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theme/theme15.xml" ContentType="application/vnd.openxmlformats-officedocument.theme+xml"/>
  <Override PartName="/ppt/slideMasters/slideMaster5.xml" ContentType="application/vnd.openxmlformats-officedocument.presentationml.slideMaster+xml"/>
  <Override PartName="/ppt/slides/slide49.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Masters/slideMaster13.xml" ContentType="application/vnd.openxmlformats-officedocument.presentationml.slideMaster+xml"/>
  <Override PartName="/ppt/commentAuthors.xml" ContentType="application/vnd.openxmlformats-officedocument.presentationml.commentAuthors+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theme/theme14.xml" ContentType="application/vnd.openxmlformats-officedocument.them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s/slide48.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s/slide40.xml" ContentType="application/vnd.openxmlformats-officedocument.presentationml.slide+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Default Extension="gif" ContentType="image/gif"/>
  <Default Extension="vml" ContentType="application/vnd.openxmlformats-officedocument.vmlDrawing"/>
  <Override PartName="/ppt/notesSlides/notesSlide8.xml" ContentType="application/vnd.openxmlformats-officedocument.presentationml.notesSlide+xml"/>
  <Override PartName="/ppt/slideLayouts/slideLayout9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50" r:id="rId2"/>
    <p:sldMasterId id="2147483652"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2" r:id="rId12"/>
    <p:sldMasterId id="2147483680" r:id="rId13"/>
  </p:sldMasterIdLst>
  <p:notesMasterIdLst>
    <p:notesMasterId r:id="rId88"/>
  </p:notesMasterIdLst>
  <p:handoutMasterIdLst>
    <p:handoutMasterId r:id="rId89"/>
  </p:handoutMasterIdLst>
  <p:sldIdLst>
    <p:sldId id="256" r:id="rId14"/>
    <p:sldId id="427" r:id="rId15"/>
    <p:sldId id="387" r:id="rId16"/>
    <p:sldId id="388" r:id="rId17"/>
    <p:sldId id="384" r:id="rId18"/>
    <p:sldId id="385" r:id="rId19"/>
    <p:sldId id="382" r:id="rId20"/>
    <p:sldId id="386" r:id="rId21"/>
    <p:sldId id="389" r:id="rId22"/>
    <p:sldId id="390" r:id="rId23"/>
    <p:sldId id="440" r:id="rId24"/>
    <p:sldId id="443" r:id="rId25"/>
    <p:sldId id="428" r:id="rId26"/>
    <p:sldId id="373" r:id="rId27"/>
    <p:sldId id="374" r:id="rId28"/>
    <p:sldId id="375" r:id="rId29"/>
    <p:sldId id="376" r:id="rId30"/>
    <p:sldId id="419" r:id="rId31"/>
    <p:sldId id="420" r:id="rId32"/>
    <p:sldId id="429" r:id="rId33"/>
    <p:sldId id="412" r:id="rId34"/>
    <p:sldId id="413" r:id="rId35"/>
    <p:sldId id="430" r:id="rId36"/>
    <p:sldId id="445" r:id="rId37"/>
    <p:sldId id="415" r:id="rId38"/>
    <p:sldId id="444" r:id="rId39"/>
    <p:sldId id="451" r:id="rId40"/>
    <p:sldId id="431" r:id="rId41"/>
    <p:sldId id="416" r:id="rId42"/>
    <p:sldId id="417" r:id="rId43"/>
    <p:sldId id="361" r:id="rId44"/>
    <p:sldId id="441" r:id="rId45"/>
    <p:sldId id="432" r:id="rId46"/>
    <p:sldId id="391" r:id="rId47"/>
    <p:sldId id="392" r:id="rId48"/>
    <p:sldId id="442" r:id="rId49"/>
    <p:sldId id="363" r:id="rId50"/>
    <p:sldId id="447" r:id="rId51"/>
    <p:sldId id="450" r:id="rId52"/>
    <p:sldId id="433" r:id="rId53"/>
    <p:sldId id="421" r:id="rId54"/>
    <p:sldId id="422" r:id="rId55"/>
    <p:sldId id="423" r:id="rId56"/>
    <p:sldId id="424" r:id="rId57"/>
    <p:sldId id="425" r:id="rId58"/>
    <p:sldId id="426" r:id="rId59"/>
    <p:sldId id="434" r:id="rId60"/>
    <p:sldId id="399" r:id="rId61"/>
    <p:sldId id="404" r:id="rId62"/>
    <p:sldId id="400" r:id="rId63"/>
    <p:sldId id="405" r:id="rId64"/>
    <p:sldId id="401" r:id="rId65"/>
    <p:sldId id="402" r:id="rId66"/>
    <p:sldId id="403" r:id="rId67"/>
    <p:sldId id="435" r:id="rId68"/>
    <p:sldId id="393" r:id="rId69"/>
    <p:sldId id="394" r:id="rId70"/>
    <p:sldId id="436" r:id="rId71"/>
    <p:sldId id="379" r:id="rId72"/>
    <p:sldId id="381" r:id="rId73"/>
    <p:sldId id="378" r:id="rId74"/>
    <p:sldId id="437" r:id="rId75"/>
    <p:sldId id="395" r:id="rId76"/>
    <p:sldId id="398" r:id="rId77"/>
    <p:sldId id="396" r:id="rId78"/>
    <p:sldId id="411" r:id="rId79"/>
    <p:sldId id="438" r:id="rId80"/>
    <p:sldId id="407" r:id="rId81"/>
    <p:sldId id="408" r:id="rId82"/>
    <p:sldId id="409" r:id="rId83"/>
    <p:sldId id="410" r:id="rId84"/>
    <p:sldId id="370" r:id="rId85"/>
    <p:sldId id="371" r:id="rId86"/>
    <p:sldId id="372" r:id="rId87"/>
  </p:sldIdLst>
  <p:sldSz cx="9144000" cy="6858000" type="screen4x3"/>
  <p:notesSz cx="6985000" cy="9271000"/>
  <p:defaultTex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ll St. Georg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E62D"/>
    <a:srgbClr val="FF6600"/>
    <a:srgbClr val="DCE696"/>
    <a:srgbClr val="CDE62D"/>
    <a:srgbClr val="2F83B8"/>
    <a:srgbClr val="FF3300"/>
    <a:srgbClr val="B51E05"/>
    <a:srgbClr val="FF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53" autoAdjust="0"/>
    <p:restoredTop sz="96446" autoAdjust="0"/>
  </p:normalViewPr>
  <p:slideViewPr>
    <p:cSldViewPr snapToGrid="0">
      <p:cViewPr>
        <p:scale>
          <a:sx n="100" d="100"/>
          <a:sy n="100" d="100"/>
        </p:scale>
        <p:origin x="-918" y="-5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slide" Target="slides/slide71.xml"/><Relationship Id="rId89"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5" Type="http://schemas.openxmlformats.org/officeDocument/2006/relationships/slideMaster" Target="slideMasters/slideMaster5.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commentAuthors" Target="commentAuthor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27363" cy="463550"/>
          </a:xfrm>
          <a:prstGeom prst="rect">
            <a:avLst/>
          </a:prstGeom>
          <a:noFill/>
          <a:ln w="9525">
            <a:noFill/>
            <a:miter lim="800000"/>
            <a:headEnd/>
            <a:tailEnd/>
          </a:ln>
        </p:spPr>
        <p:txBody>
          <a:bodyPr vert="horz" wrap="square" lIns="92885" tIns="46442" rIns="92885" bIns="46442" numCol="1" anchor="t" anchorCtr="0" compatLnSpc="1">
            <a:prstTxWarp prst="textNoShape">
              <a:avLst/>
            </a:prstTxWarp>
          </a:bodyPr>
          <a:lstStyle>
            <a:lvl1pPr defTabSz="928688">
              <a:defRPr sz="1200"/>
            </a:lvl1pPr>
          </a:lstStyle>
          <a:p>
            <a:endParaRPr lang="en-US"/>
          </a:p>
        </p:txBody>
      </p:sp>
      <p:sp>
        <p:nvSpPr>
          <p:cNvPr id="45059" name="Rectangle 3"/>
          <p:cNvSpPr>
            <a:spLocks noGrp="1" noChangeArrowheads="1"/>
          </p:cNvSpPr>
          <p:nvPr>
            <p:ph type="dt" sz="quarter" idx="1"/>
          </p:nvPr>
        </p:nvSpPr>
        <p:spPr bwMode="auto">
          <a:xfrm>
            <a:off x="3957638" y="0"/>
            <a:ext cx="3027362" cy="463550"/>
          </a:xfrm>
          <a:prstGeom prst="rect">
            <a:avLst/>
          </a:prstGeom>
          <a:noFill/>
          <a:ln w="9525">
            <a:noFill/>
            <a:miter lim="800000"/>
            <a:headEnd/>
            <a:tailEnd/>
          </a:ln>
        </p:spPr>
        <p:txBody>
          <a:bodyPr vert="horz" wrap="square" lIns="92885" tIns="46442" rIns="92885" bIns="46442" numCol="1" anchor="t" anchorCtr="0" compatLnSpc="1">
            <a:prstTxWarp prst="textNoShape">
              <a:avLst/>
            </a:prstTxWarp>
          </a:bodyPr>
          <a:lstStyle>
            <a:lvl1pPr algn="r" defTabSz="928688">
              <a:defRPr sz="1200"/>
            </a:lvl1pPr>
          </a:lstStyle>
          <a:p>
            <a:endParaRPr lang="en-US"/>
          </a:p>
        </p:txBody>
      </p:sp>
      <p:sp>
        <p:nvSpPr>
          <p:cNvPr id="45060" name="Rectangle 4"/>
          <p:cNvSpPr>
            <a:spLocks noGrp="1" noChangeArrowheads="1"/>
          </p:cNvSpPr>
          <p:nvPr>
            <p:ph type="ftr" sz="quarter" idx="2"/>
          </p:nvPr>
        </p:nvSpPr>
        <p:spPr bwMode="auto">
          <a:xfrm>
            <a:off x="0" y="8807450"/>
            <a:ext cx="3027363" cy="463550"/>
          </a:xfrm>
          <a:prstGeom prst="rect">
            <a:avLst/>
          </a:prstGeom>
          <a:noFill/>
          <a:ln w="9525">
            <a:noFill/>
            <a:miter lim="800000"/>
            <a:headEnd/>
            <a:tailEnd/>
          </a:ln>
        </p:spPr>
        <p:txBody>
          <a:bodyPr vert="horz" wrap="square" lIns="92885" tIns="46442" rIns="92885" bIns="46442" numCol="1" anchor="b" anchorCtr="0" compatLnSpc="1">
            <a:prstTxWarp prst="textNoShape">
              <a:avLst/>
            </a:prstTxWarp>
          </a:bodyPr>
          <a:lstStyle>
            <a:lvl1pPr defTabSz="928688">
              <a:defRPr sz="1200"/>
            </a:lvl1pPr>
          </a:lstStyle>
          <a:p>
            <a:endParaRPr lang="en-US"/>
          </a:p>
        </p:txBody>
      </p:sp>
      <p:sp>
        <p:nvSpPr>
          <p:cNvPr id="45061" name="Rectangle 5"/>
          <p:cNvSpPr>
            <a:spLocks noGrp="1" noChangeArrowheads="1"/>
          </p:cNvSpPr>
          <p:nvPr>
            <p:ph type="sldNum" sz="quarter" idx="3"/>
          </p:nvPr>
        </p:nvSpPr>
        <p:spPr bwMode="auto">
          <a:xfrm>
            <a:off x="3957638" y="8807450"/>
            <a:ext cx="3027362" cy="463550"/>
          </a:xfrm>
          <a:prstGeom prst="rect">
            <a:avLst/>
          </a:prstGeom>
          <a:noFill/>
          <a:ln w="9525">
            <a:noFill/>
            <a:miter lim="800000"/>
            <a:headEnd/>
            <a:tailEnd/>
          </a:ln>
        </p:spPr>
        <p:txBody>
          <a:bodyPr vert="horz" wrap="square" lIns="92885" tIns="46442" rIns="92885" bIns="46442" numCol="1" anchor="b" anchorCtr="0" compatLnSpc="1">
            <a:prstTxWarp prst="textNoShape">
              <a:avLst/>
            </a:prstTxWarp>
          </a:bodyPr>
          <a:lstStyle>
            <a:lvl1pPr algn="r" defTabSz="928688">
              <a:defRPr sz="1200"/>
            </a:lvl1pPr>
          </a:lstStyle>
          <a:p>
            <a:fld id="{3C1907FB-65E0-485A-B427-0AE3F6D41DF1}" type="slidenum">
              <a:rPr lang="en-US"/>
              <a:pPr/>
              <a:t>‹Nr.›</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7363" cy="463550"/>
          </a:xfrm>
          <a:prstGeom prst="rect">
            <a:avLst/>
          </a:prstGeom>
          <a:noFill/>
          <a:ln w="9525">
            <a:noFill/>
            <a:miter lim="800000"/>
            <a:headEnd/>
            <a:tailEnd/>
          </a:ln>
        </p:spPr>
        <p:txBody>
          <a:bodyPr vert="horz" wrap="square" lIns="92885" tIns="46442" rIns="92885" bIns="46442" numCol="1" anchor="t" anchorCtr="0" compatLnSpc="1">
            <a:prstTxWarp prst="textNoShape">
              <a:avLst/>
            </a:prstTxWarp>
          </a:bodyPr>
          <a:lstStyle>
            <a:lvl1pPr defTabSz="928688">
              <a:defRPr sz="1200"/>
            </a:lvl1pPr>
          </a:lstStyle>
          <a:p>
            <a:endParaRPr lang="en-US"/>
          </a:p>
        </p:txBody>
      </p:sp>
      <p:sp>
        <p:nvSpPr>
          <p:cNvPr id="3075" name="Rectangle 3"/>
          <p:cNvSpPr>
            <a:spLocks noGrp="1" noChangeArrowheads="1"/>
          </p:cNvSpPr>
          <p:nvPr>
            <p:ph type="dt" idx="1"/>
          </p:nvPr>
        </p:nvSpPr>
        <p:spPr bwMode="auto">
          <a:xfrm>
            <a:off x="3957638" y="0"/>
            <a:ext cx="3027362" cy="463550"/>
          </a:xfrm>
          <a:prstGeom prst="rect">
            <a:avLst/>
          </a:prstGeom>
          <a:noFill/>
          <a:ln w="9525">
            <a:noFill/>
            <a:miter lim="800000"/>
            <a:headEnd/>
            <a:tailEnd/>
          </a:ln>
        </p:spPr>
        <p:txBody>
          <a:bodyPr vert="horz" wrap="square" lIns="92885" tIns="46442" rIns="92885" bIns="46442" numCol="1" anchor="t" anchorCtr="0" compatLnSpc="1">
            <a:prstTxWarp prst="textNoShape">
              <a:avLst/>
            </a:prstTxWarp>
          </a:bodyPr>
          <a:lstStyle>
            <a:lvl1pPr algn="r" defTabSz="928688">
              <a:defRPr sz="1200"/>
            </a:lvl1pPr>
          </a:lstStyle>
          <a:p>
            <a:endParaRPr lang="en-US"/>
          </a:p>
        </p:txBody>
      </p:sp>
      <p:sp>
        <p:nvSpPr>
          <p:cNvPr id="3076" name="Rectangle 4"/>
          <p:cNvSpPr>
            <a:spLocks noChangeArrowheads="1" noTextEdit="1"/>
          </p:cNvSpPr>
          <p:nvPr>
            <p:ph type="sldImg" idx="2"/>
          </p:nvPr>
        </p:nvSpPr>
        <p:spPr bwMode="auto">
          <a:xfrm>
            <a:off x="1174750" y="695325"/>
            <a:ext cx="4635500" cy="3476625"/>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31863" y="4403725"/>
            <a:ext cx="5121275" cy="4171950"/>
          </a:xfrm>
          <a:prstGeom prst="rect">
            <a:avLst/>
          </a:prstGeom>
          <a:noFill/>
          <a:ln w="9525">
            <a:noFill/>
            <a:miter lim="800000"/>
            <a:headEnd/>
            <a:tailEnd/>
          </a:ln>
        </p:spPr>
        <p:txBody>
          <a:bodyPr vert="horz" wrap="square" lIns="92885" tIns="46442" rIns="92885" bIns="4644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8807450"/>
            <a:ext cx="3027363" cy="463550"/>
          </a:xfrm>
          <a:prstGeom prst="rect">
            <a:avLst/>
          </a:prstGeom>
          <a:noFill/>
          <a:ln w="9525">
            <a:noFill/>
            <a:miter lim="800000"/>
            <a:headEnd/>
            <a:tailEnd/>
          </a:ln>
        </p:spPr>
        <p:txBody>
          <a:bodyPr vert="horz" wrap="square" lIns="92885" tIns="46442" rIns="92885" bIns="46442" numCol="1" anchor="b" anchorCtr="0" compatLnSpc="1">
            <a:prstTxWarp prst="textNoShape">
              <a:avLst/>
            </a:prstTxWarp>
          </a:bodyPr>
          <a:lstStyle>
            <a:lvl1pPr defTabSz="928688">
              <a:defRPr sz="1200"/>
            </a:lvl1pPr>
          </a:lstStyle>
          <a:p>
            <a:endParaRPr lang="en-US"/>
          </a:p>
        </p:txBody>
      </p:sp>
      <p:sp>
        <p:nvSpPr>
          <p:cNvPr id="3079" name="Rectangle 7"/>
          <p:cNvSpPr>
            <a:spLocks noGrp="1" noChangeArrowheads="1"/>
          </p:cNvSpPr>
          <p:nvPr>
            <p:ph type="sldNum" sz="quarter" idx="5"/>
          </p:nvPr>
        </p:nvSpPr>
        <p:spPr bwMode="auto">
          <a:xfrm>
            <a:off x="3957638" y="8807450"/>
            <a:ext cx="3027362" cy="463550"/>
          </a:xfrm>
          <a:prstGeom prst="rect">
            <a:avLst/>
          </a:prstGeom>
          <a:noFill/>
          <a:ln w="9525">
            <a:noFill/>
            <a:miter lim="800000"/>
            <a:headEnd/>
            <a:tailEnd/>
          </a:ln>
        </p:spPr>
        <p:txBody>
          <a:bodyPr vert="horz" wrap="square" lIns="92885" tIns="46442" rIns="92885" bIns="46442" numCol="1" anchor="b" anchorCtr="0" compatLnSpc="1">
            <a:prstTxWarp prst="textNoShape">
              <a:avLst/>
            </a:prstTxWarp>
          </a:bodyPr>
          <a:lstStyle>
            <a:lvl1pPr algn="r" defTabSz="928688">
              <a:defRPr sz="1200"/>
            </a:lvl1pPr>
          </a:lstStyle>
          <a:p>
            <a:fld id="{3F861740-ACF0-4824-96A6-663D849F273E}" type="slidenum">
              <a:rPr lang="en-US"/>
              <a:pPr/>
              <a:t>‹Nr.›</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S PGothic" pitchFamily="34" charset="-128"/>
        <a:cs typeface="+mn-cs"/>
      </a:defRPr>
    </a:lvl1pPr>
    <a:lvl2pPr marL="457200" algn="l" rtl="0" fontAlgn="base">
      <a:spcBef>
        <a:spcPct val="30000"/>
      </a:spcBef>
      <a:spcAft>
        <a:spcPct val="0"/>
      </a:spcAft>
      <a:defRPr sz="1200" kern="1200">
        <a:solidFill>
          <a:schemeClr val="tx1"/>
        </a:solidFill>
        <a:latin typeface="Arial" charset="0"/>
        <a:ea typeface="MS PGothic" pitchFamily="34" charset="-128"/>
        <a:cs typeface="+mn-cs"/>
      </a:defRPr>
    </a:lvl2pPr>
    <a:lvl3pPr marL="914400" algn="l" rtl="0" fontAlgn="base">
      <a:spcBef>
        <a:spcPct val="30000"/>
      </a:spcBef>
      <a:spcAft>
        <a:spcPct val="0"/>
      </a:spcAft>
      <a:defRPr sz="1200" kern="1200">
        <a:solidFill>
          <a:schemeClr val="tx1"/>
        </a:solidFill>
        <a:latin typeface="Arial" charset="0"/>
        <a:ea typeface="MS PGothic" pitchFamily="34" charset="-128"/>
        <a:cs typeface="+mn-cs"/>
      </a:defRPr>
    </a:lvl3pPr>
    <a:lvl4pPr marL="1371600" algn="l" rtl="0" fontAlgn="base">
      <a:spcBef>
        <a:spcPct val="30000"/>
      </a:spcBef>
      <a:spcAft>
        <a:spcPct val="0"/>
      </a:spcAft>
      <a:defRPr sz="1200" kern="1200">
        <a:solidFill>
          <a:schemeClr val="tx1"/>
        </a:solidFill>
        <a:latin typeface="Arial" charset="0"/>
        <a:ea typeface="MS PGothic" pitchFamily="34" charset="-128"/>
        <a:cs typeface="+mn-cs"/>
      </a:defRPr>
    </a:lvl4pPr>
    <a:lvl5pPr marL="1828800" algn="l" rtl="0" fontAlgn="base">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29466-85F9-47CE-8755-EE70E2973561}" type="slidenum">
              <a:rPr lang="en-US"/>
              <a:pPr/>
              <a:t>1</a:t>
            </a:fld>
            <a:endParaRPr lang="en-US"/>
          </a:p>
        </p:txBody>
      </p:sp>
      <p:sp>
        <p:nvSpPr>
          <p:cNvPr id="5122" name="Rectangle 2"/>
          <p:cNvSpPr>
            <a:spLocks noChangeArrowheads="1" noTextEdit="1"/>
          </p:cNvSpPr>
          <p:nvPr>
            <p:ph type="sldImg"/>
          </p:nvPr>
        </p:nvSpPr>
        <p:spPr>
          <a:ln/>
        </p:spPr>
      </p:sp>
      <p:sp>
        <p:nvSpPr>
          <p:cNvPr id="5123" name="Rectangle 3"/>
          <p:cNvSpPr>
            <a:spLocks noGrp="1" noChangeArrowheads="1"/>
          </p:cNvSpPr>
          <p:nvPr>
            <p:ph type="body" idx="1"/>
          </p:nvPr>
        </p:nvSpPr>
        <p:spPr/>
        <p:txBody>
          <a:bodyPr/>
          <a:lstStyle/>
          <a:p>
            <a:pPr marL="228600" indent="-228600"/>
            <a:r>
              <a:rPr lang="en-US"/>
              <a:t>SAP Issues:</a:t>
            </a:r>
          </a:p>
          <a:p>
            <a:pPr marL="228600" indent="-228600"/>
            <a:r>
              <a:rPr lang="en-US"/>
              <a:t>*apparently even today they have multiple disparate systems.  Excel is at least one of these.  Some others may be systems.  They show pep PDM (sap PLM) as a future target</a:t>
            </a:r>
          </a:p>
          <a:p>
            <a:pPr marL="228600" indent="-228600"/>
            <a:endParaRPr lang="en-US"/>
          </a:p>
          <a:p>
            <a:pPr marL="228600" indent="-228600"/>
            <a:r>
              <a:rPr lang="en-US"/>
              <a:t>*5 c’s of an xApp –  Composite, collaborative, content, cross functional, closed loop</a:t>
            </a:r>
          </a:p>
          <a:p>
            <a:pPr marL="228600" indent="-228600"/>
            <a:endParaRPr lang="en-US"/>
          </a:p>
          <a:p>
            <a:pPr marL="228600" indent="-228600">
              <a:buFontTx/>
              <a:buChar char="•"/>
            </a:pPr>
            <a:r>
              <a:rPr lang="en-US"/>
              <a:t>Complexity to maintain is getting higher.  Many of the SAP components must be separate servers that are separately maintains</a:t>
            </a:r>
          </a:p>
          <a:p>
            <a:pPr marL="228600" indent="-228600">
              <a:buFontTx/>
              <a:buChar char="•"/>
            </a:pPr>
            <a:r>
              <a:rPr lang="en-US"/>
              <a:t>Implementing full suite of SAPs full product suite requires 13 servers</a:t>
            </a:r>
          </a:p>
          <a:p>
            <a:pPr marL="228600" indent="-228600">
              <a:buFontTx/>
              <a:buChar char="•"/>
            </a:pPr>
            <a:endParaRPr lang="en-US"/>
          </a:p>
          <a:p>
            <a:pPr marL="228600" indent="-228600">
              <a:buFontTx/>
              <a:buChar char="•"/>
            </a:pPr>
            <a:r>
              <a:rPr lang="en-US"/>
              <a:t>Client/Server</a:t>
            </a:r>
          </a:p>
          <a:p>
            <a:pPr marL="228600" indent="-228600"/>
            <a:endParaRPr lang="en-US"/>
          </a:p>
          <a:p>
            <a:pPr marL="228600" indent="-228600"/>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AA663D-AD39-4DC8-9E4E-8328919395E5}" type="slidenum">
              <a:rPr lang="en-US"/>
              <a:pPr/>
              <a:t>36</a:t>
            </a:fld>
            <a:endParaRPr lang="en-US"/>
          </a:p>
        </p:txBody>
      </p:sp>
      <p:sp>
        <p:nvSpPr>
          <p:cNvPr id="1074178" name="Rectangle 2"/>
          <p:cNvSpPr>
            <a:spLocks noChangeArrowheads="1" noTextEdit="1"/>
          </p:cNvSpPr>
          <p:nvPr>
            <p:ph type="sldImg"/>
          </p:nvPr>
        </p:nvSpPr>
        <p:spPr>
          <a:ln/>
        </p:spPr>
      </p:sp>
      <p:sp>
        <p:nvSpPr>
          <p:cNvPr id="1074179" name="Rectangle 3"/>
          <p:cNvSpPr>
            <a:spLocks noGrp="1" noChangeArrowheads="1"/>
          </p:cNvSpPr>
          <p:nvPr>
            <p:ph type="body" idx="1"/>
          </p:nvPr>
        </p:nvSpPr>
        <p:spPr>
          <a:xfrm>
            <a:off x="931863" y="5949950"/>
            <a:ext cx="5121275" cy="947738"/>
          </a:xfrm>
        </p:spPr>
        <p:txBody>
          <a:bodyPr lIns="92852" tIns="46426" rIns="92852" bIns="46426"/>
          <a:lstStyle/>
          <a:p>
            <a:r>
              <a:rPr lang="en-US"/>
              <a:t>With Windchill Content Replication in R5, the content files for which remote users need access can be replicated to a server within the LAN environment of the remote users.  Because the bandwidth and latency are optimal, the performance for downloading content files to the  client is optimal.  </a:t>
            </a:r>
          </a:p>
          <a:p>
            <a:r>
              <a:rPr lang="en-US"/>
              <a:t>As a result, the productivity of remote end users can be increased with the decreased downloading times for documents, because the content files may be downloaded from a nearby location over a fast network connection.</a:t>
            </a:r>
          </a:p>
          <a:p>
            <a:r>
              <a:rPr lang="en-US"/>
              <a:t>In order to make the proper content available to the users at the remote site, Content Replication Vaulting Rules must be defined to specify what information should be replicated.</a:t>
            </a:r>
          </a:p>
          <a:p>
            <a:r>
              <a:rPr lang="en-US"/>
              <a:t>In addition, a replication schedule must be created to specify the frequency with which the content will be replicated from the master site to the remote site(s).</a:t>
            </a:r>
          </a:p>
          <a:p>
            <a:endParaRPr lang="en-US"/>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8B579C-9241-4408-A380-21847A62073E}" type="slidenum">
              <a:rPr lang="en-US"/>
              <a:pPr/>
              <a:t>59</a:t>
            </a:fld>
            <a:endParaRPr lang="en-US"/>
          </a:p>
        </p:txBody>
      </p:sp>
      <p:sp>
        <p:nvSpPr>
          <p:cNvPr id="994306" name="Rectangle 2"/>
          <p:cNvSpPr>
            <a:spLocks noChangeArrowheads="1" noTextEdit="1"/>
          </p:cNvSpPr>
          <p:nvPr>
            <p:ph type="sldImg"/>
          </p:nvPr>
        </p:nvSpPr>
        <p:spPr>
          <a:xfrm>
            <a:off x="1598613" y="381000"/>
            <a:ext cx="3541712" cy="2655888"/>
          </a:xfrm>
          <a:ln/>
        </p:spPr>
      </p:sp>
      <p:sp>
        <p:nvSpPr>
          <p:cNvPr id="994307" name="Rectangle 3"/>
          <p:cNvSpPr>
            <a:spLocks noGrp="1" noChangeArrowheads="1"/>
          </p:cNvSpPr>
          <p:nvPr>
            <p:ph type="body" idx="1"/>
          </p:nvPr>
        </p:nvSpPr>
        <p:spPr>
          <a:xfrm>
            <a:off x="384175" y="3121025"/>
            <a:ext cx="6288088" cy="5746750"/>
          </a:xfrm>
        </p:spPr>
        <p:txBody>
          <a:bodyPr/>
          <a:lstStyle/>
          <a:p>
            <a:pPr lvl="1"/>
            <a:r>
              <a:rPr lang="en-US"/>
              <a:t>Graphical process editor—The editor consists of a graphical pallet of tools and a process panel that supports the quick creation and editing of complex processes.  Human and automatic activity elements are placed in a process panel and connected with links to define the process flow and to control routing.  The editor includes the ability to drag connected elements, copy, paste, align, label and export components.</a:t>
            </a:r>
          </a:p>
          <a:p>
            <a:pPr lvl="1"/>
            <a:r>
              <a:rPr lang="en-US"/>
              <a:t>Graphical process monitor and manager—The process manager provides both a graphical view of the process and indicates which activities are running, have completed and which have not started.  Process administrators can manage the process and can force a process or activity to completion or skip an activity step.</a:t>
            </a:r>
          </a:p>
          <a:p>
            <a:pPr lvl="1"/>
            <a:r>
              <a:rPr lang="en-US"/>
              <a:t>User-tailored worklist views—Workflow activity workitems are delivered to an HTML worklist that each user can tailor to determine which task attributes to display in which order and how to group and sort the items.  Each user can define a set of unique worklist views that they can then recall to quickly display the key work reports of interest.</a:t>
            </a:r>
          </a:p>
          <a:p>
            <a:pPr lvl="1"/>
            <a:r>
              <a:rPr lang="en-US"/>
              <a:t>Email task delivery—Any task can be configured to be delivered by email as well as to the worklist.  Email task notifications provide a complete process context and links to all process related information as well as the task form.</a:t>
            </a:r>
          </a:p>
          <a:p>
            <a:pPr lvl="1"/>
            <a:r>
              <a:rPr lang="en-US"/>
              <a:t>Nested process support—Process definitions can include references to other process templates that can be executed synchronously or asynchronously with the parent process.  Process references (sub processes) can be nested arbitrarily deep.</a:t>
            </a:r>
          </a:p>
          <a:p>
            <a:pPr lvl="1"/>
            <a:r>
              <a:rPr lang="en-US"/>
              <a:t>Nested ad hoc activity definition to accommodate dynamic processes—Any activity can be defined to allow it to spawn additional activities on the fly.  This is needed to support work breakdowns and forwarding.  Each spawned activity can itself spawn one or more activities.</a:t>
            </a:r>
          </a:p>
          <a:p>
            <a:pPr lvl="1"/>
            <a:r>
              <a:rPr lang="en-US"/>
              <a:t>Process blocks—Process block can be defined to collect a set of functionally related activities in a single process to abstract the behavior and reduce the top level complexity.</a:t>
            </a:r>
          </a:p>
          <a:p>
            <a:pPr lvl="1"/>
            <a:r>
              <a:rPr lang="en-US"/>
              <a:t>Dynamic thresholds—Processes can define thresholds that ensure that a number of optional tasks that are started, all will complete before a subsequent task is started.</a:t>
            </a:r>
          </a:p>
          <a:p>
            <a:pPr lvl="1"/>
            <a:r>
              <a:rPr lang="en-US"/>
              <a:t>Team-based role—Process participation can be described by roles, users, groups, actors (such as the process creator) and teams.  Variables can be defined for each of these types.  A team object can be defined to associate users and groups with each activity role for a process instance.</a:t>
            </a:r>
          </a:p>
          <a:p>
            <a:pPr lvl="1"/>
            <a:r>
              <a:rPr lang="en-US"/>
              <a:t>Activity based access control—Access to objects to view and edit can be controlled in the workflow definition to assure that the assignee has the appropriate access to complete their assigned task.</a:t>
            </a:r>
          </a:p>
          <a:p>
            <a:pPr lvl="1"/>
            <a:r>
              <a:rPr lang="en-US"/>
              <a:t>Electronic signatures and signature records—Any task can enforce a forced authentication at task completion and can create the complete signature history record to meet corporate or government regulatory requirements.</a:t>
            </a:r>
          </a:p>
          <a:p>
            <a:pPr lvl="1"/>
            <a:r>
              <a:rPr lang="en-US"/>
              <a:t>Interfaces to applications and servers—The workflow system supports automated activities to invoke external applications and to send information to and to receive information from other servers.</a:t>
            </a:r>
          </a:p>
          <a:p>
            <a:pPr lvl="1"/>
            <a:r>
              <a:rPr lang="en-US"/>
              <a:t>Email notification delivery—Emails can be automatically delivered by a workflow process.  These emails can include dynamic information and URL links.</a:t>
            </a:r>
          </a:p>
          <a:p>
            <a:pPr lvl="1"/>
            <a:r>
              <a:rPr lang="en-US"/>
              <a:t>Event triggers and timers—A workflow process can emit events and listen for events to synchronize with other processes and to trigger actions.</a:t>
            </a:r>
          </a:p>
          <a:p>
            <a:pPr lvl="1"/>
            <a:endParaRPr lang="en-US"/>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91834-762B-44B5-81CD-FEE87A3A1AC5}" type="slidenum">
              <a:rPr lang="en-US"/>
              <a:pPr/>
              <a:t>60</a:t>
            </a:fld>
            <a:endParaRPr lang="en-US"/>
          </a:p>
        </p:txBody>
      </p:sp>
      <p:sp>
        <p:nvSpPr>
          <p:cNvPr id="998402" name="Rectangle 2"/>
          <p:cNvSpPr>
            <a:spLocks noChangeArrowheads="1" noTextEdit="1"/>
          </p:cNvSpPr>
          <p:nvPr>
            <p:ph type="sldImg"/>
          </p:nvPr>
        </p:nvSpPr>
        <p:spPr>
          <a:xfrm>
            <a:off x="1598613" y="381000"/>
            <a:ext cx="3541712" cy="2655888"/>
          </a:xfrm>
          <a:ln/>
        </p:spPr>
      </p:sp>
      <p:sp>
        <p:nvSpPr>
          <p:cNvPr id="998403" name="Rectangle 3"/>
          <p:cNvSpPr>
            <a:spLocks noGrp="1" noChangeArrowheads="1"/>
          </p:cNvSpPr>
          <p:nvPr>
            <p:ph type="body" idx="1"/>
          </p:nvPr>
        </p:nvSpPr>
        <p:spPr>
          <a:xfrm>
            <a:off x="384175" y="3121025"/>
            <a:ext cx="6288088" cy="5746750"/>
          </a:xfrm>
        </p:spPr>
        <p:txBody>
          <a:bodyPr/>
          <a:lstStyle/>
          <a:p>
            <a:r>
              <a:rPr lang="en-US"/>
              <a:t>Workflow Overview</a:t>
            </a:r>
          </a:p>
          <a:p>
            <a:r>
              <a:rPr lang="en-US"/>
              <a:t>Workflow is a powerful collaboration tool that automatically executes and manages business processes.  The Workflow Management Coalition (WfMC) definition of workflow is: “The computerized facilitation or automation of a business process in whole or in part.”  Business information, tasks, and documents are passed between participants in activities in a workflow process.  A workflow process consists of a well-defined set of activities, participants and rules to accomplish business goals.  A workflow participant is broadly defined as a person, group, role or resource assigned to participate in a workflow activity. Workflow is a powerful collaboration tool that automatically executes and manages business processes.  The Workflow Management Coalition (WfMC) definition of workflow is: “The computerized facilitation or automation of a business process in whole or in part.”  Business information, tasks, and documents are passed between participants in activities in a workflow process.  A workflow process consists of a well-defined set of activities, participants and rules to accomplish business goals.  A workflow participant is broadly defined as a person, group, role or resource assigned to participate in a workflow activity.  Workflow activities may be accomplished by human participants or automatically by system participants.  </a:t>
            </a:r>
          </a:p>
          <a:p>
            <a:r>
              <a:rPr lang="en-US"/>
              <a:t>A workflow management system supports the definition, management and execution of workflows.  Workflow Management is a rapidly evolving technology that is increasingly exploited by businesses in a variety of industries.  Its primary application is the automation of processes involving combinations of human and machine-based activities—particularly those involving interaction with information applications and tools.</a:t>
            </a:r>
          </a:p>
          <a:p>
            <a:r>
              <a:rPr lang="en-US"/>
              <a:t>Windchill Workflow provides a foundation for enterprise wide collaboration and delivers enterprise productivity gains.  Workflow builds upon and extends the Web-centric Windchill architecture foundation and supports the suite of applications that make up Windchill’s enterprise information management system. </a:t>
            </a:r>
          </a:p>
          <a:p>
            <a:r>
              <a:rPr lang="en-US"/>
              <a:t>This document describes the architecture and approach behind Windchill’s Workflow product.</a:t>
            </a:r>
          </a:p>
          <a:p>
            <a:r>
              <a:rPr lang="en-US"/>
              <a:t>Workflow Value Proposition</a:t>
            </a:r>
          </a:p>
          <a:p>
            <a:r>
              <a:rPr lang="en-US"/>
              <a:t>To remain competitive, businesses must continuously improve their processes.  The automation of repetitive business processes can provide large productivity leaps and improvements in quality. </a:t>
            </a:r>
          </a:p>
          <a:p>
            <a:r>
              <a:rPr lang="en-US"/>
              <a:t>The value of a workflow system is that it ensures a process is followed and is automatically managed.  A workflow system ensures that each task and the required data are delivered to the appropriate participant at the right time and the participant knows what is expected and when it is expected.  Furthermore, a workflow system provides records of all the activities in a running or completed workflow process.  This information is used to monitor the progress of a running process, manage a running process, and to review the outcome of a completed process.  The information associated with completed processes may be used to develop process metrics to aid in identifying process bottlenecks and to continuously improve business processes.</a:t>
            </a:r>
          </a:p>
          <a:p>
            <a:r>
              <a:rPr lang="en-US"/>
              <a:t>Workflow Components</a:t>
            </a:r>
          </a:p>
          <a:p>
            <a:r>
              <a:rPr lang="en-US"/>
              <a:t>A workflow system consists of three principal components:</a:t>
            </a:r>
          </a:p>
          <a:p>
            <a:r>
              <a:rPr lang="en-US"/>
              <a:t>The workflow definition system – This system is responsible for defining the workflow process and saving the process definition as a process template.</a:t>
            </a:r>
          </a:p>
          <a:p>
            <a:r>
              <a:rPr lang="en-US"/>
              <a:t>The workflow runtime system – This system is responsible for executing a defined workflow process.  This includes delivering items to a participant worklist, invoking applications, initiating subprocesses, and interacting with directory services, calendar systems and email systems.</a:t>
            </a:r>
          </a:p>
          <a:p>
            <a:r>
              <a:rPr lang="en-US"/>
              <a:t>Workflow monitoring and reporting system – This system is responsible for tracking the workflow events and monitoring a running or completed workflow.  Information such as activity duration, execution time, and longest workitem can be obtained through this system.  This information can then be used to identify bottlenecks in a process and to develop solutions for process improvement.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8D17E3-0F7A-4E50-AF4B-1A79ED21168E}" type="slidenum">
              <a:rPr lang="en-US"/>
              <a:pPr/>
              <a:t>61</a:t>
            </a:fld>
            <a:endParaRPr lang="en-US"/>
          </a:p>
        </p:txBody>
      </p:sp>
      <p:sp>
        <p:nvSpPr>
          <p:cNvPr id="992258" name="Rectangle 2"/>
          <p:cNvSpPr>
            <a:spLocks noChangeArrowheads="1" noTextEdit="1"/>
          </p:cNvSpPr>
          <p:nvPr>
            <p:ph type="sldImg"/>
          </p:nvPr>
        </p:nvSpPr>
        <p:spPr>
          <a:xfrm>
            <a:off x="1598613" y="381000"/>
            <a:ext cx="3541712" cy="2655888"/>
          </a:xfrm>
          <a:ln/>
        </p:spPr>
      </p:sp>
      <p:sp>
        <p:nvSpPr>
          <p:cNvPr id="992259" name="Rectangle 3"/>
          <p:cNvSpPr>
            <a:spLocks noGrp="1" noChangeArrowheads="1"/>
          </p:cNvSpPr>
          <p:nvPr>
            <p:ph type="body" idx="1"/>
          </p:nvPr>
        </p:nvSpPr>
        <p:spPr>
          <a:xfrm>
            <a:off x="382588" y="3121025"/>
            <a:ext cx="6289675" cy="5746750"/>
          </a:xfrm>
        </p:spPr>
        <p:txBody>
          <a:bodyPr/>
          <a:lstStyle/>
          <a:p>
            <a:pPr lvl="1"/>
            <a:r>
              <a:rPr lang="en-US"/>
              <a:t>Object, Life cycle &amp; process integration</a:t>
            </a:r>
          </a:p>
          <a:p>
            <a:pPr lvl="1"/>
            <a:r>
              <a:rPr lang="en-US"/>
              <a:t>The tight integration between business objects, life cycles and process is a key strength of the Windchill product life cycle management solution.  The relationships between these key components provides a robust environment for managing and communicating the state of key business information.</a:t>
            </a:r>
          </a:p>
          <a:p>
            <a:pPr lvl="1"/>
            <a:endParaRPr lang="en-US"/>
          </a:p>
          <a:p>
            <a:pPr lvl="1"/>
            <a:r>
              <a:rPr lang="en-US"/>
              <a:t>How are objects, life cycles and process related in the Windchill system?</a:t>
            </a:r>
          </a:p>
          <a:p>
            <a:pPr lvl="1"/>
            <a:r>
              <a:rPr lang="en-US"/>
              <a:t>When an object is created, it is placed in the first phase of its associated life cycle.  If there is a workflow process associated with this first phase, then this workflow process is initiated.  This workflow process may be defined to control the transition to all subsequent life cycle phases.  For example, when a particular approval process defined in the workflow is completed, the life cycle may be automatically moved to a released state.  This release state may prohibit any following changes to a specific version of an object.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1FAAA-1F2C-40E4-8BD9-FCB19EF5AA00}" type="slidenum">
              <a:rPr lang="en-US"/>
              <a:pPr/>
              <a:t>11</a:t>
            </a:fld>
            <a:endParaRPr lang="en-US"/>
          </a:p>
        </p:txBody>
      </p:sp>
      <p:sp>
        <p:nvSpPr>
          <p:cNvPr id="1071106" name="Rectangle 2"/>
          <p:cNvSpPr>
            <a:spLocks noChangeArrowheads="1" noTextEdit="1"/>
          </p:cNvSpPr>
          <p:nvPr>
            <p:ph type="sldImg"/>
          </p:nvPr>
        </p:nvSpPr>
        <p:spPr>
          <a:ln/>
        </p:spPr>
      </p:sp>
      <p:sp>
        <p:nvSpPr>
          <p:cNvPr id="1071107"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7A7F90-8BB9-476E-A182-358BFA5B86B5}" type="slidenum">
              <a:rPr lang="en-US"/>
              <a:pPr/>
              <a:t>12</a:t>
            </a:fld>
            <a:endParaRPr lang="en-US"/>
          </a:p>
        </p:txBody>
      </p:sp>
      <p:sp>
        <p:nvSpPr>
          <p:cNvPr id="1076226" name="Rectangle 2"/>
          <p:cNvSpPr>
            <a:spLocks noChangeArrowheads="1" noTextEdit="1"/>
          </p:cNvSpPr>
          <p:nvPr>
            <p:ph type="sldImg"/>
          </p:nvPr>
        </p:nvSpPr>
        <p:spPr>
          <a:ln/>
        </p:spPr>
      </p:sp>
      <p:sp>
        <p:nvSpPr>
          <p:cNvPr id="1076227"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5CE070-7BE6-4F9B-9E76-75CD24180D8C}" type="slidenum">
              <a:rPr lang="en-US"/>
              <a:pPr/>
              <a:t>14</a:t>
            </a:fld>
            <a:endParaRPr lang="en-US"/>
          </a:p>
        </p:txBody>
      </p:sp>
      <p:sp>
        <p:nvSpPr>
          <p:cNvPr id="984066" name="Rectangle 2"/>
          <p:cNvSpPr>
            <a:spLocks noChangeArrowheads="1" noTextEdit="1"/>
          </p:cNvSpPr>
          <p:nvPr>
            <p:ph type="sldImg"/>
          </p:nvPr>
        </p:nvSpPr>
        <p:spPr>
          <a:xfrm>
            <a:off x="1597025" y="379413"/>
            <a:ext cx="3543300" cy="2657475"/>
          </a:xfrm>
          <a:ln/>
        </p:spPr>
      </p:sp>
      <p:sp>
        <p:nvSpPr>
          <p:cNvPr id="984067" name="Rectangle 3"/>
          <p:cNvSpPr>
            <a:spLocks noGrp="1" noChangeArrowheads="1"/>
          </p:cNvSpPr>
          <p:nvPr>
            <p:ph type="body" idx="1"/>
          </p:nvPr>
        </p:nvSpPr>
        <p:spPr>
          <a:xfrm>
            <a:off x="382588" y="3121025"/>
            <a:ext cx="6289675" cy="5748338"/>
          </a:xfrm>
        </p:spPr>
        <p:txBody>
          <a:bodyPr/>
          <a:lstStyle/>
          <a:p>
            <a:r>
              <a:rPr lang="en-US"/>
              <a:t>The Type Manager allows dynamic definition (and redefinition) of custom data types “on the fly” via a graphical user interface – at runtime, i.e. while the system is running and without any server downtime, restart, compilation, or database schema change.</a:t>
            </a:r>
          </a:p>
          <a:p>
            <a:endParaRPr lang="en-US"/>
          </a:p>
          <a:p>
            <a:r>
              <a:rPr lang="en-US"/>
              <a:t>Relevant features include a hierarchical view of the dynamic types.  This allows the customer (or implementation team) to quickly create, view, and modify a hierarchy of types specific to their business needs.</a:t>
            </a:r>
          </a:p>
          <a:p>
            <a:endParaRPr lang="en-US"/>
          </a:p>
          <a:p>
            <a:r>
              <a:rPr lang="en-US"/>
              <a:t>From this hierarchical view, one can check out a type for modification.  It is worth noting that the types are version controlled Windchill objects.  This means that the administrator can modify a private copy of one or more types over some period of time before committing the changes so that they affect system operation.  Upon such a commit, objects of affected types are seamlessly, automatically (and lazily) migrated.  [It is also worth noting that the Types are access controlled and thus administrators can be given privileges to modify some types and not others.]</a:t>
            </a:r>
          </a:p>
          <a:p>
            <a:endParaRPr lang="en-US"/>
          </a:p>
          <a:p>
            <a:r>
              <a:rPr lang="en-US"/>
              <a:t>In the right half of the window, is the type properties panel.  The contents of this panel reflect the type currently selected in the type hierarchy panel.  The type properties panel allows viewing of the properties (name, description, icon, etc) and attributes of a type and the modification of these for types which the user has checked out.  The administrator can add, modify, and view additional attributes (beyond those intrinsic in the base object, e.g. a Windchill document) by adding them in the Template tab of the type properties panel.  [Attributes of a type are present in all objects of the given type.]  The administrator can also establish default values (including multiple values) for these attributes.  Though not shown on this slide, the administrator can also add constraints to these attributes as well (e.g. single vs. multi-valued, immutability, allowable value sets or ranges, etc).</a:t>
            </a:r>
          </a:p>
          <a:p>
            <a:endParaRPr lang="en-US"/>
          </a:p>
          <a:p>
            <a:r>
              <a:rPr lang="en-US"/>
              <a:t>Again, all of this can be done without hindering ongoing production operation of the 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49FEF8-0296-48EE-AF4C-FA90463F5D5D}" type="slidenum">
              <a:rPr lang="en-US"/>
              <a:pPr/>
              <a:t>18</a:t>
            </a:fld>
            <a:endParaRPr lang="en-US"/>
          </a:p>
        </p:txBody>
      </p:sp>
      <p:sp>
        <p:nvSpPr>
          <p:cNvPr id="1046530" name="Rectangle 2"/>
          <p:cNvSpPr>
            <a:spLocks noChangeArrowheads="1" noTextEdit="1"/>
          </p:cNvSpPr>
          <p:nvPr>
            <p:ph type="sldImg"/>
          </p:nvPr>
        </p:nvSpPr>
        <p:spPr>
          <a:xfrm>
            <a:off x="1597025" y="379413"/>
            <a:ext cx="3543300" cy="2657475"/>
          </a:xfrm>
          <a:ln/>
        </p:spPr>
      </p:sp>
      <p:sp>
        <p:nvSpPr>
          <p:cNvPr id="1046531" name="Rectangle 3"/>
          <p:cNvSpPr>
            <a:spLocks noGrp="1" noChangeArrowheads="1"/>
          </p:cNvSpPr>
          <p:nvPr>
            <p:ph type="body" idx="1"/>
          </p:nvPr>
        </p:nvSpPr>
        <p:spPr>
          <a:xfrm>
            <a:off x="382588" y="3121025"/>
            <a:ext cx="6289675" cy="5748338"/>
          </a:xfrm>
        </p:spPr>
        <p:txBody>
          <a:bodyPr/>
          <a:lstStyle/>
          <a:p>
            <a:r>
              <a:rPr lang="en-US"/>
              <a:t>The Type Manager allows dynamic definition (and redefinition) of custom data types “on the fly” via a graphical user interface – at runtime, i.e. while the system is running and without any server downtime, restart, compilation, or database schema change.</a:t>
            </a:r>
          </a:p>
          <a:p>
            <a:endParaRPr lang="en-US"/>
          </a:p>
          <a:p>
            <a:r>
              <a:rPr lang="en-US"/>
              <a:t>Relevant features include a hierarchical view of the dynamic types.  This allows the customer (or implementation team) to quickly create, view, and modify a hierarchy of types specific to their business needs.</a:t>
            </a:r>
          </a:p>
          <a:p>
            <a:endParaRPr lang="en-US"/>
          </a:p>
          <a:p>
            <a:r>
              <a:rPr lang="en-US"/>
              <a:t>From this hierarchical view, one can check out a type for modification.  It is worth noting that the types are version controlled Windchill objects.  This means that the administrator can modify a private copy of one or more types over some period of time before committing the changes so that they affect system operation.  Upon such a commit, objects of affected types are seamlessly, automatically (and lazily) migrated.  [It is also worth noting that the Types are access controlled and thus administrators can be given privileges to modify some types and not others.]</a:t>
            </a:r>
          </a:p>
          <a:p>
            <a:endParaRPr lang="en-US"/>
          </a:p>
          <a:p>
            <a:r>
              <a:rPr lang="en-US"/>
              <a:t>In the right half of the window, is the type properties panel.  The contents of this panel reflect the type currently selected in the type hierarchy panel.  The type properties panel allows viewing of the properties (name, description, icon, etc) and attributes of a type and the modification of these for types which the user has checked out.  The administrator can add, modify, and view additional attributes (beyond those intrinsic in the base object, e.g. a Windchill document) by adding them in the Template tab of the type properties panel.  [Attributes of a type are present in all objects of the given type.]  The administrator can also establish default values (including multiple values) for these attributes.  Though not shown on this slide, the administrator can also add constraints to these attributes as well (e.g. single vs. multi-valued, immutability, allowable value sets or ranges, etc).</a:t>
            </a:r>
          </a:p>
          <a:p>
            <a:endParaRPr lang="en-US"/>
          </a:p>
          <a:p>
            <a:r>
              <a:rPr lang="en-US"/>
              <a:t>Again, all of this can be done without hindering ongoing production operation of the system.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C7D2B2-761F-4D1E-B328-3F949E7FD679}" type="slidenum">
              <a:rPr lang="en-US"/>
              <a:pPr/>
              <a:t>19</a:t>
            </a:fld>
            <a:endParaRPr lang="en-US"/>
          </a:p>
        </p:txBody>
      </p:sp>
      <p:sp>
        <p:nvSpPr>
          <p:cNvPr id="1048578" name="Rectangle 2"/>
          <p:cNvSpPr>
            <a:spLocks noChangeArrowheads="1" noTextEdit="1"/>
          </p:cNvSpPr>
          <p:nvPr>
            <p:ph type="sldImg"/>
          </p:nvPr>
        </p:nvSpPr>
        <p:spPr>
          <a:xfrm>
            <a:off x="1597025" y="379413"/>
            <a:ext cx="3543300" cy="2657475"/>
          </a:xfrm>
          <a:ln/>
        </p:spPr>
      </p:sp>
      <p:sp>
        <p:nvSpPr>
          <p:cNvPr id="1048579" name="Rectangle 3"/>
          <p:cNvSpPr>
            <a:spLocks noGrp="1" noChangeArrowheads="1"/>
          </p:cNvSpPr>
          <p:nvPr>
            <p:ph type="body" idx="1"/>
          </p:nvPr>
        </p:nvSpPr>
        <p:spPr>
          <a:xfrm>
            <a:off x="382588" y="3121025"/>
            <a:ext cx="6289675" cy="5748338"/>
          </a:xfrm>
        </p:spPr>
        <p:txBody>
          <a:bodyPr/>
          <a:lstStyle/>
          <a:p>
            <a:r>
              <a:rPr lang="en-US"/>
              <a:t>The Type Manager allows dynamic definition (and redefinition) of custom data types “on the fly” via a graphical user interface – at runtime, i.e. while the system is running and without any server downtime, restart, compilation, or database schema change.</a:t>
            </a:r>
          </a:p>
          <a:p>
            <a:endParaRPr lang="en-US"/>
          </a:p>
          <a:p>
            <a:r>
              <a:rPr lang="en-US"/>
              <a:t>Relevant features include a hierarchical view of the dynamic types.  This allows the customer (or implementation team) to quickly create, view, and modify a hierarchy of types specific to their business needs.</a:t>
            </a:r>
          </a:p>
          <a:p>
            <a:endParaRPr lang="en-US"/>
          </a:p>
          <a:p>
            <a:r>
              <a:rPr lang="en-US"/>
              <a:t>From this hierarchical view, one can check out a type for modification.  It is worth noting that the types are version controlled Windchill objects.  This means that the administrator can modify a private copy of one or more types over some period of time before committing the changes so that they affect system operation.  Upon such a commit, objects of affected types are seamlessly, automatically (and lazily) migrated.  [It is also worth noting that the Types are access controlled and thus administrators can be given privileges to modify some types and not others.]</a:t>
            </a:r>
          </a:p>
          <a:p>
            <a:endParaRPr lang="en-US"/>
          </a:p>
          <a:p>
            <a:r>
              <a:rPr lang="en-US"/>
              <a:t>In the right half of the window, is the type properties panel.  The contents of this panel reflect the type currently selected in the type hierarchy panel.  The type properties panel allows viewing of the properties (name, description, icon, etc) and attributes of a type and the modification of these for types which the user has checked out.  The administrator can add, modify, and view additional attributes (beyond those intrinsic in the base object, e.g. a Windchill document) by adding them in the Template tab of the type properties panel.  [Attributes of a type are present in all objects of the given type.]  The administrator can also establish default values (including multiple values) for these attributes.  Though not shown on this slide, the administrator can also add constraints to these attributes as well (e.g. single vs. multi-valued, immutability, allowable value sets or ranges, etc).</a:t>
            </a:r>
          </a:p>
          <a:p>
            <a:endParaRPr lang="en-US"/>
          </a:p>
          <a:p>
            <a:r>
              <a:rPr lang="en-US"/>
              <a:t>Again, all of this can be done without hindering ongoing production operation of the system.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8D83A7-DE79-4D2C-A0AA-9571CABC403F}" type="slidenum">
              <a:rPr lang="en-US"/>
              <a:pPr/>
              <a:t>21</a:t>
            </a:fld>
            <a:endParaRPr lang="en-US"/>
          </a:p>
        </p:txBody>
      </p:sp>
      <p:sp>
        <p:nvSpPr>
          <p:cNvPr id="1034242" name="Rectangle 2"/>
          <p:cNvSpPr>
            <a:spLocks noChangeArrowheads="1" noTextEdit="1"/>
          </p:cNvSpPr>
          <p:nvPr>
            <p:ph type="sldImg"/>
          </p:nvPr>
        </p:nvSpPr>
        <p:spPr>
          <a:ln/>
        </p:spPr>
      </p:sp>
      <p:sp>
        <p:nvSpPr>
          <p:cNvPr id="1034243" name="Rectangle 3"/>
          <p:cNvSpPr>
            <a:spLocks noGrp="1" noChangeArrowheads="1"/>
          </p:cNvSpPr>
          <p:nvPr>
            <p:ph type="body" idx="1"/>
          </p:nvPr>
        </p:nvSpPr>
        <p:spPr>
          <a:xfrm>
            <a:off x="698500" y="4403725"/>
            <a:ext cx="5588000" cy="4171950"/>
          </a:xfrm>
        </p:spPr>
        <p:txBody>
          <a:bodyPr/>
          <a:lstStyle/>
          <a:p>
            <a:pPr>
              <a:lnSpc>
                <a:spcPct val="80000"/>
              </a:lnSpc>
              <a:spcAft>
                <a:spcPct val="15000"/>
              </a:spcAft>
            </a:pPr>
            <a:r>
              <a:rPr lang="en-GB" sz="900"/>
              <a:t>Root </a:t>
            </a:r>
          </a:p>
          <a:p>
            <a:pPr lvl="1">
              <a:lnSpc>
                <a:spcPct val="80000"/>
              </a:lnSpc>
              <a:spcAft>
                <a:spcPct val="15000"/>
              </a:spcAft>
            </a:pPr>
            <a:r>
              <a:rPr lang="en-GB" sz="900"/>
              <a:t>Sets rules that govern the entire enterprise</a:t>
            </a:r>
          </a:p>
          <a:p>
            <a:pPr lvl="1">
              <a:lnSpc>
                <a:spcPct val="80000"/>
              </a:lnSpc>
              <a:spcAft>
                <a:spcPct val="15000"/>
              </a:spcAft>
            </a:pPr>
            <a:endParaRPr lang="en-GB" sz="900"/>
          </a:p>
          <a:p>
            <a:pPr>
              <a:lnSpc>
                <a:spcPct val="80000"/>
              </a:lnSpc>
              <a:spcAft>
                <a:spcPct val="15000"/>
              </a:spcAft>
            </a:pPr>
            <a:r>
              <a:rPr lang="en-GB" sz="900"/>
              <a:t>System</a:t>
            </a:r>
          </a:p>
          <a:p>
            <a:pPr lvl="1">
              <a:lnSpc>
                <a:spcPct val="80000"/>
              </a:lnSpc>
              <a:spcAft>
                <a:spcPct val="15000"/>
              </a:spcAft>
            </a:pPr>
            <a:r>
              <a:rPr lang="en-GB" sz="900"/>
              <a:t>Serves as the default domain for most system administration objects, including queues and life cycle, definitions. System is the default domain of the Administrators group. The System domain is not intended for general user business objects.</a:t>
            </a:r>
          </a:p>
          <a:p>
            <a:pPr lvl="1">
              <a:lnSpc>
                <a:spcPct val="80000"/>
              </a:lnSpc>
              <a:spcAft>
                <a:spcPct val="15000"/>
              </a:spcAft>
            </a:pPr>
            <a:endParaRPr lang="en-GB" sz="900"/>
          </a:p>
          <a:p>
            <a:pPr>
              <a:lnSpc>
                <a:spcPct val="80000"/>
              </a:lnSpc>
              <a:spcAft>
                <a:spcPct val="15000"/>
              </a:spcAft>
            </a:pPr>
            <a:r>
              <a:rPr lang="en-GB" sz="900"/>
              <a:t>Default </a:t>
            </a:r>
          </a:p>
          <a:p>
            <a:pPr lvl="1">
              <a:lnSpc>
                <a:spcPct val="80000"/>
              </a:lnSpc>
              <a:spcAft>
                <a:spcPct val="15000"/>
              </a:spcAft>
            </a:pPr>
            <a:r>
              <a:rPr lang="en-GB" sz="900"/>
              <a:t>Serves as the default domain for other business information objects </a:t>
            </a:r>
          </a:p>
          <a:p>
            <a:pPr lvl="1">
              <a:lnSpc>
                <a:spcPct val="80000"/>
              </a:lnSpc>
              <a:spcAft>
                <a:spcPct val="15000"/>
              </a:spcAft>
            </a:pPr>
            <a:endParaRPr lang="en-GB" sz="900"/>
          </a:p>
          <a:p>
            <a:pPr>
              <a:lnSpc>
                <a:spcPct val="80000"/>
              </a:lnSpc>
              <a:spcAft>
                <a:spcPct val="15000"/>
              </a:spcAft>
            </a:pPr>
            <a:r>
              <a:rPr lang="en-GB" sz="900"/>
              <a:t>Private</a:t>
            </a:r>
          </a:p>
          <a:p>
            <a:pPr lvl="1">
              <a:lnSpc>
                <a:spcPct val="80000"/>
              </a:lnSpc>
              <a:spcAft>
                <a:spcPct val="15000"/>
              </a:spcAft>
            </a:pPr>
            <a:r>
              <a:rPr lang="en-GB" sz="900"/>
              <a:t>Serves as the default parent domain for Application Container System Domains and Private Access Default Domains</a:t>
            </a:r>
          </a:p>
          <a:p>
            <a:pPr lvl="1">
              <a:lnSpc>
                <a:spcPct val="80000"/>
              </a:lnSpc>
              <a:spcAft>
                <a:spcPct val="15000"/>
              </a:spcAft>
            </a:pPr>
            <a:endParaRPr lang="en-GB" sz="900"/>
          </a:p>
          <a:p>
            <a:pPr>
              <a:lnSpc>
                <a:spcPct val="80000"/>
              </a:lnSpc>
              <a:spcAft>
                <a:spcPct val="15000"/>
              </a:spcAft>
            </a:pPr>
            <a:r>
              <a:rPr lang="en-GB" sz="900"/>
              <a:t>User</a:t>
            </a:r>
          </a:p>
          <a:p>
            <a:pPr lvl="1">
              <a:lnSpc>
                <a:spcPct val="80000"/>
              </a:lnSpc>
              <a:spcAft>
                <a:spcPct val="15000"/>
              </a:spcAft>
            </a:pPr>
            <a:r>
              <a:rPr lang="en-GB" sz="900"/>
              <a:t>Serves as the default domain for organization objects (WTOrganization) </a:t>
            </a:r>
          </a:p>
          <a:p>
            <a:pPr lvl="1">
              <a:lnSpc>
                <a:spcPct val="80000"/>
              </a:lnSpc>
              <a:spcAft>
                <a:spcPct val="15000"/>
              </a:spcAft>
            </a:pPr>
            <a:r>
              <a:rPr lang="en-GB" sz="900"/>
              <a:t>Is also the parent domain for the </a:t>
            </a:r>
            <a:r>
              <a:rPr lang="en-GB" sz="900">
                <a:solidFill>
                  <a:schemeClr val="hlink"/>
                </a:solidFill>
              </a:rPr>
              <a:t>Unaffiliated domain</a:t>
            </a:r>
            <a:r>
              <a:rPr lang="en-GB" sz="900"/>
              <a:t> and for organization container domains that hold the users (and their personal cabinets) for that organization (Needed when a user who does not have an Organization affiliation accesses the system)</a:t>
            </a:r>
          </a:p>
          <a:p>
            <a:pPr lvl="1">
              <a:lnSpc>
                <a:spcPct val="80000"/>
              </a:lnSpc>
              <a:spcAft>
                <a:spcPct val="15000"/>
              </a:spcAft>
            </a:pPr>
            <a:r>
              <a:rPr lang="en-GB" sz="900"/>
              <a:t>CAD Workspaces are stored in the User domain as Folders</a:t>
            </a:r>
          </a:p>
          <a:p>
            <a:pPr lvl="1">
              <a:lnSpc>
                <a:spcPct val="80000"/>
              </a:lnSpc>
              <a:spcAft>
                <a:spcPct val="15000"/>
              </a:spcAft>
            </a:pPr>
            <a:endParaRPr lang="en-GB" sz="900"/>
          </a:p>
          <a:p>
            <a:pPr>
              <a:lnSpc>
                <a:spcPct val="80000"/>
              </a:lnSpc>
              <a:spcAft>
                <a:spcPct val="15000"/>
              </a:spcAft>
            </a:pPr>
            <a:r>
              <a:rPr lang="en-GB" sz="900"/>
              <a:t>SessionIteratedDomain</a:t>
            </a:r>
          </a:p>
          <a:p>
            <a:pPr lvl="1">
              <a:lnSpc>
                <a:spcPct val="80000"/>
              </a:lnSpc>
              <a:spcAft>
                <a:spcPct val="15000"/>
              </a:spcAft>
            </a:pPr>
            <a:r>
              <a:rPr lang="en-GB" sz="900"/>
              <a:t>Serves as the default domain for internal session processes. Do not modify the policies set for this domain</a:t>
            </a:r>
          </a:p>
          <a:p>
            <a:pPr>
              <a:lnSpc>
                <a:spcPct val="80000"/>
              </a:lnSpc>
            </a:pPr>
            <a:endParaRPr lang="en-US" sz="800"/>
          </a:p>
          <a:p>
            <a:pPr>
              <a:lnSpc>
                <a:spcPct val="80000"/>
              </a:lnSpc>
            </a:pPr>
            <a:endParaRPr lang="en-US"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B3DE08-BECA-4115-9066-AF2E06B74106}" type="slidenum">
              <a:rPr lang="en-US"/>
              <a:pPr/>
              <a:t>34</a:t>
            </a:fld>
            <a:endParaRPr lang="en-US"/>
          </a:p>
        </p:txBody>
      </p:sp>
      <p:sp>
        <p:nvSpPr>
          <p:cNvPr id="1009666" name="Rectangle 2"/>
          <p:cNvSpPr>
            <a:spLocks noChangeArrowheads="1" noTextEdit="1"/>
          </p:cNvSpPr>
          <p:nvPr>
            <p:ph type="sldImg"/>
          </p:nvPr>
        </p:nvSpPr>
        <p:spPr>
          <a:xfrm>
            <a:off x="1457325" y="884238"/>
            <a:ext cx="4071938" cy="3054350"/>
          </a:xfrm>
          <a:ln/>
        </p:spPr>
      </p:sp>
      <p:sp>
        <p:nvSpPr>
          <p:cNvPr id="1009667" name="Rectangle 3"/>
          <p:cNvSpPr>
            <a:spLocks noGrp="1" noChangeArrowheads="1"/>
          </p:cNvSpPr>
          <p:nvPr>
            <p:ph type="body" idx="1"/>
          </p:nvPr>
        </p:nvSpPr>
        <p:spPr>
          <a:xfrm>
            <a:off x="931863" y="4421188"/>
            <a:ext cx="5119687" cy="3919537"/>
          </a:xfrm>
        </p:spPr>
        <p:txBody>
          <a:bodyPr/>
          <a:lstStyle/>
          <a:p>
            <a:pPr defTabSz="762000"/>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331816-8BFE-4219-87F1-5FF420FF206C}" type="slidenum">
              <a:rPr lang="en-US"/>
              <a:pPr/>
              <a:t>35</a:t>
            </a:fld>
            <a:endParaRPr lang="en-US"/>
          </a:p>
        </p:txBody>
      </p:sp>
      <p:sp>
        <p:nvSpPr>
          <p:cNvPr id="1011714" name="Rectangle 2"/>
          <p:cNvSpPr>
            <a:spLocks noChangeArrowheads="1" noTextEdit="1"/>
          </p:cNvSpPr>
          <p:nvPr>
            <p:ph type="sldImg"/>
          </p:nvPr>
        </p:nvSpPr>
        <p:spPr>
          <a:ln/>
        </p:spPr>
      </p:sp>
      <p:sp>
        <p:nvSpPr>
          <p:cNvPr id="1011715" name="Rectangle 3"/>
          <p:cNvSpPr>
            <a:spLocks noGrp="1" noChangeArrowheads="1"/>
          </p:cNvSpPr>
          <p:nvPr>
            <p:ph type="body" idx="1"/>
          </p:nvPr>
        </p:nvSpPr>
        <p:spPr>
          <a:xfrm>
            <a:off x="931863" y="5949950"/>
            <a:ext cx="5121275" cy="947738"/>
          </a:xfrm>
        </p:spPr>
        <p:txBody>
          <a:bodyPr lIns="92852" tIns="46426" rIns="92852" bIns="46426"/>
          <a:lstStyle/>
          <a:p>
            <a:r>
              <a:rPr lang="en-US"/>
              <a:t>With Windchill Content Replication in R5, the content files for which remote users need access can be replicated to a server within the LAN environment of the remote users.  Because the bandwidth and latency are optimal, the performance for downloading content files to the  client is optimal.  </a:t>
            </a:r>
          </a:p>
          <a:p>
            <a:r>
              <a:rPr lang="en-US"/>
              <a:t>As a result, the productivity of remote end users can be increased with the decreased downloading times for documents, because the content files may be downloaded from a nearby location over a fast network connection.</a:t>
            </a:r>
          </a:p>
          <a:p>
            <a:r>
              <a:rPr lang="en-US"/>
              <a:t>In order to make the proper content available to the users at the remote site, Content Replication Vaulting Rules must be defined to specify what information should be replicated.</a:t>
            </a:r>
          </a:p>
          <a:p>
            <a:r>
              <a:rPr lang="en-US"/>
              <a:t>In addition, a replication schedule must be created to specify the frequency with which the content will be replicated from the master site to the remote site(s).</a:t>
            </a:r>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2.jpeg"/><Relationship Id="rId1" Type="http://schemas.openxmlformats.org/officeDocument/2006/relationships/slideMaster" Target="../slideMasters/slideMaster10.xml"/><Relationship Id="rId4" Type="http://schemas.openxmlformats.org/officeDocument/2006/relationships/image" Target="../media/image33.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2.jpeg"/><Relationship Id="rId1" Type="http://schemas.openxmlformats.org/officeDocument/2006/relationships/slideMaster" Target="../slideMasters/slideMaster11.xml"/><Relationship Id="rId4" Type="http://schemas.openxmlformats.org/officeDocument/2006/relationships/image" Target="../media/image36.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2.jpeg"/><Relationship Id="rId1" Type="http://schemas.openxmlformats.org/officeDocument/2006/relationships/slideMaster" Target="../slideMasters/slideMaster12.xml"/><Relationship Id="rId4" Type="http://schemas.openxmlformats.org/officeDocument/2006/relationships/image" Target="../media/image39.jpe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3.xml"/><Relationship Id="rId4"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27.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2.jpeg"/><Relationship Id="rId1" Type="http://schemas.openxmlformats.org/officeDocument/2006/relationships/slideMaster" Target="../slideMasters/slideMaster9.xml"/><Relationship Id="rId4" Type="http://schemas.openxmlformats.org/officeDocument/2006/relationships/image" Target="../media/image30.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4037" name="Rectangle 5"/>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44038" name="Rectangle 6"/>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44052" name="Picture 20" descr="TITL_images_CORP"/>
          <p:cNvPicPr>
            <a:picLocks noChangeAspect="1" noChangeArrowheads="1"/>
          </p:cNvPicPr>
          <p:nvPr/>
        </p:nvPicPr>
        <p:blipFill>
          <a:blip r:embed="rId3" cstate="print"/>
          <a:srcRect/>
          <a:stretch>
            <a:fillRect/>
          </a:stretch>
        </p:blipFill>
        <p:spPr bwMode="auto">
          <a:xfrm>
            <a:off x="3062288" y="2741613"/>
            <a:ext cx="5297487" cy="1030287"/>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66D99B83-C5FE-434B-9287-89054F841DFA}" type="slidenum">
              <a:rPr lang="en-US"/>
              <a:pPr/>
              <a:t>‹Nr.›</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96264" name="Picture 8" descr="TITL_images_FOOTWR"/>
          <p:cNvPicPr>
            <a:picLocks noChangeAspect="1" noChangeArrowheads="1"/>
          </p:cNvPicPr>
          <p:nvPr/>
        </p:nvPicPr>
        <p:blipFill>
          <a:blip r:embed="rId3" cstate="print"/>
          <a:srcRect/>
          <a:stretch>
            <a:fillRect/>
          </a:stretch>
        </p:blipFill>
        <p:spPr bwMode="auto">
          <a:xfrm>
            <a:off x="3060700" y="2741613"/>
            <a:ext cx="5297488" cy="1030287"/>
          </a:xfrm>
          <a:prstGeom prst="rect">
            <a:avLst/>
          </a:prstGeom>
          <a:noFill/>
        </p:spPr>
      </p:pic>
      <p:sp>
        <p:nvSpPr>
          <p:cNvPr id="96258" name="Rectangle 2"/>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96259" name="Rectangle 3"/>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96263" name="Picture 7" descr="TITL_text_RETAIL"/>
          <p:cNvPicPr>
            <a:picLocks noChangeAspect="1" noChangeArrowheads="1"/>
          </p:cNvPicPr>
          <p:nvPr/>
        </p:nvPicPr>
        <p:blipFill>
          <a:blip r:embed="rId4" cstate="print"/>
          <a:srcRect/>
          <a:stretch>
            <a:fillRect/>
          </a:stretch>
        </p:blipFill>
        <p:spPr bwMode="auto">
          <a:xfrm>
            <a:off x="3060700" y="4021138"/>
            <a:ext cx="4479925" cy="304800"/>
          </a:xfrm>
          <a:prstGeom prst="rect">
            <a:avLst/>
          </a:prstGeom>
          <a:noFill/>
        </p:spPr>
      </p:pic>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B292E36A-91C8-4F68-86CC-3FBA80352B96}" type="slidenum">
              <a:rPr lang="en-US"/>
              <a:pPr/>
              <a:t>‹Nr.›</a:t>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2AAF540E-2282-4858-89FB-4B27168B3794}" type="slidenum">
              <a:rPr lang="en-US"/>
              <a:pPr/>
              <a:t>‹Nr.›</a:t>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0A4E1761-EA11-45C3-92F1-7723DDE57E36}" type="slidenum">
              <a:rPr lang="en-US"/>
              <a:pPr/>
              <a:t>‹Nr.›</a:t>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C522C16A-DF44-4D37-A1AA-D78F40E03088}" type="slidenum">
              <a:rPr lang="en-US"/>
              <a:pPr/>
              <a:t>‹Nr.›</a:t>
            </a:fld>
            <a:endParaRPr 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CBC0616F-7640-44B6-BC35-69FCFC31477B}" type="slidenum">
              <a:rPr lang="en-US"/>
              <a:pPr/>
              <a:t>‹Nr.›</a:t>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442CD442-C90C-4300-A1A7-A1CCD8CF7C84}" type="slidenum">
              <a:rPr lang="en-US"/>
              <a:pPr/>
              <a:t>‹Nr.›</a:t>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AA87C089-C308-4F45-BD60-74643B8403EF}" type="slidenum">
              <a:rPr lang="en-US"/>
              <a:pPr/>
              <a:t>‹Nr.›</a:t>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497C232E-2537-4D9C-BCD9-B98B57F2D113}" type="slidenum">
              <a:rPr lang="en-US"/>
              <a:pPr/>
              <a:t>‹Nr.›</a:t>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6AF36677-F81C-48DE-820B-A101C57BCC3F}" type="slidenum">
              <a:rPr lang="en-US"/>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ACD165C0-01A3-4C45-A301-1C3DA75CC819}" type="slidenum">
              <a:rPr lang="en-US"/>
              <a:pPr/>
              <a:t>‹Nr.›</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5629FE85-61D2-4A57-BA35-008AE4339EF4}" type="slidenum">
              <a:rPr lang="en-US"/>
              <a:pPr/>
              <a:t>‹Nr.›</a:t>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9331" name="Rectangle 3"/>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99332" name="Rectangle 4"/>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99334" name="Picture 6" descr="TITL_images_INDUS"/>
          <p:cNvPicPr>
            <a:picLocks noChangeAspect="1" noChangeArrowheads="1"/>
          </p:cNvPicPr>
          <p:nvPr/>
        </p:nvPicPr>
        <p:blipFill>
          <a:blip r:embed="rId3" cstate="print"/>
          <a:srcRect/>
          <a:stretch>
            <a:fillRect/>
          </a:stretch>
        </p:blipFill>
        <p:spPr bwMode="auto">
          <a:xfrm>
            <a:off x="3060700" y="2741613"/>
            <a:ext cx="5297488" cy="1030287"/>
          </a:xfrm>
          <a:prstGeom prst="rect">
            <a:avLst/>
          </a:prstGeom>
          <a:noFill/>
        </p:spPr>
      </p:pic>
      <p:pic>
        <p:nvPicPr>
          <p:cNvPr id="99335" name="Picture 7" descr="TITL_text_INDUS"/>
          <p:cNvPicPr>
            <a:picLocks noChangeAspect="1" noChangeArrowheads="1"/>
          </p:cNvPicPr>
          <p:nvPr/>
        </p:nvPicPr>
        <p:blipFill>
          <a:blip r:embed="rId4" cstate="print"/>
          <a:srcRect/>
          <a:stretch>
            <a:fillRect/>
          </a:stretch>
        </p:blipFill>
        <p:spPr bwMode="auto">
          <a:xfrm>
            <a:off x="3060700" y="4021138"/>
            <a:ext cx="4479925" cy="304800"/>
          </a:xfrm>
          <a:prstGeom prst="rect">
            <a:avLst/>
          </a:prstGeom>
          <a:noFill/>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5A2AE1FB-923D-459E-AF06-4BEA7D0D17DC}" type="slidenum">
              <a:rPr lang="en-US"/>
              <a:pPr/>
              <a:t>‹Nr.›</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1E8DC4B3-B237-4775-A809-08DEAC2408BC}" type="slidenum">
              <a:rPr lang="en-US"/>
              <a:pPr/>
              <a:t>‹Nr.›</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7E14DD97-A606-4E1C-AC80-E25808A63CE0}" type="slidenum">
              <a:rPr lang="en-US"/>
              <a:pPr/>
              <a:t>‹Nr.›</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D3F17D97-1C08-44C4-8F0D-105017177E64}" type="slidenum">
              <a:rPr lang="en-US"/>
              <a:pPr/>
              <a:t>‹Nr.›</a:t>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8C05E377-C2D5-46E8-9B49-E907B4CC6FBA}" type="slidenum">
              <a:rPr lang="en-US"/>
              <a:pPr/>
              <a:t>‹Nr.›</a:t>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39BCE55D-5E77-485E-B77E-91B057AF85D3}" type="slidenum">
              <a:rPr lang="en-US"/>
              <a:pPr/>
              <a:t>‹Nr.›</a:t>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9016A87E-EF9C-4B82-B57C-BFCCF52126BA}" type="slidenum">
              <a:rPr lang="en-US"/>
              <a:pPr/>
              <a:t>‹Nr.›</a:t>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B0124237-5846-4506-9B40-13CBCA92B3BA}" type="slidenum">
              <a:rPr lang="en-US"/>
              <a:pPr/>
              <a:t>‹Nr.›</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59402" name="Picture 10" descr="TITL_text_CHANNEL"/>
          <p:cNvPicPr>
            <a:picLocks noChangeAspect="1" noChangeArrowheads="1"/>
          </p:cNvPicPr>
          <p:nvPr/>
        </p:nvPicPr>
        <p:blipFill>
          <a:blip r:embed="rId3" cstate="print"/>
          <a:srcRect/>
          <a:stretch>
            <a:fillRect/>
          </a:stretch>
        </p:blipFill>
        <p:spPr bwMode="auto">
          <a:xfrm>
            <a:off x="3060700" y="4021138"/>
            <a:ext cx="4479925" cy="304800"/>
          </a:xfrm>
          <a:prstGeom prst="rect">
            <a:avLst/>
          </a:prstGeom>
          <a:noFill/>
        </p:spPr>
      </p:pic>
      <p:sp>
        <p:nvSpPr>
          <p:cNvPr id="59394" name="Rectangle 2"/>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59395" name="Rectangle 3"/>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59401" name="Picture 9" descr="TITL_images_CHANNEL"/>
          <p:cNvPicPr>
            <a:picLocks noChangeAspect="1" noChangeArrowheads="1"/>
          </p:cNvPicPr>
          <p:nvPr/>
        </p:nvPicPr>
        <p:blipFill>
          <a:blip r:embed="rId4" cstate="print"/>
          <a:srcRect/>
          <a:stretch>
            <a:fillRect/>
          </a:stretch>
        </p:blipFill>
        <p:spPr bwMode="auto">
          <a:xfrm>
            <a:off x="3060700" y="2741613"/>
            <a:ext cx="5297488" cy="1030287"/>
          </a:xfrm>
          <a:prstGeom prst="rect">
            <a:avLst/>
          </a:prstGeom>
          <a:noFill/>
        </p:spPr>
      </p:pic>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67862D23-6F14-4F66-8528-47685F996BBB}" type="slidenum">
              <a:rPr lang="en-US"/>
              <a:pPr/>
              <a:t>‹Nr.›</a:t>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4594A0E8-938C-41A9-879A-C4F990A7B326}" type="slidenum">
              <a:rPr lang="en-US"/>
              <a:pPr/>
              <a:t>‹Nr.›</a:t>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119811" name="Rectangle 3"/>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119815" name="Picture 7" descr="TITL_images_PARTNER"/>
          <p:cNvPicPr>
            <a:picLocks noChangeAspect="1" noChangeArrowheads="1"/>
          </p:cNvPicPr>
          <p:nvPr/>
        </p:nvPicPr>
        <p:blipFill>
          <a:blip r:embed="rId3" cstate="print"/>
          <a:srcRect/>
          <a:stretch>
            <a:fillRect/>
          </a:stretch>
        </p:blipFill>
        <p:spPr bwMode="auto">
          <a:xfrm>
            <a:off x="3060700" y="2741613"/>
            <a:ext cx="5297488" cy="1030287"/>
          </a:xfrm>
          <a:prstGeom prst="rect">
            <a:avLst/>
          </a:prstGeom>
          <a:noFill/>
        </p:spPr>
      </p:pic>
      <p:pic>
        <p:nvPicPr>
          <p:cNvPr id="119816" name="Picture 8" descr="TITL_text_PARTNER"/>
          <p:cNvPicPr>
            <a:picLocks noChangeAspect="1" noChangeArrowheads="1"/>
          </p:cNvPicPr>
          <p:nvPr/>
        </p:nvPicPr>
        <p:blipFill>
          <a:blip r:embed="rId4" cstate="print"/>
          <a:srcRect/>
          <a:stretch>
            <a:fillRect/>
          </a:stretch>
        </p:blipFill>
        <p:spPr bwMode="auto">
          <a:xfrm>
            <a:off x="3060700" y="4021138"/>
            <a:ext cx="4479925" cy="304800"/>
          </a:xfrm>
          <a:prstGeom prst="rect">
            <a:avLst/>
          </a:prstGeom>
          <a:noFill/>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78D42BA5-AF0C-45AA-8A23-6C597F90F461}" type="slidenum">
              <a:rPr lang="en-US"/>
              <a:pPr/>
              <a:t>‹Nr.›</a:t>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502FA88B-E0FC-40AC-BE3D-8877C71579AE}" type="slidenum">
              <a:rPr lang="en-US"/>
              <a:pPr/>
              <a:t>‹Nr.›</a:t>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A16FB991-FCC8-4183-BA9B-0E6135E2E7B6}" type="slidenum">
              <a:rPr lang="en-US"/>
              <a:pPr/>
              <a:t>‹Nr.›</a:t>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299EE5D8-51D5-4346-90FB-B06D0416CF34}" type="slidenum">
              <a:rPr lang="en-US"/>
              <a:pPr/>
              <a:t>‹Nr.›</a:t>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2CE8320B-F75F-47B9-97F4-CF43E538C04A}" type="slidenum">
              <a:rPr lang="en-US"/>
              <a:pPr/>
              <a:t>‹Nr.›</a:t>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05778EED-F821-45CF-B3E3-491623F8E859}" type="slidenum">
              <a:rPr lang="en-US"/>
              <a:pPr/>
              <a:t>‹Nr.›</a:t>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8C90C5D7-9675-4A51-A070-0E57E823D4B8}" type="slidenum">
              <a:rPr lang="en-US"/>
              <a:pPr/>
              <a:t>‹Nr.›</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72FC648A-0D19-4321-94FB-73B33A6CB0E9}" type="slidenum">
              <a:rPr lang="en-US"/>
              <a:pPr/>
              <a:t>‹Nr.›</a:t>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F88EB527-B32A-41D2-A7FE-8AA95C1A6615}" type="slidenum">
              <a:rPr lang="en-US"/>
              <a:pPr/>
              <a:t>‹Nr.›</a:t>
            </a:fld>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8A224644-5677-43E5-8406-91A1F79EF3E1}" type="slidenum">
              <a:rPr lang="en-US"/>
              <a:pPr/>
              <a:t>‹Nr.›</a:t>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C8E9149F-F0D1-48E8-BD08-F3431F9B3D7A}" type="slidenum">
              <a:rPr lang="en-US"/>
              <a:pPr/>
              <a:t>‹Nr.›</a:t>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214019" name="Rectangle 3"/>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214020" name="Picture 4" descr="TITL_images_CORP"/>
          <p:cNvPicPr>
            <a:picLocks noChangeAspect="1" noChangeArrowheads="1"/>
          </p:cNvPicPr>
          <p:nvPr/>
        </p:nvPicPr>
        <p:blipFill>
          <a:blip r:embed="rId3" cstate="print"/>
          <a:srcRect/>
          <a:stretch>
            <a:fillRect/>
          </a:stretch>
        </p:blipFill>
        <p:spPr bwMode="auto">
          <a:xfrm>
            <a:off x="3062288" y="2741613"/>
            <a:ext cx="5297487" cy="1030287"/>
          </a:xfrm>
          <a:prstGeom prst="rect">
            <a:avLst/>
          </a:prstGeom>
          <a:noFill/>
        </p:spPr>
      </p:pic>
      <p:sp>
        <p:nvSpPr>
          <p:cNvPr id="214021" name="Text Box 5"/>
          <p:cNvSpPr txBox="1">
            <a:spLocks noChangeArrowheads="1"/>
          </p:cNvSpPr>
          <p:nvPr userDrawn="1"/>
        </p:nvSpPr>
        <p:spPr bwMode="auto">
          <a:xfrm>
            <a:off x="3705225" y="6600825"/>
            <a:ext cx="2582863" cy="257175"/>
          </a:xfrm>
          <a:prstGeom prst="rect">
            <a:avLst/>
          </a:prstGeom>
          <a:noFill/>
          <a:ln w="19050">
            <a:noFill/>
            <a:miter lim="800000"/>
            <a:headEnd/>
            <a:tailEnd/>
          </a:ln>
          <a:effectLst/>
        </p:spPr>
        <p:txBody>
          <a:bodyPr wrap="none">
            <a:spAutoFit/>
          </a:bodyPr>
          <a:lstStyle/>
          <a:p>
            <a:pPr>
              <a:lnSpc>
                <a:spcPct val="90000"/>
              </a:lnSpc>
            </a:pPr>
            <a:r>
              <a:rPr lang="en-US" sz="1200" b="1">
                <a:solidFill>
                  <a:schemeClr val="tx2"/>
                </a:solidFill>
              </a:rPr>
              <a:t>PTC Proprietary and Confidential</a:t>
            </a:r>
          </a:p>
        </p:txBody>
      </p:sp>
      <p:pic>
        <p:nvPicPr>
          <p:cNvPr id="214022" name="Picture 6"/>
          <p:cNvPicPr>
            <a:picLocks noChangeAspect="1" noChangeArrowheads="1"/>
          </p:cNvPicPr>
          <p:nvPr userDrawn="1"/>
        </p:nvPicPr>
        <p:blipFill>
          <a:blip r:embed="rId4" cstate="print"/>
          <a:srcRect l="35001" t="79417" r="50833" b="15604"/>
          <a:stretch>
            <a:fillRect/>
          </a:stretch>
        </p:blipFill>
        <p:spPr bwMode="auto">
          <a:xfrm>
            <a:off x="6932613" y="1800225"/>
            <a:ext cx="1727200" cy="379413"/>
          </a:xfrm>
          <a:prstGeom prst="rect">
            <a:avLst/>
          </a:prstGeom>
          <a:noFill/>
          <a:ln w="9525" algn="ctr">
            <a:noFill/>
            <a:miter lim="800000"/>
            <a:headEnd/>
            <a:tailEnd/>
          </a:ln>
          <a:effectLst/>
        </p:spPr>
      </p:pic>
    </p:spTree>
  </p:cSld>
  <p:clrMapOvr>
    <a:masterClrMapping/>
  </p:clrMapOvr>
  <p:transition>
    <p:wipe dir="r"/>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E4FDD203-19C5-4EA3-9002-1E237A8A4483}" type="slidenum">
              <a:rPr lang="en-US"/>
              <a:pPr/>
              <a:t>‹Nr.›</a:t>
            </a:fld>
            <a:endParaRPr lang="en-US"/>
          </a:p>
        </p:txBody>
      </p:sp>
    </p:spTree>
  </p:cSld>
  <p:clrMapOvr>
    <a:masterClrMapping/>
  </p:clrMapOvr>
  <p:transition>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8CFA0804-6EB7-4E80-92FE-E54F1F0AB4E9}" type="slidenum">
              <a:rPr lang="en-US"/>
              <a:pPr/>
              <a:t>‹Nr.›</a:t>
            </a:fld>
            <a:endParaRPr lang="en-US"/>
          </a:p>
        </p:txBody>
      </p:sp>
    </p:spTree>
  </p:cSld>
  <p:clrMapOvr>
    <a:masterClrMapping/>
  </p:clrMapOvr>
  <p:transition>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E884D4A5-A0C1-4EA5-BD13-CD8E4D65C545}" type="slidenum">
              <a:rPr lang="en-US"/>
              <a:pPr/>
              <a:t>‹Nr.›</a:t>
            </a:fld>
            <a:endParaRPr lang="en-US"/>
          </a:p>
        </p:txBody>
      </p:sp>
    </p:spTree>
  </p:cSld>
  <p:clrMapOvr>
    <a:masterClrMapping/>
  </p:clrMapOvr>
  <p:transition>
    <p:wipe dir="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63308D39-2DC5-4335-B4C7-F27869F87603}" type="slidenum">
              <a:rPr lang="en-US"/>
              <a:pPr/>
              <a:t>‹Nr.›</a:t>
            </a:fld>
            <a:endParaRPr lang="en-US"/>
          </a:p>
        </p:txBody>
      </p:sp>
    </p:spTree>
  </p:cSld>
  <p:clrMapOvr>
    <a:masterClrMapping/>
  </p:clrMapOvr>
  <p:transition>
    <p:wipe dir="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3EB411CF-8DFF-42DD-817F-188186012C3D}" type="slidenum">
              <a:rPr lang="en-US"/>
              <a:pPr/>
              <a:t>‹Nr.›</a:t>
            </a:fld>
            <a:endParaRPr lang="en-US"/>
          </a:p>
        </p:txBody>
      </p:sp>
    </p:spTree>
  </p:cSld>
  <p:clrMapOvr>
    <a:masterClrMapping/>
  </p:clrMapOvr>
  <p:transition>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EBA1F5D7-C1AD-44B7-BDD9-F85510D7BC39}" type="slidenum">
              <a:rPr lang="en-US"/>
              <a:pPr/>
              <a:t>‹Nr.›</a:t>
            </a:fld>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BB7405AD-48A4-4A1A-BF8E-5BB065704048}" type="slidenum">
              <a:rPr lang="en-US"/>
              <a:pPr/>
              <a:t>‹Nr.›</a:t>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0684BF0F-1BB7-4DCA-9241-633E993CE4E6}" type="slidenum">
              <a:rPr lang="en-US"/>
              <a:pPr/>
              <a:t>‹Nr.›</a:t>
            </a:fld>
            <a:endParaRPr lang="en-US"/>
          </a:p>
        </p:txBody>
      </p:sp>
    </p:spTree>
  </p:cSld>
  <p:clrMapOvr>
    <a:masterClrMapping/>
  </p:clrMapOvr>
  <p:transition>
    <p:wipe dir="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ABD3CF81-1476-4EA8-986C-6C068F33DE4B}" type="slidenum">
              <a:rPr lang="en-US"/>
              <a:pPr/>
              <a:t>‹Nr.›</a:t>
            </a:fld>
            <a:endParaRPr lang="en-US"/>
          </a:p>
        </p:txBody>
      </p:sp>
    </p:spTree>
  </p:cSld>
  <p:clrMapOvr>
    <a:masterClrMapping/>
  </p:clrMapOvr>
  <p:transition>
    <p:wipe dir="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7F97A221-A871-4D9A-A1BC-DD76661B6CC5}" type="slidenum">
              <a:rPr lang="en-US"/>
              <a:pPr/>
              <a:t>‹Nr.›</a:t>
            </a:fld>
            <a:endParaRPr lang="en-US"/>
          </a:p>
        </p:txBody>
      </p:sp>
    </p:spTree>
  </p:cSld>
  <p:clrMapOvr>
    <a:masterClrMapping/>
  </p:clrMapOvr>
  <p:transition>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CD82ED82-B1A6-472C-B5A5-63E9C602929E}" type="slidenum">
              <a:rPr lang="en-US"/>
              <a:pPr/>
              <a:t>‹Nr.›</a:t>
            </a:fld>
            <a:endParaRPr lang="en-US"/>
          </a:p>
        </p:txBody>
      </p:sp>
    </p:spTree>
  </p:cSld>
  <p:clrMapOvr>
    <a:masterClrMapping/>
  </p:clrMapOvr>
  <p:transition>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objOverTx" preserve="1">
  <p:cSld name="Titel und Inhalt über Text">
    <p:spTree>
      <p:nvGrpSpPr>
        <p:cNvPr id="1" name=""/>
        <p:cNvGrpSpPr/>
        <p:nvPr/>
      </p:nvGrpSpPr>
      <p:grpSpPr>
        <a:xfrm>
          <a:off x="0" y="0"/>
          <a:ext cx="0" cy="0"/>
          <a:chOff x="0" y="0"/>
          <a:chExt cx="0" cy="0"/>
        </a:xfrm>
      </p:grpSpPr>
      <p:sp>
        <p:nvSpPr>
          <p:cNvPr id="2" name="Titel 1"/>
          <p:cNvSpPr>
            <a:spLocks noGrp="1"/>
          </p:cNvSpPr>
          <p:nvPr>
            <p:ph type="title"/>
          </p:nvPr>
        </p:nvSpPr>
        <p:spPr>
          <a:xfrm>
            <a:off x="341313" y="781050"/>
            <a:ext cx="8445500" cy="381000"/>
          </a:xfrm>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8445500" cy="2436812"/>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341313" y="4133850"/>
            <a:ext cx="8445500" cy="2438400"/>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a:xfrm>
            <a:off x="8201025" y="6735763"/>
            <a:ext cx="585788" cy="106362"/>
          </a:xfrm>
        </p:spPr>
        <p:txBody>
          <a:bodyPr/>
          <a:lstStyle>
            <a:lvl1pPr>
              <a:defRPr/>
            </a:lvl1pPr>
          </a:lstStyle>
          <a:p>
            <a:r>
              <a:rPr lang="en-US"/>
              <a:t>© 2006 PTC</a:t>
            </a:r>
          </a:p>
        </p:txBody>
      </p:sp>
      <p:sp>
        <p:nvSpPr>
          <p:cNvPr id="6" name="Foliennummernplatzhalter 5"/>
          <p:cNvSpPr>
            <a:spLocks noGrp="1"/>
          </p:cNvSpPr>
          <p:nvPr>
            <p:ph type="sldNum" sz="quarter" idx="11"/>
          </p:nvPr>
        </p:nvSpPr>
        <p:spPr>
          <a:xfrm>
            <a:off x="341313" y="6735763"/>
            <a:ext cx="444500" cy="106362"/>
          </a:xfrm>
        </p:spPr>
        <p:txBody>
          <a:bodyPr/>
          <a:lstStyle>
            <a:lvl1pPr>
              <a:defRPr/>
            </a:lvl1pPr>
          </a:lstStyle>
          <a:p>
            <a:fld id="{AD0D0E1E-E486-40F9-A181-D743DDADDEB6}" type="slidenum">
              <a:rPr lang="en-US"/>
              <a:pPr/>
              <a:t>‹Nr.›</a:t>
            </a:fld>
            <a:endParaRPr lang="en-US"/>
          </a:p>
        </p:txBody>
      </p:sp>
    </p:spTree>
  </p:cSld>
  <p:clrMapOvr>
    <a:masterClrMapping/>
  </p:clrMapOvr>
  <p:transition>
    <p:wipe dir="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bl" preserve="1">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341313" y="781050"/>
            <a:ext cx="8445500" cy="3810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341313" y="1544638"/>
            <a:ext cx="8445500" cy="5027612"/>
          </a:xfrm>
        </p:spPr>
        <p:txBody>
          <a:bodyPr/>
          <a:lstStyle/>
          <a:p>
            <a:endParaRPr lang="de-DE"/>
          </a:p>
        </p:txBody>
      </p:sp>
      <p:sp>
        <p:nvSpPr>
          <p:cNvPr id="4" name="Fußzeilenplatzhalter 3"/>
          <p:cNvSpPr>
            <a:spLocks noGrp="1"/>
          </p:cNvSpPr>
          <p:nvPr>
            <p:ph type="ftr" sz="quarter" idx="10"/>
          </p:nvPr>
        </p:nvSpPr>
        <p:spPr>
          <a:xfrm>
            <a:off x="8201025" y="6735763"/>
            <a:ext cx="585788" cy="106362"/>
          </a:xfrm>
        </p:spPr>
        <p:txBody>
          <a:bodyPr/>
          <a:lstStyle>
            <a:lvl1pPr>
              <a:defRPr/>
            </a:lvl1pPr>
          </a:lstStyle>
          <a:p>
            <a:r>
              <a:rPr lang="en-US"/>
              <a:t>© 2006 PTC</a:t>
            </a:r>
          </a:p>
        </p:txBody>
      </p:sp>
      <p:sp>
        <p:nvSpPr>
          <p:cNvPr id="5" name="Foliennummernplatzhalter 4"/>
          <p:cNvSpPr>
            <a:spLocks noGrp="1"/>
          </p:cNvSpPr>
          <p:nvPr>
            <p:ph type="sldNum" sz="quarter" idx="11"/>
          </p:nvPr>
        </p:nvSpPr>
        <p:spPr>
          <a:xfrm>
            <a:off x="341313" y="6735763"/>
            <a:ext cx="444500" cy="106362"/>
          </a:xfrm>
        </p:spPr>
        <p:txBody>
          <a:bodyPr/>
          <a:lstStyle>
            <a:lvl1pPr>
              <a:defRPr/>
            </a:lvl1pPr>
          </a:lstStyle>
          <a:p>
            <a:fld id="{13D20C59-B188-467A-8706-33D41FA99D8C}" type="slidenum">
              <a:rPr lang="en-US"/>
              <a:pPr/>
              <a:t>‹Nr.›</a:t>
            </a:fld>
            <a:endParaRPr lang="en-US"/>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B7984DF8-ABDE-4B70-84CA-4D3F4892FA3A}" type="slidenum">
              <a:rPr lang="en-US"/>
              <a:pPr/>
              <a:t>‹Nr.›</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CA58C8F1-9597-434A-94A6-339A43CA5B16}" type="slidenum">
              <a:rPr lang="en-US"/>
              <a:pPr/>
              <a:t>‹Nr.›</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1F5C0A25-7675-4374-ABAB-37D851A85C02}" type="slidenum">
              <a:rPr lang="en-US"/>
              <a:pPr/>
              <a:t>‹Nr.›</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083B6EC6-C3A5-4452-A524-3D85DA0E8EDC}" type="slidenum">
              <a:rPr lang="en-US"/>
              <a:pPr/>
              <a:t>‹Nr.›</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69A18C18-400A-43D1-A054-FFB50309D5F4}" type="slidenum">
              <a:rPr lang="en-US"/>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20B27370-EC7C-4852-ACF3-C2E061B343E6}" type="slidenum">
              <a:rPr lang="en-US"/>
              <a:pPr/>
              <a:t>‹Nr.›</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2CEC26FA-D1E4-43B5-9E01-11A7454D7D1A}" type="slidenum">
              <a:rPr lang="en-US"/>
              <a:pPr/>
              <a:t>‹Nr.›</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827738CB-6457-4AB3-8AB7-E40530C0A14A}" type="slidenum">
              <a:rPr lang="en-US"/>
              <a:pPr/>
              <a:t>‹Nr.›</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746DF824-023F-42BE-BF17-38114042D9AD}" type="slidenum">
              <a:rPr lang="en-US"/>
              <a:pPr/>
              <a:t>‹Nr.›</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61449" name="Picture 9" descr="TITL_images_GLB_SVCS"/>
          <p:cNvPicPr>
            <a:picLocks noChangeAspect="1" noChangeArrowheads="1"/>
          </p:cNvPicPr>
          <p:nvPr/>
        </p:nvPicPr>
        <p:blipFill>
          <a:blip r:embed="rId3" cstate="print"/>
          <a:srcRect/>
          <a:stretch>
            <a:fillRect/>
          </a:stretch>
        </p:blipFill>
        <p:spPr bwMode="auto">
          <a:xfrm>
            <a:off x="3060700" y="2741613"/>
            <a:ext cx="5297488" cy="1030287"/>
          </a:xfrm>
          <a:prstGeom prst="rect">
            <a:avLst/>
          </a:prstGeom>
          <a:noFill/>
        </p:spPr>
      </p:pic>
      <p:sp>
        <p:nvSpPr>
          <p:cNvPr id="61442" name="Rectangle 2"/>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61443" name="Rectangle 3"/>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61446" name="Picture 6" descr="TITL_text_GLOBAL_SVCS"/>
          <p:cNvPicPr>
            <a:picLocks noChangeAspect="1" noChangeArrowheads="1"/>
          </p:cNvPicPr>
          <p:nvPr/>
        </p:nvPicPr>
        <p:blipFill>
          <a:blip r:embed="rId4" cstate="print"/>
          <a:srcRect/>
          <a:stretch>
            <a:fillRect/>
          </a:stretch>
        </p:blipFill>
        <p:spPr bwMode="auto">
          <a:xfrm>
            <a:off x="3060700" y="4021138"/>
            <a:ext cx="4479925" cy="30480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5DB9D66C-CBD7-4FA4-9679-4049C576C42E}" type="slidenum">
              <a:rPr lang="en-US"/>
              <a:pPr/>
              <a:t>‹Nr.›</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76F773D5-D3ED-4233-9DD3-F4B646C97244}" type="slidenum">
              <a:rPr lang="en-US"/>
              <a:pPr/>
              <a:t>‹Nr.›</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D06B471C-89A0-478B-B471-F63ECE52180A}" type="slidenum">
              <a:rPr lang="en-US"/>
              <a:pPr/>
              <a:t>‹Nr.›</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A1F60CC6-784B-44B7-8613-E27DCFD710EF}" type="slidenum">
              <a:rPr lang="en-US"/>
              <a:pPr/>
              <a:t>‹Nr.›</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2EEE716D-0ABD-4066-BB48-4CEE2DC5CBEA}" type="slidenum">
              <a:rPr lang="en-US"/>
              <a:pPr/>
              <a:t>‹Nr.›</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29E65296-90F2-40AF-A201-224F3B74CC1F}" type="slidenum">
              <a:rPr lang="en-US"/>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BA99D6C6-B16B-49A6-880B-84C924AFC742}" type="slidenum">
              <a:rPr lang="en-US"/>
              <a:pPr/>
              <a:t>‹Nr.›</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3AD3807E-251A-4747-8B69-CF3681D3913B}" type="slidenum">
              <a:rPr lang="en-US"/>
              <a:pPr/>
              <a:t>‹Nr.›</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5E574C00-51C2-420E-BF2B-82D63F04604A}" type="slidenum">
              <a:rPr lang="en-US"/>
              <a:pPr/>
              <a:t>‹Nr.›</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D89465A4-9FDC-4487-8C68-771C7CCA0668}" type="slidenum">
              <a:rPr lang="en-US"/>
              <a:pPr/>
              <a:t>‹Nr.›</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CFC6F918-FC86-4ED4-8B1E-4581E21BA6ED}" type="slidenum">
              <a:rPr lang="en-US"/>
              <a:pPr/>
              <a:t>‹Nr.›</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65539" name="Rectangle 3"/>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65542" name="Picture 6" descr="TITL_text_GLOBAL_MAINT"/>
          <p:cNvPicPr>
            <a:picLocks noChangeAspect="1" noChangeArrowheads="1"/>
          </p:cNvPicPr>
          <p:nvPr/>
        </p:nvPicPr>
        <p:blipFill>
          <a:blip r:embed="rId3" cstate="print"/>
          <a:srcRect/>
          <a:stretch>
            <a:fillRect/>
          </a:stretch>
        </p:blipFill>
        <p:spPr bwMode="auto">
          <a:xfrm>
            <a:off x="3060700" y="4021138"/>
            <a:ext cx="4479925" cy="304800"/>
          </a:xfrm>
          <a:prstGeom prst="rect">
            <a:avLst/>
          </a:prstGeom>
          <a:noFill/>
        </p:spPr>
      </p:pic>
      <p:pic>
        <p:nvPicPr>
          <p:cNvPr id="65543" name="Picture 7" descr="TITL_images_MAINT"/>
          <p:cNvPicPr>
            <a:picLocks noChangeAspect="1" noChangeArrowheads="1"/>
          </p:cNvPicPr>
          <p:nvPr/>
        </p:nvPicPr>
        <p:blipFill>
          <a:blip r:embed="rId4" cstate="print"/>
          <a:srcRect/>
          <a:stretch>
            <a:fillRect/>
          </a:stretch>
        </p:blipFill>
        <p:spPr bwMode="auto">
          <a:xfrm>
            <a:off x="3060700" y="2741613"/>
            <a:ext cx="5297488" cy="1030287"/>
          </a:xfrm>
          <a:prstGeom prst="rect">
            <a:avLst/>
          </a:prstGeom>
          <a:noFill/>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5DB5C62D-D074-40E8-9C9D-13A03D8EF0D2}" type="slidenum">
              <a:rPr lang="en-US"/>
              <a:pPr/>
              <a:t>‹Nr.›</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BD618E92-850B-400B-ABD5-65DA1F8F3B95}" type="slidenum">
              <a:rPr lang="en-US"/>
              <a:pPr/>
              <a:t>‹Nr.›</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74914A43-2593-4781-9542-A35D42294984}" type="slidenum">
              <a:rPr lang="en-US"/>
              <a:pPr/>
              <a:t>‹Nr.›</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B0414B85-B57D-4E21-89CA-D966991C7DED}" type="slidenum">
              <a:rPr lang="en-US"/>
              <a:pPr/>
              <a:t>‹Nr.›</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16B814E7-5680-4D52-AD17-950072A0FA62}" type="slidenum">
              <a:rPr lang="en-US"/>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BC6D6EBA-9856-45B9-8882-AF80E4D9DB49}" type="slidenum">
              <a:rPr lang="en-US"/>
              <a:pPr/>
              <a:t>‹Nr.›</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47E2EB3B-CE85-434E-9C93-94E5CBC2F9E6}" type="slidenum">
              <a:rPr lang="en-US"/>
              <a:pPr/>
              <a:t>‹Nr.›</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CA5EC5F7-30FF-4CD8-9720-6DD912EA056D}" type="slidenum">
              <a:rPr lang="en-US"/>
              <a:pPr/>
              <a:t>‹Nr.›</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7BA7D6EA-4605-48D3-966F-BFA6E2D5E371}" type="slidenum">
              <a:rPr lang="en-US"/>
              <a:pPr/>
              <a:t>‹Nr.›</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BEF1E1B1-18BD-49A6-919F-81747B6079A8}" type="slidenum">
              <a:rPr lang="en-US"/>
              <a:pPr/>
              <a:t>‹Nr.›</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83BC4CEB-F31B-4137-ADFF-53C5A49F262F}" type="slidenum">
              <a:rPr lang="en-US"/>
              <a:pPr/>
              <a:t>‹Nr.›</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67594" name="Picture 10" descr="TITL_text_VISIT_CTR"/>
          <p:cNvPicPr>
            <a:picLocks noChangeAspect="1" noChangeArrowheads="1"/>
          </p:cNvPicPr>
          <p:nvPr/>
        </p:nvPicPr>
        <p:blipFill>
          <a:blip r:embed="rId3" cstate="print"/>
          <a:srcRect/>
          <a:stretch>
            <a:fillRect/>
          </a:stretch>
        </p:blipFill>
        <p:spPr bwMode="auto">
          <a:xfrm>
            <a:off x="3060700" y="4021138"/>
            <a:ext cx="4479925" cy="304800"/>
          </a:xfrm>
          <a:prstGeom prst="rect">
            <a:avLst/>
          </a:prstGeom>
          <a:noFill/>
        </p:spPr>
      </p:pic>
      <p:sp>
        <p:nvSpPr>
          <p:cNvPr id="67586" name="Rectangle 2"/>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67587" name="Rectangle 3"/>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67593" name="Picture 9" descr="TITL_images_VISITctr"/>
          <p:cNvPicPr>
            <a:picLocks noChangeAspect="1" noChangeArrowheads="1"/>
          </p:cNvPicPr>
          <p:nvPr/>
        </p:nvPicPr>
        <p:blipFill>
          <a:blip r:embed="rId4" cstate="print"/>
          <a:srcRect/>
          <a:stretch>
            <a:fillRect/>
          </a:stretch>
        </p:blipFill>
        <p:spPr bwMode="auto">
          <a:xfrm>
            <a:off x="3060700" y="2741613"/>
            <a:ext cx="5297488" cy="1030287"/>
          </a:xfrm>
          <a:prstGeom prst="rect">
            <a:avLst/>
          </a:prstGeom>
          <a:noFill/>
        </p:spPr>
      </p:pic>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31BD8191-D96D-4870-AC5C-D00158EF1E99}" type="slidenum">
              <a:rPr lang="en-US"/>
              <a:pPr/>
              <a:t>‹Nr.›</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2B70CA46-B687-4977-B47F-3101074A499F}" type="slidenum">
              <a:rPr lang="en-US"/>
              <a:pPr/>
              <a:t>‹Nr.›</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7646CDE7-30CB-4C02-9EAA-574CD60B2B12}" type="slidenum">
              <a:rPr lang="en-US"/>
              <a:pPr/>
              <a:t>‹Nr.›</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F4B80C48-D69A-489A-A685-C58A1863B20D}" type="slidenum">
              <a:rPr lang="en-US"/>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1C123479-80C4-447B-AF04-611B75B981D6}" type="slidenum">
              <a:rPr lang="en-US"/>
              <a:pPr/>
              <a:t>‹Nr.›</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C448E905-DCDB-4190-8DD6-DDDF11E58858}" type="slidenum">
              <a:rPr lang="en-US"/>
              <a:pPr/>
              <a:t>‹Nr.›</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5B6650E1-11D2-4124-B87F-F42196BD25D3}" type="slidenum">
              <a:rPr lang="en-US"/>
              <a:pPr/>
              <a:t>‹Nr.›</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9CDCF8F7-3DC6-4CF5-AE97-4056A8CCA641}" type="slidenum">
              <a:rPr lang="en-US"/>
              <a:pPr/>
              <a:t>‹Nr.›</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C3557A73-C6ED-4A63-ABC9-F6131EF2C38C}" type="slidenum">
              <a:rPr lang="en-US"/>
              <a:pPr/>
              <a:t>‹Nr.›</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F370869D-65DB-4ADD-90F1-AA10D163F739}" type="slidenum">
              <a:rPr lang="en-US"/>
              <a:pPr/>
              <a:t>‹Nr.›</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899DE474-6B8C-46EC-B581-10484476737F}" type="slidenum">
              <a:rPr lang="en-US"/>
              <a:pPr/>
              <a:t>‹Nr.›</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69642" name="Picture 10" descr="TITL_text_AERO"/>
          <p:cNvPicPr>
            <a:picLocks noChangeAspect="1" noChangeArrowheads="1"/>
          </p:cNvPicPr>
          <p:nvPr/>
        </p:nvPicPr>
        <p:blipFill>
          <a:blip r:embed="rId3" cstate="print"/>
          <a:srcRect/>
          <a:stretch>
            <a:fillRect/>
          </a:stretch>
        </p:blipFill>
        <p:spPr bwMode="auto">
          <a:xfrm>
            <a:off x="3060700" y="4021138"/>
            <a:ext cx="4479925" cy="304800"/>
          </a:xfrm>
          <a:prstGeom prst="rect">
            <a:avLst/>
          </a:prstGeom>
          <a:noFill/>
        </p:spPr>
      </p:pic>
      <p:sp>
        <p:nvSpPr>
          <p:cNvPr id="69634" name="Rectangle 2"/>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69635" name="Rectangle 3"/>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69641" name="Picture 9" descr="TITL_images_AERO"/>
          <p:cNvPicPr>
            <a:picLocks noChangeAspect="1" noChangeArrowheads="1"/>
          </p:cNvPicPr>
          <p:nvPr/>
        </p:nvPicPr>
        <p:blipFill>
          <a:blip r:embed="rId4" cstate="print"/>
          <a:srcRect/>
          <a:stretch>
            <a:fillRect/>
          </a:stretch>
        </p:blipFill>
        <p:spPr bwMode="auto">
          <a:xfrm>
            <a:off x="3060700" y="2741613"/>
            <a:ext cx="5297488" cy="1030287"/>
          </a:xfrm>
          <a:prstGeom prst="rect">
            <a:avLst/>
          </a:prstGeom>
          <a:noFill/>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06773B0D-F66B-404A-A76E-86B78D80F3B2}" type="slidenum">
              <a:rPr lang="en-US"/>
              <a:pPr/>
              <a:t>‹Nr.›</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F51F088D-DB77-4010-A588-F04DFC166101}" type="slidenum">
              <a:rPr lang="en-US"/>
              <a:pPr/>
              <a:t>‹Nr.›</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E45FC07C-7A65-4ED0-B8B3-161910A38F10}" type="slidenum">
              <a:rPr lang="en-US"/>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B629060A-50FB-47B4-A246-9AE7D8758A1C}" type="slidenum">
              <a:rPr lang="en-US"/>
              <a:pPr/>
              <a:t>‹Nr.›</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9CB1749D-4E39-4D64-BC86-A34531B1C36A}" type="slidenum">
              <a:rPr lang="en-US"/>
              <a:pPr/>
              <a:t>‹Nr.›</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0BF7958D-C19B-4AC3-86E1-599179C1CA75}" type="slidenum">
              <a:rPr lang="en-US"/>
              <a:pPr/>
              <a:t>‹Nr.›</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1D0E686B-4486-4D40-901F-9DF864BE80B8}" type="slidenum">
              <a:rPr lang="en-US"/>
              <a:pPr/>
              <a:t>‹Nr.›</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6A3B51FC-CF13-4ABD-8339-98683E719843}" type="slidenum">
              <a:rPr lang="en-US"/>
              <a:pPr/>
              <a:t>‹Nr.›</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0FA1FB8A-0942-4DA8-AC47-13D2D6E043DC}" type="slidenum">
              <a:rPr lang="en-US"/>
              <a:pPr/>
              <a:t>‹Nr.›</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3030E35F-4662-4A6A-9D62-FCED9D01FCB1}" type="slidenum">
              <a:rPr lang="en-US"/>
              <a:pPr/>
              <a:t>‹Nr.›</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B802ED1D-1991-4F6F-AC8A-45A3972A1243}" type="slidenum">
              <a:rPr lang="en-US"/>
              <a:pPr/>
              <a:t>‹Nr.›</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79875" name="Rectangle 3"/>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79885" name="Picture 13" descr="TITL_images_TECH"/>
          <p:cNvPicPr>
            <a:picLocks noChangeAspect="1" noChangeArrowheads="1"/>
          </p:cNvPicPr>
          <p:nvPr/>
        </p:nvPicPr>
        <p:blipFill>
          <a:blip r:embed="rId3" cstate="print"/>
          <a:srcRect/>
          <a:stretch>
            <a:fillRect/>
          </a:stretch>
        </p:blipFill>
        <p:spPr bwMode="auto">
          <a:xfrm>
            <a:off x="3060700" y="2741613"/>
            <a:ext cx="5297488" cy="1030287"/>
          </a:xfrm>
          <a:prstGeom prst="rect">
            <a:avLst/>
          </a:prstGeom>
          <a:noFill/>
        </p:spPr>
      </p:pic>
      <p:pic>
        <p:nvPicPr>
          <p:cNvPr id="79886" name="Picture 14" descr="TITL_text_TECH"/>
          <p:cNvPicPr>
            <a:picLocks noChangeAspect="1" noChangeArrowheads="1"/>
          </p:cNvPicPr>
          <p:nvPr/>
        </p:nvPicPr>
        <p:blipFill>
          <a:blip r:embed="rId4" cstate="print"/>
          <a:srcRect/>
          <a:stretch>
            <a:fillRect/>
          </a:stretch>
        </p:blipFill>
        <p:spPr bwMode="auto">
          <a:xfrm>
            <a:off x="3060700" y="4021138"/>
            <a:ext cx="4479925" cy="304800"/>
          </a:xfrm>
          <a:prstGeom prst="rect">
            <a:avLst/>
          </a:prstGeom>
          <a:noFill/>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EFDB3271-C545-4C5B-9916-121EE6B7192C}" type="slidenum">
              <a:rPr lang="en-US"/>
              <a:pPr/>
              <a:t>‹Nr.›</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A00A6D43-0AFE-4219-88A3-68324C016F5F}" type="slidenum">
              <a:rPr lang="en-US"/>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F7339069-F139-4942-B33A-072E66A9E1AC}" type="slidenum">
              <a:rPr lang="en-US"/>
              <a:pPr/>
              <a:t>‹Nr.›</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BA6BE569-A9AA-4BF4-8BFD-D2F1F33C2E5A}" type="slidenum">
              <a:rPr lang="en-US"/>
              <a:pPr/>
              <a:t>‹Nr.›</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75BF94A9-C15A-4DDF-A60B-77977ABDFDA6}" type="slidenum">
              <a:rPr lang="en-US"/>
              <a:pPr/>
              <a:t>‹Nr.›</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15C7067F-3EAB-4755-BA35-EBB36D44250C}" type="slidenum">
              <a:rPr lang="en-US"/>
              <a:pPr/>
              <a:t>‹Nr.›</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9991D097-C591-4E7E-9C18-82086124B27D}" type="slidenum">
              <a:rPr lang="en-US"/>
              <a:pPr/>
              <a:t>‹Nr.›</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5CFF4BE1-017D-4655-B986-0A3D269AB399}" type="slidenum">
              <a:rPr lang="en-US"/>
              <a:pPr/>
              <a:t>‹Nr.›</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E788248A-E50A-4F17-98F3-18F4A342B3F3}" type="slidenum">
              <a:rPr lang="en-US"/>
              <a:pPr/>
              <a:t>‹Nr.›</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F0D6F5B7-A0CF-4A1B-A017-6BAB11A8FB3A}" type="slidenum">
              <a:rPr lang="en-US"/>
              <a:pPr/>
              <a:t>‹Nr.›</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1C346C84-377A-4A95-A996-5460C5435DA3}" type="slidenum">
              <a:rPr lang="en-US"/>
              <a:pPr/>
              <a:t>‹Nr.›</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0115" name="Rectangle 3"/>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90116" name="Rectangle 4"/>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90121" name="Picture 9" descr="TITL_images_LIFEscience"/>
          <p:cNvPicPr>
            <a:picLocks noChangeAspect="1" noChangeArrowheads="1"/>
          </p:cNvPicPr>
          <p:nvPr/>
        </p:nvPicPr>
        <p:blipFill>
          <a:blip r:embed="rId3" cstate="print"/>
          <a:srcRect/>
          <a:stretch>
            <a:fillRect/>
          </a:stretch>
        </p:blipFill>
        <p:spPr bwMode="auto">
          <a:xfrm>
            <a:off x="3060700" y="2741613"/>
            <a:ext cx="5297488" cy="1030287"/>
          </a:xfrm>
          <a:prstGeom prst="rect">
            <a:avLst/>
          </a:prstGeom>
          <a:noFill/>
        </p:spPr>
      </p:pic>
      <p:pic>
        <p:nvPicPr>
          <p:cNvPr id="90122" name="Picture 10" descr="TITL_text_LIFESCIENCE"/>
          <p:cNvPicPr>
            <a:picLocks noChangeAspect="1" noChangeArrowheads="1"/>
          </p:cNvPicPr>
          <p:nvPr/>
        </p:nvPicPr>
        <p:blipFill>
          <a:blip r:embed="rId4" cstate="print"/>
          <a:srcRect/>
          <a:stretch>
            <a:fillRect/>
          </a:stretch>
        </p:blipFill>
        <p:spPr bwMode="auto">
          <a:xfrm>
            <a:off x="3060700" y="4021138"/>
            <a:ext cx="4479925" cy="304800"/>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908364FB-240B-40E4-A693-DF50864F2EF5}" type="slidenum">
              <a:rPr lang="en-US"/>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C543B5B1-EB6F-4054-B9A7-B5218DBC5989}" type="slidenum">
              <a:rPr lang="en-US"/>
              <a:pPr/>
              <a:t>‹Nr.›</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BD84C1B1-C9CB-4BB2-AAA8-E220970E3CA2}" type="slidenum">
              <a:rPr lang="en-US"/>
              <a:pPr/>
              <a:t>‹Nr.›</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86875054-FF51-4F26-B912-0B3E28D5D5CB}" type="slidenum">
              <a:rPr lang="en-US"/>
              <a:pPr/>
              <a:t>‹Nr.›</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48D3AC32-248D-452A-A6D4-92F32D469A09}" type="slidenum">
              <a:rPr lang="en-US"/>
              <a:pPr/>
              <a:t>‹Nr.›</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5C48354C-FC2D-46F2-B3D0-1DABBA4CA817}" type="slidenum">
              <a:rPr lang="en-US"/>
              <a:pPr/>
              <a:t>‹Nr.›</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5F1AC78A-D7DA-41F1-A2DD-720404CDC9CE}" type="slidenum">
              <a:rPr lang="en-US"/>
              <a:pPr/>
              <a:t>‹Nr.›</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6A35875B-209D-4214-90B6-12BDA62B5D13}" type="slidenum">
              <a:rPr lang="en-US"/>
              <a:pPr/>
              <a:t>‹Nr.›</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532DA1DC-90F6-48CC-A716-BCC62B2D2E69}" type="slidenum">
              <a:rPr lang="en-US"/>
              <a:pPr/>
              <a:t>‹Nr.›</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143CEB99-9ABF-4237-91A2-4E109850E4E5}" type="slidenum">
              <a:rPr lang="en-US"/>
              <a:pPr/>
              <a:t>‹Nr.›</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044BD45E-57D0-4FE8-89E1-FE36D029C73F}" type="slidenum">
              <a:rPr lang="en-US"/>
              <a:pPr/>
              <a:t>‹Nr.›</a:t>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3187" name="Rectangle 3"/>
          <p:cNvSpPr>
            <a:spLocks noGrp="1" noChangeArrowheads="1"/>
          </p:cNvSpPr>
          <p:nvPr>
            <p:ph type="ctrTitle"/>
          </p:nvPr>
        </p:nvSpPr>
        <p:spPr>
          <a:xfrm>
            <a:off x="3071813" y="5199063"/>
            <a:ext cx="5724525" cy="460375"/>
          </a:xfrm>
        </p:spPr>
        <p:txBody>
          <a:bodyPr anchor="t"/>
          <a:lstStyle>
            <a:lvl1pPr>
              <a:defRPr sz="2400">
                <a:solidFill>
                  <a:schemeClr val="bg1"/>
                </a:solidFill>
              </a:defRPr>
            </a:lvl1pPr>
          </a:lstStyle>
          <a:p>
            <a:r>
              <a:rPr lang="en-US"/>
              <a:t>Click to edit Master title style</a:t>
            </a:r>
          </a:p>
        </p:txBody>
      </p:sp>
      <p:sp>
        <p:nvSpPr>
          <p:cNvPr id="93188" name="Rectangle 4"/>
          <p:cNvSpPr>
            <a:spLocks noGrp="1" noChangeArrowheads="1"/>
          </p:cNvSpPr>
          <p:nvPr>
            <p:ph type="subTitle" idx="1"/>
          </p:nvPr>
        </p:nvSpPr>
        <p:spPr>
          <a:xfrm>
            <a:off x="3071813" y="5656263"/>
            <a:ext cx="5726112" cy="974725"/>
          </a:xfrm>
        </p:spPr>
        <p:txBody>
          <a:bodyPr/>
          <a:lstStyle>
            <a:lvl1pPr>
              <a:spcBef>
                <a:spcPct val="20000"/>
              </a:spcBef>
              <a:defRPr sz="1700" b="0">
                <a:solidFill>
                  <a:srgbClr val="CDE62D"/>
                </a:solidFill>
              </a:defRPr>
            </a:lvl1pPr>
          </a:lstStyle>
          <a:p>
            <a:r>
              <a:rPr lang="en-US"/>
              <a:t>Click to edit Master subtitle style</a:t>
            </a:r>
          </a:p>
        </p:txBody>
      </p:sp>
      <p:pic>
        <p:nvPicPr>
          <p:cNvPr id="93190" name="Picture 6" descr="TITL_images_AUTO"/>
          <p:cNvPicPr>
            <a:picLocks noChangeAspect="1" noChangeArrowheads="1"/>
          </p:cNvPicPr>
          <p:nvPr/>
        </p:nvPicPr>
        <p:blipFill>
          <a:blip r:embed="rId3" cstate="print"/>
          <a:srcRect/>
          <a:stretch>
            <a:fillRect/>
          </a:stretch>
        </p:blipFill>
        <p:spPr bwMode="auto">
          <a:xfrm>
            <a:off x="3060700" y="2741613"/>
            <a:ext cx="5297488" cy="1030287"/>
          </a:xfrm>
          <a:prstGeom prst="rect">
            <a:avLst/>
          </a:prstGeom>
          <a:noFill/>
        </p:spPr>
      </p:pic>
      <p:pic>
        <p:nvPicPr>
          <p:cNvPr id="93191" name="Picture 7" descr="TITL_text_AUTO"/>
          <p:cNvPicPr>
            <a:picLocks noChangeAspect="1" noChangeArrowheads="1"/>
          </p:cNvPicPr>
          <p:nvPr/>
        </p:nvPicPr>
        <p:blipFill>
          <a:blip r:embed="rId4" cstate="print"/>
          <a:srcRect/>
          <a:stretch>
            <a:fillRect/>
          </a:stretch>
        </p:blipFill>
        <p:spPr bwMode="auto">
          <a:xfrm>
            <a:off x="3060700" y="4021138"/>
            <a:ext cx="4479925" cy="304800"/>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9485A24F-5541-4F76-A0F2-AA0A4ABF004A}" type="slidenum">
              <a:rPr lang="en-US"/>
              <a:pPr/>
              <a:t>‹Nr.›</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4481EA51-E1AA-4B1D-9B3D-AC60208A35A2}" type="slidenum">
              <a:rPr lang="en-US"/>
              <a:pPr/>
              <a:t>‹Nr.›</a:t>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333AED22-7B3A-4B84-A7B8-2121B3571155}" type="slidenum">
              <a:rPr lang="en-US"/>
              <a:pPr/>
              <a:t>‹Nr.›</a:t>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131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0263" y="1544638"/>
            <a:ext cx="4146550" cy="5027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E93284F5-022E-419B-8071-3AEC80E31CFF}" type="slidenum">
              <a:rPr lang="en-US"/>
              <a:pPr/>
              <a:t>‹Nr.›</a:t>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ußzeilenplatzhalter 6"/>
          <p:cNvSpPr>
            <a:spLocks noGrp="1"/>
          </p:cNvSpPr>
          <p:nvPr>
            <p:ph type="ftr" sz="quarter" idx="10"/>
          </p:nvPr>
        </p:nvSpPr>
        <p:spPr/>
        <p:txBody>
          <a:bodyPr/>
          <a:lstStyle>
            <a:lvl1pPr>
              <a:defRPr/>
            </a:lvl1pPr>
          </a:lstStyle>
          <a:p>
            <a:r>
              <a:rPr lang="en-US"/>
              <a:t>© 2006 PTC</a:t>
            </a:r>
          </a:p>
        </p:txBody>
      </p:sp>
      <p:sp>
        <p:nvSpPr>
          <p:cNvPr id="8" name="Foliennummernplatzhalter 7"/>
          <p:cNvSpPr>
            <a:spLocks noGrp="1"/>
          </p:cNvSpPr>
          <p:nvPr>
            <p:ph type="sldNum" sz="quarter" idx="11"/>
          </p:nvPr>
        </p:nvSpPr>
        <p:spPr/>
        <p:txBody>
          <a:bodyPr/>
          <a:lstStyle>
            <a:lvl1pPr>
              <a:defRPr/>
            </a:lvl1pPr>
          </a:lstStyle>
          <a:p>
            <a:fld id="{FBB375F9-CC9D-4248-A959-C90468A9CC3E}" type="slidenum">
              <a:rPr lang="en-US"/>
              <a:pPr/>
              <a:t>‹Nr.›</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ußzeilenplatzhalter 2"/>
          <p:cNvSpPr>
            <a:spLocks noGrp="1"/>
          </p:cNvSpPr>
          <p:nvPr>
            <p:ph type="ftr" sz="quarter" idx="10"/>
          </p:nvPr>
        </p:nvSpPr>
        <p:spPr/>
        <p:txBody>
          <a:bodyPr/>
          <a:lstStyle>
            <a:lvl1pPr>
              <a:defRPr/>
            </a:lvl1pPr>
          </a:lstStyle>
          <a:p>
            <a:r>
              <a:rPr lang="en-US"/>
              <a:t>© 2006 PTC</a:t>
            </a:r>
          </a:p>
        </p:txBody>
      </p:sp>
      <p:sp>
        <p:nvSpPr>
          <p:cNvPr id="4" name="Foliennummernplatzhalter 3"/>
          <p:cNvSpPr>
            <a:spLocks noGrp="1"/>
          </p:cNvSpPr>
          <p:nvPr>
            <p:ph type="sldNum" sz="quarter" idx="11"/>
          </p:nvPr>
        </p:nvSpPr>
        <p:spPr/>
        <p:txBody>
          <a:bodyPr/>
          <a:lstStyle>
            <a:lvl1pPr>
              <a:defRPr/>
            </a:lvl1pPr>
          </a:lstStyle>
          <a:p>
            <a:fld id="{7626DBF3-9CB0-4C36-9F6B-92C68261F366}" type="slidenum">
              <a:rPr lang="en-US"/>
              <a:pPr/>
              <a:t>‹Nr.›</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en-US"/>
              <a:t>© 2006 PTC</a:t>
            </a:r>
          </a:p>
        </p:txBody>
      </p:sp>
      <p:sp>
        <p:nvSpPr>
          <p:cNvPr id="3" name="Foliennummernplatzhalter 2"/>
          <p:cNvSpPr>
            <a:spLocks noGrp="1"/>
          </p:cNvSpPr>
          <p:nvPr>
            <p:ph type="sldNum" sz="quarter" idx="11"/>
          </p:nvPr>
        </p:nvSpPr>
        <p:spPr/>
        <p:txBody>
          <a:bodyPr/>
          <a:lstStyle>
            <a:lvl1pPr>
              <a:defRPr/>
            </a:lvl1pPr>
          </a:lstStyle>
          <a:p>
            <a:fld id="{FF3DA1A1-1DEA-4C2C-8FB4-0B40CAA2FA19}" type="slidenum">
              <a:rPr lang="en-US"/>
              <a:pPr/>
              <a:t>‹Nr.›</a:t>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4C060EC7-BD17-4AE7-9042-9E7266BB45F4}" type="slidenum">
              <a:rPr lang="en-US"/>
              <a:pPr/>
              <a:t>‹Nr.›</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en-US"/>
              <a:t>© 2006 PTC</a:t>
            </a:r>
          </a:p>
        </p:txBody>
      </p:sp>
      <p:sp>
        <p:nvSpPr>
          <p:cNvPr id="6" name="Foliennummernplatzhalter 5"/>
          <p:cNvSpPr>
            <a:spLocks noGrp="1"/>
          </p:cNvSpPr>
          <p:nvPr>
            <p:ph type="sldNum" sz="quarter" idx="11"/>
          </p:nvPr>
        </p:nvSpPr>
        <p:spPr/>
        <p:txBody>
          <a:bodyPr/>
          <a:lstStyle>
            <a:lvl1pPr>
              <a:defRPr/>
            </a:lvl1pPr>
          </a:lstStyle>
          <a:p>
            <a:fld id="{130C3E8E-9DEE-47BA-8B7E-C9E0327B53D4}" type="slidenum">
              <a:rPr lang="en-US"/>
              <a:pPr/>
              <a:t>‹Nr.›</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06E9DE7A-DAC6-4B9E-AC54-D7C0DDA38313}" type="slidenum">
              <a:rPr lang="en-US"/>
              <a:pPr/>
              <a:t>‹Nr.›</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75438" y="781050"/>
            <a:ext cx="2111375" cy="57912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1313" y="781050"/>
            <a:ext cx="6181725" cy="57912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ußzeilenplatzhalter 3"/>
          <p:cNvSpPr>
            <a:spLocks noGrp="1"/>
          </p:cNvSpPr>
          <p:nvPr>
            <p:ph type="ftr" sz="quarter" idx="10"/>
          </p:nvPr>
        </p:nvSpPr>
        <p:spPr/>
        <p:txBody>
          <a:bodyPr/>
          <a:lstStyle>
            <a:lvl1pPr>
              <a:defRPr/>
            </a:lvl1pPr>
          </a:lstStyle>
          <a:p>
            <a:r>
              <a:rPr lang="en-US"/>
              <a:t>© 2006 PTC</a:t>
            </a:r>
          </a:p>
        </p:txBody>
      </p:sp>
      <p:sp>
        <p:nvSpPr>
          <p:cNvPr id="5" name="Foliennummernplatzhalter 4"/>
          <p:cNvSpPr>
            <a:spLocks noGrp="1"/>
          </p:cNvSpPr>
          <p:nvPr>
            <p:ph type="sldNum" sz="quarter" idx="11"/>
          </p:nvPr>
        </p:nvSpPr>
        <p:spPr/>
        <p:txBody>
          <a:bodyPr/>
          <a:lstStyle>
            <a:lvl1pPr>
              <a:defRPr/>
            </a:lvl1pPr>
          </a:lstStyle>
          <a:p>
            <a:fld id="{D814BDD7-7845-4C9C-A68B-44E00934622F}" type="slidenum">
              <a:rPr lang="en-US"/>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3.pn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31.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3.pn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34.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image" Target="../media/image3.png"/><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37.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image" Target="../media/image3.png"/><Relationship Id="rId2" Type="http://schemas.openxmlformats.org/officeDocument/2006/relationships/slideLayout" Target="../slideLayouts/slideLayout134.xml"/><Relationship Id="rId16" Type="http://schemas.openxmlformats.org/officeDocument/2006/relationships/image" Target="../media/image2.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1.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3.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3.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5.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3.pn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28.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7" name="Picture 13"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1032" name="Rectangle 8"/>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1033" name="Line 9"/>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1026" name="Rectangle 2"/>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 Click to edit Master text styles</a:t>
            </a:r>
          </a:p>
          <a:p>
            <a:pPr lvl="1"/>
            <a:r>
              <a:rPr lang="en-US" smtClean="0"/>
              <a:t> Second level</a:t>
            </a:r>
          </a:p>
          <a:p>
            <a:pPr lvl="2"/>
            <a:r>
              <a:rPr lang="en-US" smtClean="0"/>
              <a:t> Third level</a:t>
            </a:r>
          </a:p>
          <a:p>
            <a:pPr lvl="3"/>
            <a:r>
              <a:rPr lang="en-US" smtClean="0"/>
              <a:t> Fourth level</a:t>
            </a:r>
          </a:p>
        </p:txBody>
      </p:sp>
      <p:sp>
        <p:nvSpPr>
          <p:cNvPr id="1029" name="Rectangle 5"/>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1030" name="Rectangle 6"/>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D1CFEF81-30FD-4B34-B7AC-62E7C33AB675}" type="slidenum">
              <a:rPr lang="en-US"/>
              <a:pPr/>
              <a:t>‹Nr.›</a:t>
            </a:fld>
            <a:endParaRPr lang="en-US"/>
          </a:p>
        </p:txBody>
      </p:sp>
      <p:pic>
        <p:nvPicPr>
          <p:cNvPr id="1038" name="Picture 14"/>
          <p:cNvPicPr>
            <a:picLocks noChangeAspect="1" noChangeArrowheads="1"/>
          </p:cNvPicPr>
          <p:nvPr userDrawn="1"/>
        </p:nvPicPr>
        <p:blipFill>
          <a:blip r:embed="rId14" cstate="print"/>
          <a:srcRect l="35001" t="79417" r="50833" b="15604"/>
          <a:stretch>
            <a:fillRect/>
          </a:stretch>
        </p:blipFill>
        <p:spPr bwMode="auto">
          <a:xfrm>
            <a:off x="139700" y="122238"/>
            <a:ext cx="1727200" cy="379412"/>
          </a:xfrm>
          <a:prstGeom prst="rect">
            <a:avLst/>
          </a:prstGeom>
          <a:noFill/>
          <a:ln w="9525" algn="ctr">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buClr>
          <a:schemeClr val="folHlink"/>
        </a:buClr>
        <a:buSzPct val="75000"/>
        <a:buFont typeface="Wingdings" pitchFamily="2" charset="2"/>
        <a:buChar char="¤"/>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5234"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95235"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95236"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95237"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95238"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5239"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95240"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571FB6B5-40B8-4DCF-BFA4-526A92CCAAC6}" type="slidenum">
              <a:rPr lang="en-US"/>
              <a:pPr/>
              <a:t>‹Nr.›</a:t>
            </a:fld>
            <a:endParaRPr lang="en-US"/>
          </a:p>
        </p:txBody>
      </p:sp>
      <p:pic>
        <p:nvPicPr>
          <p:cNvPr id="95242" name="Picture 10" descr="pg2_TEXT_RETAIL"/>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69"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8306"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98307"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98308"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98309"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98310"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8311"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98312"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A3F0D3FE-B8B5-4B4C-9BFF-D616D1CC62A5}" type="slidenum">
              <a:rPr lang="en-US"/>
              <a:pPr/>
              <a:t>‹Nr.›</a:t>
            </a:fld>
            <a:endParaRPr lang="en-US"/>
          </a:p>
        </p:txBody>
      </p:sp>
      <p:pic>
        <p:nvPicPr>
          <p:cNvPr id="98314" name="Picture 10" descr="pg2_TEXT_INDUSTRIAL"/>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7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8786"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118787"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118788"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118789"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18790"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8791"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118792"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1353081D-A002-448E-B3A0-F0E75C7B6B64}" type="slidenum">
              <a:rPr lang="en-US"/>
              <a:pPr/>
              <a:t>‹Nr.›</a:t>
            </a:fld>
            <a:endParaRPr lang="en-US"/>
          </a:p>
        </p:txBody>
      </p:sp>
      <p:pic>
        <p:nvPicPr>
          <p:cNvPr id="118794" name="Picture 10" descr="pg2_TEXT_PARTNER"/>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2994" name="Picture 2" descr="CorpPPT_Pg2Master_strip"/>
          <p:cNvPicPr>
            <a:picLocks noChangeAspect="1" noChangeArrowheads="1"/>
          </p:cNvPicPr>
          <p:nvPr/>
        </p:nvPicPr>
        <p:blipFill>
          <a:blip r:embed="rId15" cstate="print"/>
          <a:srcRect/>
          <a:stretch>
            <a:fillRect/>
          </a:stretch>
        </p:blipFill>
        <p:spPr bwMode="auto">
          <a:xfrm>
            <a:off x="0" y="0"/>
            <a:ext cx="9144000" cy="523875"/>
          </a:xfrm>
          <a:prstGeom prst="rect">
            <a:avLst/>
          </a:prstGeom>
          <a:noFill/>
        </p:spPr>
      </p:pic>
      <p:sp>
        <p:nvSpPr>
          <p:cNvPr id="212995"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212996"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212997"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212998"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12999"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213000"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C42C5607-EE00-473E-92F3-CBB33F34745F}" type="slidenum">
              <a:rPr lang="en-US"/>
              <a:pPr/>
              <a:t>‹Nr.›</a:t>
            </a:fld>
            <a:endParaRPr lang="en-US"/>
          </a:p>
        </p:txBody>
      </p:sp>
      <p:sp>
        <p:nvSpPr>
          <p:cNvPr id="213001" name="Text Box 9"/>
          <p:cNvSpPr txBox="1">
            <a:spLocks noChangeArrowheads="1"/>
          </p:cNvSpPr>
          <p:nvPr userDrawn="1"/>
        </p:nvSpPr>
        <p:spPr bwMode="auto">
          <a:xfrm>
            <a:off x="3705225" y="6667500"/>
            <a:ext cx="2582863" cy="257175"/>
          </a:xfrm>
          <a:prstGeom prst="rect">
            <a:avLst/>
          </a:prstGeom>
          <a:noFill/>
          <a:ln w="19050">
            <a:noFill/>
            <a:miter lim="800000"/>
            <a:headEnd/>
            <a:tailEnd/>
          </a:ln>
          <a:effectLst/>
        </p:spPr>
        <p:txBody>
          <a:bodyPr wrap="none">
            <a:spAutoFit/>
          </a:bodyPr>
          <a:lstStyle/>
          <a:p>
            <a:pPr>
              <a:lnSpc>
                <a:spcPct val="90000"/>
              </a:lnSpc>
            </a:pPr>
            <a:r>
              <a:rPr lang="en-US" sz="1200" b="1">
                <a:solidFill>
                  <a:schemeClr val="tx2"/>
                </a:solidFill>
              </a:rPr>
              <a:t>PTC Proprietary and Confidential</a:t>
            </a:r>
          </a:p>
        </p:txBody>
      </p:sp>
      <p:pic>
        <p:nvPicPr>
          <p:cNvPr id="213002" name="Picture 10"/>
          <p:cNvPicPr>
            <a:picLocks noChangeAspect="1" noChangeArrowheads="1"/>
          </p:cNvPicPr>
          <p:nvPr userDrawn="1"/>
        </p:nvPicPr>
        <p:blipFill>
          <a:blip r:embed="rId16" cstate="print"/>
          <a:srcRect l="35001" t="79417" r="50833" b="15604"/>
          <a:stretch>
            <a:fillRect/>
          </a:stretch>
        </p:blipFill>
        <p:spPr bwMode="auto">
          <a:xfrm>
            <a:off x="152400" y="120650"/>
            <a:ext cx="1727200" cy="379413"/>
          </a:xfrm>
          <a:prstGeom prst="rect">
            <a:avLst/>
          </a:prstGeom>
          <a:noFill/>
          <a:ln w="9525" algn="ctr">
            <a:noFill/>
            <a:miter lim="800000"/>
            <a:headEnd/>
            <a:tailEnd/>
          </a:ln>
          <a:effectLst/>
        </p:spPr>
      </p:pic>
    </p:spTree>
  </p:cSld>
  <p:clrMap bg1="lt1" tx1="dk1" bg2="lt2" tx2="dk2" accent1="accent1" accent2="accent2" accent3="accent3" accent4="accent4" accent5="accent5" accent6="accent6" hlink="hlink" folHlink="folHlink"/>
  <p:sldLayoutIdLst>
    <p:sldLayoutId id="214748368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Lst>
  <p:transition>
    <p:wipe dir="r"/>
  </p:transition>
  <p:timing>
    <p:tnLst>
      <p:par>
        <p:cTn id="1" dur="indefinite" restart="never" nodeType="tmRoot"/>
      </p:par>
    </p:tnLst>
  </p:timing>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7"/>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8370"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58371"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58372"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58373"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58374"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8375"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58376"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E53D4C3E-AF4C-4BE2-A011-EC0D2DB5F065}" type="slidenum">
              <a:rPr lang="en-US"/>
              <a:pPr/>
              <a:t>‹Nr.›</a:t>
            </a:fld>
            <a:endParaRPr lang="en-US"/>
          </a:p>
        </p:txBody>
      </p:sp>
      <p:pic>
        <p:nvPicPr>
          <p:cNvPr id="58377" name="Picture 9" descr="pg2_channel"/>
          <p:cNvPicPr>
            <a:picLocks noChangeAspect="1" noChangeArrowheads="1"/>
          </p:cNvPicPr>
          <p:nvPr/>
        </p:nvPicPr>
        <p:blipFill>
          <a:blip r:embed="rId14" cstate="print"/>
          <a:srcRect/>
          <a:stretch>
            <a:fillRect/>
          </a:stretch>
        </p:blipFill>
        <p:spPr bwMode="auto">
          <a:xfrm>
            <a:off x="0" y="311150"/>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5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0418"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60419"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60420"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60421"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60422"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0423"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60424"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966A3D17-10FD-403E-97E6-06657B2D4B5D}" type="slidenum">
              <a:rPr lang="en-US"/>
              <a:pPr/>
              <a:t>‹Nr.›</a:t>
            </a:fld>
            <a:endParaRPr lang="en-US"/>
          </a:p>
        </p:txBody>
      </p:sp>
      <p:pic>
        <p:nvPicPr>
          <p:cNvPr id="60425" name="Picture 9" descr="pg2_services"/>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53"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4514"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64515"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64516"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64517"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64518"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4519"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64520"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8DB0A8CC-0C3B-4DEE-AEBD-7F6D89A1828D}" type="slidenum">
              <a:rPr lang="en-US"/>
              <a:pPr/>
              <a:t>‹Nr.›</a:t>
            </a:fld>
            <a:endParaRPr lang="en-US"/>
          </a:p>
        </p:txBody>
      </p:sp>
      <p:pic>
        <p:nvPicPr>
          <p:cNvPr id="64521" name="Picture 9" descr="pg2_maintenance"/>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57"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6562"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66563"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66564"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66565"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66566"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6567"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66568"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9D97FA8D-430B-45B6-94B2-513973BACF8E}" type="slidenum">
              <a:rPr lang="en-US"/>
              <a:pPr/>
              <a:t>‹Nr.›</a:t>
            </a:fld>
            <a:endParaRPr lang="en-US"/>
          </a:p>
        </p:txBody>
      </p:sp>
      <p:pic>
        <p:nvPicPr>
          <p:cNvPr id="66569" name="Picture 9" descr="pg2_corp_visitCtr"/>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59"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8610"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68611"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68612"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68613"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68614"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8615"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68616"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F5B3DA82-73F5-48F3-B5FD-4A72373F9DBB}" type="slidenum">
              <a:rPr lang="en-US"/>
              <a:pPr/>
              <a:t>‹Nr.›</a:t>
            </a:fld>
            <a:endParaRPr lang="en-US"/>
          </a:p>
        </p:txBody>
      </p:sp>
      <p:pic>
        <p:nvPicPr>
          <p:cNvPr id="68617" name="Picture 9" descr="pg2_aero_defense"/>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6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8850"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78851"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78852"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78853"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78854"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8855"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78856"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D1D3D088-E068-4056-97E9-5BA49F859590}" type="slidenum">
              <a:rPr lang="en-US"/>
              <a:pPr/>
              <a:t>‹Nr.›</a:t>
            </a:fld>
            <a:endParaRPr lang="en-US"/>
          </a:p>
        </p:txBody>
      </p:sp>
      <p:pic>
        <p:nvPicPr>
          <p:cNvPr id="78858" name="Picture 10" descr="pg2_TEXT_ELECTRONICS"/>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63"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9090"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89091"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89092"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89093"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89094"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9095"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89096"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3169869A-3CDC-4F65-991E-82B933A7E83F}" type="slidenum">
              <a:rPr lang="en-US"/>
              <a:pPr/>
              <a:t>‹Nr.›</a:t>
            </a:fld>
            <a:endParaRPr lang="en-US"/>
          </a:p>
        </p:txBody>
      </p:sp>
      <p:pic>
        <p:nvPicPr>
          <p:cNvPr id="89099" name="Picture 11" descr="pg2_TEXT_LIFE_SCIENCES"/>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65"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62" name="Picture 2" descr="CorpPPT_Pg2Master_strip"/>
          <p:cNvPicPr>
            <a:picLocks noChangeAspect="1" noChangeArrowheads="1"/>
          </p:cNvPicPr>
          <p:nvPr/>
        </p:nvPicPr>
        <p:blipFill>
          <a:blip r:embed="rId13" cstate="print"/>
          <a:srcRect/>
          <a:stretch>
            <a:fillRect/>
          </a:stretch>
        </p:blipFill>
        <p:spPr bwMode="auto">
          <a:xfrm>
            <a:off x="0" y="0"/>
            <a:ext cx="9144000" cy="523875"/>
          </a:xfrm>
          <a:prstGeom prst="rect">
            <a:avLst/>
          </a:prstGeom>
          <a:noFill/>
        </p:spPr>
      </p:pic>
      <p:sp>
        <p:nvSpPr>
          <p:cNvPr id="92163" name="Rectangle 3"/>
          <p:cNvSpPr>
            <a:spLocks noChangeArrowheads="1"/>
          </p:cNvSpPr>
          <p:nvPr/>
        </p:nvSpPr>
        <p:spPr bwMode="auto">
          <a:xfrm>
            <a:off x="0" y="6718300"/>
            <a:ext cx="9144000" cy="139700"/>
          </a:xfrm>
          <a:prstGeom prst="rect">
            <a:avLst/>
          </a:prstGeom>
          <a:gradFill rotWithShape="0">
            <a:gsLst>
              <a:gs pos="0">
                <a:schemeClr val="tx1">
                  <a:gamma/>
                  <a:tint val="37255"/>
                  <a:invGamma/>
                </a:schemeClr>
              </a:gs>
              <a:gs pos="100000">
                <a:schemeClr val="tx1"/>
              </a:gs>
            </a:gsLst>
            <a:lin ang="0" scaled="1"/>
          </a:gradFill>
          <a:ln w="19050" algn="ctr">
            <a:noFill/>
            <a:miter lim="800000"/>
            <a:headEnd/>
            <a:tailEnd/>
          </a:ln>
          <a:effectLst/>
        </p:spPr>
        <p:txBody>
          <a:bodyPr lIns="92075" tIns="46038" rIns="92075" bIns="46038" anchor="ctr">
            <a:spAutoFit/>
          </a:bodyPr>
          <a:lstStyle/>
          <a:p>
            <a:endParaRPr lang="de-DE"/>
          </a:p>
        </p:txBody>
      </p:sp>
      <p:sp>
        <p:nvSpPr>
          <p:cNvPr id="92164" name="Line 4"/>
          <p:cNvSpPr>
            <a:spLocks noChangeShapeType="1"/>
          </p:cNvSpPr>
          <p:nvPr/>
        </p:nvSpPr>
        <p:spPr bwMode="auto">
          <a:xfrm>
            <a:off x="341313" y="1223963"/>
            <a:ext cx="8802687" cy="0"/>
          </a:xfrm>
          <a:prstGeom prst="line">
            <a:avLst/>
          </a:prstGeom>
          <a:noFill/>
          <a:ln w="12700">
            <a:solidFill>
              <a:srgbClr val="CDE62D"/>
            </a:solidFill>
            <a:round/>
            <a:headEnd/>
            <a:tailEnd/>
          </a:ln>
        </p:spPr>
        <p:txBody>
          <a:bodyPr wrap="none" anchor="ctr"/>
          <a:lstStyle/>
          <a:p>
            <a:endParaRPr lang="de-DE"/>
          </a:p>
        </p:txBody>
      </p:sp>
      <p:sp>
        <p:nvSpPr>
          <p:cNvPr id="92165" name="Rectangle 5"/>
          <p:cNvSpPr>
            <a:spLocks noGrp="1" noChangeArrowheads="1"/>
          </p:cNvSpPr>
          <p:nvPr>
            <p:ph type="title"/>
          </p:nvPr>
        </p:nvSpPr>
        <p:spPr bwMode="auto">
          <a:xfrm>
            <a:off x="341313" y="781050"/>
            <a:ext cx="8445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92166" name="Rectangle 6"/>
          <p:cNvSpPr>
            <a:spLocks noGrp="1" noChangeArrowheads="1"/>
          </p:cNvSpPr>
          <p:nvPr>
            <p:ph type="body" idx="1"/>
          </p:nvPr>
        </p:nvSpPr>
        <p:spPr bwMode="auto">
          <a:xfrm>
            <a:off x="341313" y="1544638"/>
            <a:ext cx="8445500" cy="50276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2167" name="Rectangle 7"/>
          <p:cNvSpPr>
            <a:spLocks noGrp="1" noChangeArrowheads="1"/>
          </p:cNvSpPr>
          <p:nvPr>
            <p:ph type="ftr" sz="quarter" idx="3"/>
          </p:nvPr>
        </p:nvSpPr>
        <p:spPr bwMode="auto">
          <a:xfrm>
            <a:off x="8201025" y="6735763"/>
            <a:ext cx="585788"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r">
              <a:defRPr sz="700">
                <a:solidFill>
                  <a:schemeClr val="bg1"/>
                </a:solidFill>
              </a:defRPr>
            </a:lvl1pPr>
          </a:lstStyle>
          <a:p>
            <a:r>
              <a:rPr lang="en-US"/>
              <a:t>© 2006 PTC</a:t>
            </a:r>
          </a:p>
        </p:txBody>
      </p:sp>
      <p:sp>
        <p:nvSpPr>
          <p:cNvPr id="92168" name="Rectangle 8"/>
          <p:cNvSpPr>
            <a:spLocks noGrp="1" noChangeArrowheads="1"/>
          </p:cNvSpPr>
          <p:nvPr>
            <p:ph type="sldNum" sz="quarter" idx="4"/>
          </p:nvPr>
        </p:nvSpPr>
        <p:spPr bwMode="auto">
          <a:xfrm>
            <a:off x="341313" y="6735763"/>
            <a:ext cx="444500" cy="10636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fld id="{1F47E80C-D8BA-487E-992E-D481592B4A51}" type="slidenum">
              <a:rPr lang="en-US"/>
              <a:pPr/>
              <a:t>‹Nr.›</a:t>
            </a:fld>
            <a:endParaRPr lang="en-US"/>
          </a:p>
        </p:txBody>
      </p:sp>
      <p:pic>
        <p:nvPicPr>
          <p:cNvPr id="92170" name="Picture 10" descr="pg2_TEXT_AUTO"/>
          <p:cNvPicPr>
            <a:picLocks noChangeAspect="1" noChangeArrowheads="1"/>
          </p:cNvPicPr>
          <p:nvPr/>
        </p:nvPicPr>
        <p:blipFill>
          <a:blip r:embed="rId14" cstate="print"/>
          <a:srcRect/>
          <a:stretch>
            <a:fillRect/>
          </a:stretch>
        </p:blipFill>
        <p:spPr bwMode="auto">
          <a:xfrm>
            <a:off x="0" y="309563"/>
            <a:ext cx="2498725" cy="212725"/>
          </a:xfrm>
          <a:prstGeom prst="rect">
            <a:avLst/>
          </a:prstGeom>
          <a:noFill/>
        </p:spPr>
      </p:pic>
    </p:spTree>
  </p:cSld>
  <p:clrMap bg1="lt1" tx1="dk1" bg2="lt2" tx2="dk2" accent1="accent1" accent2="accent2" accent3="accent3" accent4="accent4" accent5="accent5" accent6="accent6" hlink="hlink" folHlink="folHlink"/>
  <p:sldLayoutIdLst>
    <p:sldLayoutId id="2147483667"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dt="0"/>
  <p:txStyles>
    <p:titleStyle>
      <a:lvl1pPr algn="l" rtl="0" fontAlgn="base">
        <a:spcBef>
          <a:spcPct val="0"/>
        </a:spcBef>
        <a:spcAft>
          <a:spcPct val="0"/>
        </a:spcAft>
        <a:defRPr sz="2000" b="1">
          <a:solidFill>
            <a:schemeClr val="tx2"/>
          </a:solidFill>
          <a:latin typeface="+mj-lt"/>
          <a:ea typeface="+mj-ea"/>
          <a:cs typeface="+mj-cs"/>
        </a:defRPr>
      </a:lvl1pPr>
      <a:lvl2pPr algn="l" rtl="0" fontAlgn="base">
        <a:spcBef>
          <a:spcPct val="0"/>
        </a:spcBef>
        <a:spcAft>
          <a:spcPct val="0"/>
        </a:spcAft>
        <a:defRPr sz="2000" b="1">
          <a:solidFill>
            <a:schemeClr val="tx2"/>
          </a:solidFill>
          <a:latin typeface="Arial" charset="0"/>
          <a:ea typeface="MS PGothic" pitchFamily="34" charset="-128"/>
        </a:defRPr>
      </a:lvl2pPr>
      <a:lvl3pPr algn="l" rtl="0" fontAlgn="base">
        <a:spcBef>
          <a:spcPct val="0"/>
        </a:spcBef>
        <a:spcAft>
          <a:spcPct val="0"/>
        </a:spcAft>
        <a:defRPr sz="2000" b="1">
          <a:solidFill>
            <a:schemeClr val="tx2"/>
          </a:solidFill>
          <a:latin typeface="Arial" charset="0"/>
          <a:ea typeface="MS PGothic" pitchFamily="34" charset="-128"/>
        </a:defRPr>
      </a:lvl3pPr>
      <a:lvl4pPr algn="l" rtl="0" fontAlgn="base">
        <a:spcBef>
          <a:spcPct val="0"/>
        </a:spcBef>
        <a:spcAft>
          <a:spcPct val="0"/>
        </a:spcAft>
        <a:defRPr sz="2000" b="1">
          <a:solidFill>
            <a:schemeClr val="tx2"/>
          </a:solidFill>
          <a:latin typeface="Arial" charset="0"/>
          <a:ea typeface="MS PGothic" pitchFamily="34" charset="-128"/>
        </a:defRPr>
      </a:lvl4pPr>
      <a:lvl5pPr algn="l" rtl="0" fontAlgn="base">
        <a:spcBef>
          <a:spcPct val="0"/>
        </a:spcBef>
        <a:spcAft>
          <a:spcPct val="0"/>
        </a:spcAft>
        <a:defRPr sz="2000" b="1">
          <a:solidFill>
            <a:schemeClr val="tx2"/>
          </a:solidFill>
          <a:latin typeface="Arial" charset="0"/>
          <a:ea typeface="MS PGothic" pitchFamily="34" charset="-128"/>
        </a:defRPr>
      </a:lvl5pPr>
      <a:lvl6pPr marL="457200" algn="l" rtl="0" fontAlgn="base">
        <a:spcBef>
          <a:spcPct val="0"/>
        </a:spcBef>
        <a:spcAft>
          <a:spcPct val="0"/>
        </a:spcAft>
        <a:defRPr sz="2000" b="1">
          <a:solidFill>
            <a:schemeClr val="tx2"/>
          </a:solidFill>
          <a:latin typeface="Arial" charset="0"/>
          <a:ea typeface="MS PGothic" pitchFamily="34" charset="-128"/>
        </a:defRPr>
      </a:lvl6pPr>
      <a:lvl7pPr marL="914400" algn="l" rtl="0" fontAlgn="base">
        <a:spcBef>
          <a:spcPct val="0"/>
        </a:spcBef>
        <a:spcAft>
          <a:spcPct val="0"/>
        </a:spcAft>
        <a:defRPr sz="2000" b="1">
          <a:solidFill>
            <a:schemeClr val="tx2"/>
          </a:solidFill>
          <a:latin typeface="Arial" charset="0"/>
          <a:ea typeface="MS PGothic" pitchFamily="34" charset="-128"/>
        </a:defRPr>
      </a:lvl7pPr>
      <a:lvl8pPr marL="1371600" algn="l" rtl="0" fontAlgn="base">
        <a:spcBef>
          <a:spcPct val="0"/>
        </a:spcBef>
        <a:spcAft>
          <a:spcPct val="0"/>
        </a:spcAft>
        <a:defRPr sz="2000" b="1">
          <a:solidFill>
            <a:schemeClr val="tx2"/>
          </a:solidFill>
          <a:latin typeface="Arial" charset="0"/>
          <a:ea typeface="MS PGothic" pitchFamily="34" charset="-128"/>
        </a:defRPr>
      </a:lvl8pPr>
      <a:lvl9pPr marL="1828800" algn="l" rtl="0" fontAlgn="base">
        <a:spcBef>
          <a:spcPct val="0"/>
        </a:spcBef>
        <a:spcAft>
          <a:spcPct val="0"/>
        </a:spcAft>
        <a:defRPr sz="2000" b="1">
          <a:solidFill>
            <a:schemeClr val="tx2"/>
          </a:solidFill>
          <a:latin typeface="Arial" charset="0"/>
          <a:ea typeface="MS PGothic" pitchFamily="34" charset="-128"/>
        </a:defRPr>
      </a:lvl9pPr>
    </p:titleStyle>
    <p:bodyStyle>
      <a:lvl1pPr algn="l" rtl="0" fontAlgn="base">
        <a:lnSpc>
          <a:spcPct val="90000"/>
        </a:lnSpc>
        <a:spcBef>
          <a:spcPct val="40000"/>
        </a:spcBef>
        <a:spcAft>
          <a:spcPct val="25000"/>
        </a:spcAft>
        <a:defRPr sz="1900" b="1">
          <a:solidFill>
            <a:schemeClr val="accent1"/>
          </a:solidFill>
          <a:latin typeface="+mn-lt"/>
          <a:ea typeface="+mn-ea"/>
          <a:cs typeface="+mn-cs"/>
        </a:defRPr>
      </a:lvl1pPr>
      <a:lvl2pPr marL="288925" indent="-174625" algn="l" rtl="0" fontAlgn="base">
        <a:lnSpc>
          <a:spcPct val="90000"/>
        </a:lnSpc>
        <a:spcBef>
          <a:spcPct val="30000"/>
        </a:spcBef>
        <a:spcAft>
          <a:spcPct val="20000"/>
        </a:spcAft>
        <a:buSzPct val="50000"/>
        <a:buBlip>
          <a:blip r:embed="rId15"/>
        </a:buBlip>
        <a:defRPr>
          <a:solidFill>
            <a:schemeClr val="tx1"/>
          </a:solidFill>
          <a:latin typeface="+mn-lt"/>
          <a:ea typeface="+mn-ea"/>
        </a:defRPr>
      </a:lvl2pPr>
      <a:lvl3pPr marL="571500" indent="-168275" algn="l" rtl="0" fontAlgn="base">
        <a:lnSpc>
          <a:spcPct val="90000"/>
        </a:lnSpc>
        <a:spcBef>
          <a:spcPct val="40000"/>
        </a:spcBef>
        <a:spcAft>
          <a:spcPct val="25000"/>
        </a:spcAft>
        <a:buClr>
          <a:schemeClr val="accent1"/>
        </a:buClr>
        <a:buFont typeface="Arial" charset="0"/>
        <a:buChar char="–"/>
        <a:defRPr sz="1600">
          <a:solidFill>
            <a:schemeClr val="accent1"/>
          </a:solidFill>
          <a:latin typeface="+mn-lt"/>
          <a:ea typeface="+mn-ea"/>
        </a:defRPr>
      </a:lvl3pPr>
      <a:lvl4pPr marL="857250" indent="-171450" algn="l" rtl="0" fontAlgn="base">
        <a:lnSpc>
          <a:spcPct val="90000"/>
        </a:lnSpc>
        <a:spcBef>
          <a:spcPct val="40000"/>
        </a:spcBef>
        <a:spcAft>
          <a:spcPct val="25000"/>
        </a:spcAft>
        <a:buClr>
          <a:schemeClr val="tx1"/>
        </a:buClr>
        <a:buChar char="•"/>
        <a:defRPr sz="1400">
          <a:solidFill>
            <a:schemeClr val="accent1"/>
          </a:solidFill>
          <a:latin typeface="+mn-lt"/>
          <a:ea typeface="+mn-ea"/>
        </a:defRPr>
      </a:lvl4pPr>
      <a:lvl5pPr marL="1143000" indent="-171450" algn="l" rtl="0" fontAlgn="base">
        <a:lnSpc>
          <a:spcPct val="90000"/>
        </a:lnSpc>
        <a:spcBef>
          <a:spcPct val="40000"/>
        </a:spcBef>
        <a:spcAft>
          <a:spcPct val="25000"/>
        </a:spcAft>
        <a:buClr>
          <a:schemeClr val="tx1"/>
        </a:buClr>
        <a:buChar char="•"/>
        <a:defRPr>
          <a:solidFill>
            <a:schemeClr val="bg2"/>
          </a:solidFill>
          <a:latin typeface="+mn-lt"/>
          <a:ea typeface="+mn-ea"/>
        </a:defRPr>
      </a:lvl5pPr>
      <a:lvl6pPr marL="1600200" indent="-171450" algn="l" rtl="0" fontAlgn="base">
        <a:lnSpc>
          <a:spcPct val="90000"/>
        </a:lnSpc>
        <a:spcBef>
          <a:spcPct val="40000"/>
        </a:spcBef>
        <a:spcAft>
          <a:spcPct val="25000"/>
        </a:spcAft>
        <a:buClr>
          <a:schemeClr val="tx1"/>
        </a:buClr>
        <a:buChar char="•"/>
        <a:defRPr>
          <a:solidFill>
            <a:schemeClr val="bg2"/>
          </a:solidFill>
          <a:latin typeface="+mn-lt"/>
          <a:ea typeface="+mn-ea"/>
        </a:defRPr>
      </a:lvl6pPr>
      <a:lvl7pPr marL="2057400" indent="-171450" algn="l" rtl="0" fontAlgn="base">
        <a:lnSpc>
          <a:spcPct val="90000"/>
        </a:lnSpc>
        <a:spcBef>
          <a:spcPct val="40000"/>
        </a:spcBef>
        <a:spcAft>
          <a:spcPct val="25000"/>
        </a:spcAft>
        <a:buClr>
          <a:schemeClr val="tx1"/>
        </a:buClr>
        <a:buChar char="•"/>
        <a:defRPr>
          <a:solidFill>
            <a:schemeClr val="bg2"/>
          </a:solidFill>
          <a:latin typeface="+mn-lt"/>
          <a:ea typeface="+mn-ea"/>
        </a:defRPr>
      </a:lvl7pPr>
      <a:lvl8pPr marL="2514600" indent="-171450" algn="l" rtl="0" fontAlgn="base">
        <a:lnSpc>
          <a:spcPct val="90000"/>
        </a:lnSpc>
        <a:spcBef>
          <a:spcPct val="40000"/>
        </a:spcBef>
        <a:spcAft>
          <a:spcPct val="25000"/>
        </a:spcAft>
        <a:buClr>
          <a:schemeClr val="tx1"/>
        </a:buClr>
        <a:buChar char="•"/>
        <a:defRPr>
          <a:solidFill>
            <a:schemeClr val="bg2"/>
          </a:solidFill>
          <a:latin typeface="+mn-lt"/>
          <a:ea typeface="+mn-ea"/>
        </a:defRPr>
      </a:lvl8pPr>
      <a:lvl9pPr marL="2971800" indent="-171450" algn="l" rtl="0" fontAlgn="base">
        <a:lnSpc>
          <a:spcPct val="90000"/>
        </a:lnSpc>
        <a:spcBef>
          <a:spcPct val="40000"/>
        </a:spcBef>
        <a:spcAft>
          <a:spcPct val="25000"/>
        </a:spcAft>
        <a:buClr>
          <a:schemeClr val="tx1"/>
        </a:buClr>
        <a:buChar char="•"/>
        <a:defRPr>
          <a:solidFill>
            <a:schemeClr val="bg2"/>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4.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34.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34.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4.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8.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8.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4.xml"/></Relationships>
</file>

<file path=ppt/slides/_rels/slide2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1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5.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gif"/><Relationship Id="rId1" Type="http://schemas.openxmlformats.org/officeDocument/2006/relationships/slideLayout" Target="../slideLayouts/slideLayout134.xml"/><Relationship Id="rId4" Type="http://schemas.openxmlformats.org/officeDocument/2006/relationships/hyperlink" Target="Backup.pp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oleObject" Target="../embeddings/oleObject3.bin"/><Relationship Id="rId2" Type="http://schemas.openxmlformats.org/officeDocument/2006/relationships/slideLayout" Target="../slideLayouts/slideLayout13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oleObject" Target="../embeddings/oleObject1.bin"/><Relationship Id="rId4" Type="http://schemas.openxmlformats.org/officeDocument/2006/relationships/image" Target="../media/image74.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4.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4.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4.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4.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4.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34.xml"/></Relationships>
</file>

<file path=ppt/slides/_rels/slide4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34.xml"/><Relationship Id="rId5" Type="http://schemas.openxmlformats.org/officeDocument/2006/relationships/image" Target="../media/image90.jpeg"/><Relationship Id="rId4" Type="http://schemas.openxmlformats.org/officeDocument/2006/relationships/image" Target="../media/image89.jpeg"/></Relationships>
</file>

<file path=ppt/slides/_rels/slide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4.xml"/></Relationships>
</file>

<file path=ppt/slides/_rels/slide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34.xml"/></Relationships>
</file>

<file path=ppt/slides/_rels/slide51.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image" Target="../media/image92.jpeg"/><Relationship Id="rId1" Type="http://schemas.openxmlformats.org/officeDocument/2006/relationships/slideLayout" Target="../slideLayouts/slideLayout134.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jpeg"/></Relationships>
</file>

<file path=ppt/slides/_rels/slide52.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image" Target="../media/image92.jpeg"/><Relationship Id="rId1" Type="http://schemas.openxmlformats.org/officeDocument/2006/relationships/slideLayout" Target="../slideLayouts/slideLayout134.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jpeg"/></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4.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4.xml"/><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4.xml"/><Relationship Id="rId5" Type="http://schemas.openxmlformats.org/officeDocument/2006/relationships/image" Target="../media/image105.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134.xml"/></Relationships>
</file>

<file path=ppt/slides/_rels/slide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4.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134.xml"/></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134.xml"/><Relationship Id="rId5" Type="http://schemas.openxmlformats.org/officeDocument/2006/relationships/image" Target="../media/image106.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4.xml"/></Relationships>
</file>

<file path=ppt/slides/_rels/slide6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34.xml"/></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4.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1.png"/><Relationship Id="rId1" Type="http://schemas.openxmlformats.org/officeDocument/2006/relationships/slideLayout" Target="../slideLayouts/slideLayout134.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4.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4.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4.xml"/><Relationship Id="rId5" Type="http://schemas.openxmlformats.org/officeDocument/2006/relationships/image" Target="../media/image49.png"/><Relationship Id="rId4" Type="http://schemas.openxmlformats.org/officeDocument/2006/relationships/image" Target="../media/image48.png"/></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4.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34.xml"/></Relationships>
</file>

<file path=ppt/slides/_rels/slide7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4.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34.xm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4.xml"/></Relationships>
</file>

<file path=ppt/slides/_rels/slide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386013" y="5199063"/>
            <a:ext cx="5724525" cy="460375"/>
          </a:xfrm>
        </p:spPr>
        <p:txBody>
          <a:bodyPr/>
          <a:lstStyle/>
          <a:p>
            <a:r>
              <a:rPr lang="en-US"/>
              <a:t>Synthes – Proof of Concept</a:t>
            </a:r>
          </a:p>
        </p:txBody>
      </p:sp>
      <p:sp>
        <p:nvSpPr>
          <p:cNvPr id="2051" name="Rectangle 3"/>
          <p:cNvSpPr>
            <a:spLocks noGrp="1" noChangeArrowheads="1"/>
          </p:cNvSpPr>
          <p:nvPr>
            <p:ph type="subTitle" idx="1"/>
          </p:nvPr>
        </p:nvSpPr>
        <p:spPr/>
        <p:txBody>
          <a:bodyPr/>
          <a:lstStyle/>
          <a:p>
            <a:pPr>
              <a:buFont typeface="Wingdings" pitchFamily="2" charset="2"/>
              <a:buNone/>
            </a:pPr>
            <a:r>
              <a:rPr lang="en-US"/>
              <a:t>August 9</a:t>
            </a:r>
            <a:r>
              <a:rPr lang="en-US" baseline="30000"/>
              <a:t>th</a:t>
            </a:r>
            <a:r>
              <a:rPr lang="en-US"/>
              <a:t> and 10</a:t>
            </a:r>
            <a:r>
              <a:rPr lang="en-US" baseline="30000"/>
              <a:t>th</a:t>
            </a:r>
            <a:r>
              <a:rPr lang="en-US"/>
              <a:t>, 2007</a:t>
            </a:r>
          </a:p>
        </p:txBody>
      </p:sp>
      <p:pic>
        <p:nvPicPr>
          <p:cNvPr id="2054" name="Picture 6"/>
          <p:cNvPicPr>
            <a:picLocks noChangeAspect="1" noChangeArrowheads="1"/>
          </p:cNvPicPr>
          <p:nvPr/>
        </p:nvPicPr>
        <p:blipFill>
          <a:blip r:embed="rId3" cstate="print"/>
          <a:srcRect l="35001" t="79417" r="50833" b="15604"/>
          <a:stretch>
            <a:fillRect/>
          </a:stretch>
        </p:blipFill>
        <p:spPr bwMode="auto">
          <a:xfrm>
            <a:off x="6951663" y="1809750"/>
            <a:ext cx="1727200" cy="379413"/>
          </a:xfrm>
          <a:prstGeom prst="rect">
            <a:avLst/>
          </a:prstGeom>
          <a:noFill/>
          <a:ln w="9525" algn="ctr">
            <a:noFill/>
            <a:miter lim="800000"/>
            <a:headEnd/>
            <a:tailEnd/>
          </a:ln>
          <a:effectLst/>
        </p:spPr>
      </p:pic>
      <p:pic>
        <p:nvPicPr>
          <p:cNvPr id="2055" name="Picture 7"/>
          <p:cNvPicPr>
            <a:picLocks noChangeAspect="1" noChangeArrowheads="1"/>
          </p:cNvPicPr>
          <p:nvPr/>
        </p:nvPicPr>
        <p:blipFill>
          <a:blip r:embed="rId4" cstate="print"/>
          <a:srcRect l="39699"/>
          <a:stretch>
            <a:fillRect/>
          </a:stretch>
        </p:blipFill>
        <p:spPr bwMode="auto">
          <a:xfrm>
            <a:off x="6499225" y="5143500"/>
            <a:ext cx="2644775" cy="1543050"/>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3"/>
          <p:cNvSpPr>
            <a:spLocks noGrp="1"/>
          </p:cNvSpPr>
          <p:nvPr>
            <p:ph type="ftr" sz="quarter" idx="10"/>
          </p:nvPr>
        </p:nvSpPr>
        <p:spPr/>
        <p:txBody>
          <a:bodyPr/>
          <a:lstStyle/>
          <a:p>
            <a:r>
              <a:rPr lang="en-US"/>
              <a:t>© 2006 PTC</a:t>
            </a:r>
          </a:p>
        </p:txBody>
      </p:sp>
      <p:sp>
        <p:nvSpPr>
          <p:cNvPr id="8" name="Foliennummernplatzhalter 4"/>
          <p:cNvSpPr>
            <a:spLocks noGrp="1"/>
          </p:cNvSpPr>
          <p:nvPr>
            <p:ph type="sldNum" sz="quarter" idx="11"/>
          </p:nvPr>
        </p:nvSpPr>
        <p:spPr/>
        <p:txBody>
          <a:bodyPr/>
          <a:lstStyle/>
          <a:p>
            <a:fld id="{8BB2B4B2-AFEA-4920-8991-1978E7E8AFD6}" type="slidenum">
              <a:rPr lang="en-US"/>
              <a:pPr/>
              <a:t>10</a:t>
            </a:fld>
            <a:endParaRPr lang="en-US"/>
          </a:p>
        </p:txBody>
      </p:sp>
      <p:sp>
        <p:nvSpPr>
          <p:cNvPr id="1007618" name="Rectangle 2"/>
          <p:cNvSpPr>
            <a:spLocks noGrp="1" noChangeArrowheads="1"/>
          </p:cNvSpPr>
          <p:nvPr>
            <p:ph type="title"/>
          </p:nvPr>
        </p:nvSpPr>
        <p:spPr/>
        <p:txBody>
          <a:bodyPr/>
          <a:lstStyle/>
          <a:p>
            <a:r>
              <a:rPr lang="en-GB" u="sng">
                <a:solidFill>
                  <a:schemeClr val="tx1"/>
                </a:solidFill>
              </a:rPr>
              <a:t>User Definition and Rights</a:t>
            </a:r>
            <a:endParaRPr lang="en-US" u="sng">
              <a:solidFill>
                <a:schemeClr val="tx1"/>
              </a:solidFill>
            </a:endParaRPr>
          </a:p>
        </p:txBody>
      </p:sp>
      <p:sp>
        <p:nvSpPr>
          <p:cNvPr id="1007619" name="Rectangle 3"/>
          <p:cNvSpPr>
            <a:spLocks noChangeArrowheads="1"/>
          </p:cNvSpPr>
          <p:nvPr/>
        </p:nvSpPr>
        <p:spPr bwMode="auto">
          <a:xfrm>
            <a:off x="341313" y="1266825"/>
            <a:ext cx="8445500" cy="8477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access rights can be restricted on the object types (e.g. documents, parts, projects etc) as well as subtypes (access rights for different document types).</a:t>
            </a:r>
            <a:endParaRPr lang="en-US" sz="1900" b="1">
              <a:solidFill>
                <a:schemeClr val="accent1"/>
              </a:solidFill>
            </a:endParaRPr>
          </a:p>
        </p:txBody>
      </p:sp>
      <p:sp>
        <p:nvSpPr>
          <p:cNvPr id="1007626" name="Rectangle 10"/>
          <p:cNvSpPr>
            <a:spLocks noGrp="1" noChangeArrowheads="1"/>
          </p:cNvSpPr>
          <p:nvPr>
            <p:ph type="body" idx="1"/>
          </p:nvPr>
        </p:nvSpPr>
        <p:spPr>
          <a:xfrm>
            <a:off x="403225" y="2255838"/>
            <a:ext cx="8255000" cy="4487862"/>
          </a:xfrm>
          <a:noFill/>
          <a:ln/>
        </p:spPr>
        <p:txBody>
          <a:bodyPr lIns="90478" tIns="44445" rIns="90478" bIns="44445"/>
          <a:lstStyle/>
          <a:p>
            <a:r>
              <a:rPr lang="en-GB"/>
              <a:t>Review Access Rule:</a:t>
            </a:r>
          </a:p>
          <a:p>
            <a:endParaRPr lang="en-GB"/>
          </a:p>
          <a:p>
            <a:endParaRPr lang="en-GB"/>
          </a:p>
          <a:p>
            <a:endParaRPr lang="en-GB"/>
          </a:p>
        </p:txBody>
      </p:sp>
      <p:pic>
        <p:nvPicPr>
          <p:cNvPr id="1007627" name="Picture 11" descr="289"/>
          <p:cNvPicPr>
            <a:picLocks noChangeAspect="1" noChangeArrowheads="1"/>
          </p:cNvPicPr>
          <p:nvPr/>
        </p:nvPicPr>
        <p:blipFill>
          <a:blip r:embed="rId2" cstate="print"/>
          <a:srcRect/>
          <a:stretch>
            <a:fillRect/>
          </a:stretch>
        </p:blipFill>
        <p:spPr bwMode="auto">
          <a:xfrm>
            <a:off x="561975" y="2787650"/>
            <a:ext cx="7569200" cy="1562100"/>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07628" name="Rectangle 12"/>
          <p:cNvSpPr>
            <a:spLocks noChangeArrowheads="1"/>
          </p:cNvSpPr>
          <p:nvPr/>
        </p:nvSpPr>
        <p:spPr bwMode="auto">
          <a:xfrm>
            <a:off x="612775" y="4022725"/>
            <a:ext cx="7518400" cy="215900"/>
          </a:xfrm>
          <a:prstGeom prst="rect">
            <a:avLst/>
          </a:prstGeom>
          <a:noFill/>
          <a:ln w="38100">
            <a:solidFill>
              <a:schemeClr val="hlink"/>
            </a:solidFill>
            <a:miter lim="800000"/>
            <a:headEnd/>
            <a:tailEnd/>
          </a:ln>
          <a:effectLst/>
        </p:spPr>
        <p:txBody>
          <a:bodyPr wrap="none" lIns="92075" tIns="46038" rIns="92075" bIns="46038" anchor="ctr">
            <a:spAutoFit/>
          </a:bodyPr>
          <a:lstStyle/>
          <a:p>
            <a:endParaRPr lang="de-DE"/>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ußzeilenplatzhalter 3"/>
          <p:cNvSpPr>
            <a:spLocks noGrp="1"/>
          </p:cNvSpPr>
          <p:nvPr>
            <p:ph type="ftr" sz="quarter" idx="10"/>
          </p:nvPr>
        </p:nvSpPr>
        <p:spPr/>
        <p:txBody>
          <a:bodyPr/>
          <a:lstStyle/>
          <a:p>
            <a:r>
              <a:rPr lang="en-US"/>
              <a:t>© 2006 PTC</a:t>
            </a:r>
          </a:p>
        </p:txBody>
      </p:sp>
      <p:sp>
        <p:nvSpPr>
          <p:cNvPr id="11" name="Foliennummernplatzhalter 4"/>
          <p:cNvSpPr>
            <a:spLocks noGrp="1"/>
          </p:cNvSpPr>
          <p:nvPr>
            <p:ph type="sldNum" sz="quarter" idx="11"/>
          </p:nvPr>
        </p:nvSpPr>
        <p:spPr/>
        <p:txBody>
          <a:bodyPr/>
          <a:lstStyle/>
          <a:p>
            <a:fld id="{8016BFF8-7670-4C43-B176-5800F8B4EA7D}" type="slidenum">
              <a:rPr lang="en-US"/>
              <a:pPr/>
              <a:t>11</a:t>
            </a:fld>
            <a:endParaRPr lang="en-US"/>
          </a:p>
        </p:txBody>
      </p:sp>
      <p:sp>
        <p:nvSpPr>
          <p:cNvPr id="1070082" name="Rectangle 2"/>
          <p:cNvSpPr>
            <a:spLocks noGrp="1" noChangeArrowheads="1"/>
          </p:cNvSpPr>
          <p:nvPr>
            <p:ph type="title"/>
          </p:nvPr>
        </p:nvSpPr>
        <p:spPr/>
        <p:txBody>
          <a:bodyPr/>
          <a:lstStyle/>
          <a:p>
            <a:r>
              <a:rPr lang="en-GB" u="sng">
                <a:solidFill>
                  <a:schemeClr val="tx1"/>
                </a:solidFill>
              </a:rPr>
              <a:t>User Definition and Rights</a:t>
            </a:r>
            <a:endParaRPr lang="en-US" u="sng">
              <a:solidFill>
                <a:schemeClr val="tx1"/>
              </a:solidFill>
            </a:endParaRPr>
          </a:p>
        </p:txBody>
      </p:sp>
      <p:sp>
        <p:nvSpPr>
          <p:cNvPr id="1070087" name="Rectangle 7"/>
          <p:cNvSpPr>
            <a:spLocks noChangeArrowheads="1"/>
          </p:cNvSpPr>
          <p:nvPr/>
        </p:nvSpPr>
        <p:spPr bwMode="auto">
          <a:xfrm>
            <a:off x="341313" y="1266825"/>
            <a:ext cx="8445500" cy="6191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and/or show how administrators can be temporarily assigned rights to edit data fields which are generally locked</a:t>
            </a:r>
            <a:endParaRPr lang="en-US" sz="1900" b="1">
              <a:solidFill>
                <a:schemeClr val="accent1"/>
              </a:solidFill>
            </a:endParaRPr>
          </a:p>
        </p:txBody>
      </p:sp>
      <p:pic>
        <p:nvPicPr>
          <p:cNvPr id="1070088" name="Picture 8"/>
          <p:cNvPicPr>
            <a:picLocks noChangeAspect="1" noChangeArrowheads="1"/>
          </p:cNvPicPr>
          <p:nvPr/>
        </p:nvPicPr>
        <p:blipFill>
          <a:blip r:embed="rId3" cstate="print"/>
          <a:srcRect/>
          <a:stretch>
            <a:fillRect/>
          </a:stretch>
        </p:blipFill>
        <p:spPr bwMode="auto">
          <a:xfrm>
            <a:off x="338138" y="2073275"/>
            <a:ext cx="5537200" cy="2789238"/>
          </a:xfrm>
          <a:prstGeom prst="rect">
            <a:avLst/>
          </a:prstGeom>
          <a:noFill/>
          <a:ln w="9525">
            <a:noFill/>
            <a:miter lim="800000"/>
            <a:headEnd/>
            <a:tailEnd/>
          </a:ln>
          <a:effectLst/>
        </p:spPr>
      </p:pic>
      <p:pic>
        <p:nvPicPr>
          <p:cNvPr id="1070089" name="Picture 9"/>
          <p:cNvPicPr>
            <a:picLocks noChangeAspect="1" noChangeArrowheads="1"/>
          </p:cNvPicPr>
          <p:nvPr/>
        </p:nvPicPr>
        <p:blipFill>
          <a:blip r:embed="rId4" cstate="print"/>
          <a:srcRect/>
          <a:stretch>
            <a:fillRect/>
          </a:stretch>
        </p:blipFill>
        <p:spPr bwMode="auto">
          <a:xfrm>
            <a:off x="6524625" y="3076575"/>
            <a:ext cx="1562100" cy="3086100"/>
          </a:xfrm>
          <a:prstGeom prst="rect">
            <a:avLst/>
          </a:prstGeom>
          <a:noFill/>
          <a:ln w="9525">
            <a:noFill/>
            <a:miter lim="800000"/>
            <a:headEnd/>
            <a:tailEnd/>
          </a:ln>
          <a:effectLst/>
        </p:spPr>
      </p:pic>
      <p:sp>
        <p:nvSpPr>
          <p:cNvPr id="1070091" name="Line 11"/>
          <p:cNvSpPr>
            <a:spLocks noChangeShapeType="1"/>
          </p:cNvSpPr>
          <p:nvPr/>
        </p:nvSpPr>
        <p:spPr bwMode="auto">
          <a:xfrm>
            <a:off x="3671888" y="4702175"/>
            <a:ext cx="2874962" cy="1458913"/>
          </a:xfrm>
          <a:prstGeom prst="line">
            <a:avLst/>
          </a:prstGeom>
          <a:noFill/>
          <a:ln w="28575">
            <a:solidFill>
              <a:schemeClr val="hlink"/>
            </a:solidFill>
            <a:round/>
            <a:headEnd/>
            <a:tailEnd/>
          </a:ln>
          <a:effectLst/>
        </p:spPr>
        <p:txBody>
          <a:bodyPr/>
          <a:lstStyle/>
          <a:p>
            <a:endParaRPr lang="de-DE"/>
          </a:p>
        </p:txBody>
      </p:sp>
      <p:sp>
        <p:nvSpPr>
          <p:cNvPr id="1070092" name="Line 12"/>
          <p:cNvSpPr>
            <a:spLocks noChangeShapeType="1"/>
          </p:cNvSpPr>
          <p:nvPr/>
        </p:nvSpPr>
        <p:spPr bwMode="auto">
          <a:xfrm>
            <a:off x="3652838" y="2482850"/>
            <a:ext cx="2874962" cy="611188"/>
          </a:xfrm>
          <a:prstGeom prst="line">
            <a:avLst/>
          </a:prstGeom>
          <a:noFill/>
          <a:ln w="28575">
            <a:solidFill>
              <a:schemeClr val="hlink"/>
            </a:solidFill>
            <a:round/>
            <a:headEnd/>
            <a:tailEnd/>
          </a:ln>
          <a:effectLst/>
        </p:spPr>
        <p:txBody>
          <a:bodyPr/>
          <a:lstStyle/>
          <a:p>
            <a:endParaRPr lang="de-DE"/>
          </a:p>
        </p:txBody>
      </p:sp>
      <p:sp>
        <p:nvSpPr>
          <p:cNvPr id="1070093" name="Rectangle 13"/>
          <p:cNvSpPr>
            <a:spLocks noChangeArrowheads="1"/>
          </p:cNvSpPr>
          <p:nvPr/>
        </p:nvSpPr>
        <p:spPr bwMode="auto">
          <a:xfrm>
            <a:off x="463550" y="5227638"/>
            <a:ext cx="4121150" cy="517525"/>
          </a:xfrm>
          <a:prstGeom prst="rect">
            <a:avLst/>
          </a:prstGeom>
          <a:noFill/>
          <a:ln w="9525">
            <a:noFill/>
            <a:miter lim="800000"/>
            <a:headEnd/>
            <a:tailEnd/>
          </a:ln>
          <a:effectLst/>
        </p:spPr>
        <p:txBody>
          <a:bodyPr anchor="ctr">
            <a:spAutoFit/>
          </a:bodyPr>
          <a:lstStyle/>
          <a:p>
            <a:r>
              <a:rPr lang="en-US" sz="1400"/>
              <a:t>Windchill provides the possibility to define access </a:t>
            </a:r>
          </a:p>
          <a:p>
            <a:r>
              <a:rPr lang="de-DE" sz="1400"/>
              <a:t>controls for each induvidual, roles or groups.</a:t>
            </a:r>
            <a:endParaRPr lang="en-US" sz="1400"/>
          </a:p>
        </p:txBody>
      </p:sp>
      <p:sp>
        <p:nvSpPr>
          <p:cNvPr id="1070094" name="Rectangle 14"/>
          <p:cNvSpPr>
            <a:spLocks noChangeArrowheads="1"/>
          </p:cNvSpPr>
          <p:nvPr/>
        </p:nvSpPr>
        <p:spPr bwMode="auto">
          <a:xfrm>
            <a:off x="6121400" y="2390775"/>
            <a:ext cx="2301875" cy="304800"/>
          </a:xfrm>
          <a:prstGeom prst="rect">
            <a:avLst/>
          </a:prstGeom>
          <a:noFill/>
          <a:ln w="9525">
            <a:noFill/>
            <a:miter lim="800000"/>
            <a:headEnd/>
            <a:tailEnd/>
          </a:ln>
          <a:effectLst/>
        </p:spPr>
        <p:txBody>
          <a:bodyPr anchor="ctr">
            <a:spAutoFit/>
          </a:bodyPr>
          <a:lstStyle/>
          <a:p>
            <a:r>
              <a:rPr lang="en-US" sz="1400"/>
              <a:t>User with extended rights</a:t>
            </a: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ßzeilenplatzhalter 3"/>
          <p:cNvSpPr>
            <a:spLocks noGrp="1"/>
          </p:cNvSpPr>
          <p:nvPr>
            <p:ph type="ftr" sz="quarter" idx="10"/>
          </p:nvPr>
        </p:nvSpPr>
        <p:spPr/>
        <p:txBody>
          <a:bodyPr/>
          <a:lstStyle/>
          <a:p>
            <a:r>
              <a:rPr lang="en-US"/>
              <a:t>© 2006 PTC</a:t>
            </a:r>
          </a:p>
        </p:txBody>
      </p:sp>
      <p:sp>
        <p:nvSpPr>
          <p:cNvPr id="10" name="Foliennummernplatzhalter 4"/>
          <p:cNvSpPr>
            <a:spLocks noGrp="1"/>
          </p:cNvSpPr>
          <p:nvPr>
            <p:ph type="sldNum" sz="quarter" idx="11"/>
          </p:nvPr>
        </p:nvSpPr>
        <p:spPr/>
        <p:txBody>
          <a:bodyPr/>
          <a:lstStyle/>
          <a:p>
            <a:fld id="{34D55B60-D3DB-48E8-93DB-7A063CD168F7}" type="slidenum">
              <a:rPr lang="en-US"/>
              <a:pPr/>
              <a:t>12</a:t>
            </a:fld>
            <a:endParaRPr lang="en-US"/>
          </a:p>
        </p:txBody>
      </p:sp>
      <p:sp>
        <p:nvSpPr>
          <p:cNvPr id="1075202" name="Rectangle 2"/>
          <p:cNvSpPr>
            <a:spLocks noGrp="1" noChangeArrowheads="1"/>
          </p:cNvSpPr>
          <p:nvPr>
            <p:ph type="title"/>
          </p:nvPr>
        </p:nvSpPr>
        <p:spPr/>
        <p:txBody>
          <a:bodyPr/>
          <a:lstStyle/>
          <a:p>
            <a:r>
              <a:rPr lang="en-GB" u="sng">
                <a:solidFill>
                  <a:schemeClr val="tx1"/>
                </a:solidFill>
              </a:rPr>
              <a:t>User Definition and Rights</a:t>
            </a:r>
            <a:endParaRPr lang="en-US" u="sng">
              <a:solidFill>
                <a:schemeClr val="tx1"/>
              </a:solidFill>
            </a:endParaRPr>
          </a:p>
        </p:txBody>
      </p:sp>
      <p:sp>
        <p:nvSpPr>
          <p:cNvPr id="1075203" name="Rectangle 3"/>
          <p:cNvSpPr>
            <a:spLocks noChangeArrowheads="1"/>
          </p:cNvSpPr>
          <p:nvPr/>
        </p:nvSpPr>
        <p:spPr bwMode="auto">
          <a:xfrm>
            <a:off x="341313" y="1266825"/>
            <a:ext cx="8445500" cy="6191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and/or show how administrators can be temporarily assigned rights to edit data fields which are generally locked</a:t>
            </a:r>
            <a:endParaRPr lang="en-US" sz="1900" b="1">
              <a:solidFill>
                <a:schemeClr val="accent1"/>
              </a:solidFill>
            </a:endParaRPr>
          </a:p>
        </p:txBody>
      </p:sp>
      <p:pic>
        <p:nvPicPr>
          <p:cNvPr id="1075206" name="Picture 6"/>
          <p:cNvPicPr>
            <a:picLocks noChangeAspect="1" noChangeArrowheads="1"/>
          </p:cNvPicPr>
          <p:nvPr/>
        </p:nvPicPr>
        <p:blipFill>
          <a:blip r:embed="rId3" cstate="print"/>
          <a:srcRect/>
          <a:stretch>
            <a:fillRect/>
          </a:stretch>
        </p:blipFill>
        <p:spPr bwMode="auto">
          <a:xfrm>
            <a:off x="352425" y="1990725"/>
            <a:ext cx="5645150" cy="2800350"/>
          </a:xfrm>
          <a:prstGeom prst="rect">
            <a:avLst/>
          </a:prstGeom>
          <a:noFill/>
          <a:ln w="9525">
            <a:noFill/>
            <a:miter lim="800000"/>
            <a:headEnd/>
            <a:tailEnd/>
          </a:ln>
          <a:effectLst/>
        </p:spPr>
      </p:pic>
      <p:pic>
        <p:nvPicPr>
          <p:cNvPr id="1075207" name="Picture 7"/>
          <p:cNvPicPr>
            <a:picLocks noChangeAspect="1" noChangeArrowheads="1"/>
          </p:cNvPicPr>
          <p:nvPr/>
        </p:nvPicPr>
        <p:blipFill>
          <a:blip r:embed="rId4" cstate="print"/>
          <a:srcRect/>
          <a:stretch>
            <a:fillRect/>
          </a:stretch>
        </p:blipFill>
        <p:spPr bwMode="auto">
          <a:xfrm>
            <a:off x="6567488" y="3586163"/>
            <a:ext cx="1552575" cy="1990725"/>
          </a:xfrm>
          <a:prstGeom prst="rect">
            <a:avLst/>
          </a:prstGeom>
          <a:noFill/>
          <a:ln w="9525">
            <a:noFill/>
            <a:miter lim="800000"/>
            <a:headEnd/>
            <a:tailEnd/>
          </a:ln>
          <a:effectLst/>
        </p:spPr>
      </p:pic>
      <p:sp>
        <p:nvSpPr>
          <p:cNvPr id="1075208" name="Line 8"/>
          <p:cNvSpPr>
            <a:spLocks noChangeShapeType="1"/>
          </p:cNvSpPr>
          <p:nvPr/>
        </p:nvSpPr>
        <p:spPr bwMode="auto">
          <a:xfrm>
            <a:off x="3786188" y="4168775"/>
            <a:ext cx="2798762" cy="1401763"/>
          </a:xfrm>
          <a:prstGeom prst="line">
            <a:avLst/>
          </a:prstGeom>
          <a:noFill/>
          <a:ln w="28575">
            <a:solidFill>
              <a:schemeClr val="hlink"/>
            </a:solidFill>
            <a:round/>
            <a:headEnd/>
            <a:tailEnd/>
          </a:ln>
          <a:effectLst/>
        </p:spPr>
        <p:txBody>
          <a:bodyPr/>
          <a:lstStyle/>
          <a:p>
            <a:endParaRPr lang="de-DE"/>
          </a:p>
        </p:txBody>
      </p:sp>
      <p:sp>
        <p:nvSpPr>
          <p:cNvPr id="1075209" name="Line 9"/>
          <p:cNvSpPr>
            <a:spLocks noChangeShapeType="1"/>
          </p:cNvSpPr>
          <p:nvPr/>
        </p:nvSpPr>
        <p:spPr bwMode="auto">
          <a:xfrm>
            <a:off x="3795713" y="2644775"/>
            <a:ext cx="2779712" cy="963613"/>
          </a:xfrm>
          <a:prstGeom prst="line">
            <a:avLst/>
          </a:prstGeom>
          <a:noFill/>
          <a:ln w="28575">
            <a:solidFill>
              <a:schemeClr val="hlink"/>
            </a:solidFill>
            <a:round/>
            <a:headEnd/>
            <a:tailEnd/>
          </a:ln>
          <a:effectLst/>
        </p:spPr>
        <p:txBody>
          <a:bodyPr/>
          <a:lstStyle/>
          <a:p>
            <a:endParaRPr lang="de-DE"/>
          </a:p>
        </p:txBody>
      </p:sp>
      <p:sp>
        <p:nvSpPr>
          <p:cNvPr id="1075210" name="Rectangle 10"/>
          <p:cNvSpPr>
            <a:spLocks noChangeArrowheads="1"/>
          </p:cNvSpPr>
          <p:nvPr/>
        </p:nvSpPr>
        <p:spPr bwMode="auto">
          <a:xfrm>
            <a:off x="6321425" y="2600325"/>
            <a:ext cx="2301875" cy="304800"/>
          </a:xfrm>
          <a:prstGeom prst="rect">
            <a:avLst/>
          </a:prstGeom>
          <a:noFill/>
          <a:ln w="9525">
            <a:noFill/>
            <a:miter lim="800000"/>
            <a:headEnd/>
            <a:tailEnd/>
          </a:ln>
          <a:effectLst/>
        </p:spPr>
        <p:txBody>
          <a:bodyPr anchor="ctr">
            <a:spAutoFit/>
          </a:bodyPr>
          <a:lstStyle/>
          <a:p>
            <a:r>
              <a:rPr lang="en-US" sz="1400"/>
              <a:t>User with limited rights</a:t>
            </a:r>
          </a:p>
        </p:txBody>
      </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BD662982-EDBA-4C6B-B88C-BDB4883355D2}" type="slidenum">
              <a:rPr lang="en-US"/>
              <a:pPr/>
              <a:t>13</a:t>
            </a:fld>
            <a:endParaRPr lang="en-US"/>
          </a:p>
        </p:txBody>
      </p:sp>
      <p:sp>
        <p:nvSpPr>
          <p:cNvPr id="1056770" name="Rectangle 2"/>
          <p:cNvSpPr>
            <a:spLocks noGrp="1" noChangeArrowheads="1"/>
          </p:cNvSpPr>
          <p:nvPr>
            <p:ph type="title"/>
          </p:nvPr>
        </p:nvSpPr>
        <p:spPr/>
        <p:txBody>
          <a:bodyPr/>
          <a:lstStyle/>
          <a:p>
            <a:r>
              <a:rPr lang="en-GB" u="sng">
                <a:solidFill>
                  <a:schemeClr val="tx1"/>
                </a:solidFill>
              </a:rPr>
              <a:t>Customizing</a:t>
            </a:r>
            <a:endParaRPr lang="en-US" u="sng">
              <a:solidFill>
                <a:schemeClr val="tx1"/>
              </a:solidFill>
            </a:endParaRPr>
          </a:p>
        </p:txBody>
      </p:sp>
      <p:sp>
        <p:nvSpPr>
          <p:cNvPr id="1056771" name="Rectangle 3"/>
          <p:cNvSpPr>
            <a:spLocks noChangeArrowheads="1"/>
          </p:cNvSpPr>
          <p:nvPr/>
        </p:nvSpPr>
        <p:spPr bwMode="auto">
          <a:xfrm>
            <a:off x="338138" y="1304925"/>
            <a:ext cx="8264525" cy="2197100"/>
          </a:xfrm>
          <a:prstGeom prst="rect">
            <a:avLst/>
          </a:prstGeom>
          <a:noFill/>
          <a:ln w="9525">
            <a:noFill/>
            <a:miter lim="800000"/>
            <a:headEnd/>
            <a:tailEnd/>
          </a:ln>
          <a:effectLst/>
        </p:spPr>
        <p:txBody>
          <a:bodyPr wrap="none" tIns="0" bIns="0" anchor="ctr">
            <a:spAutoFit/>
          </a:bodyPr>
          <a:lstStyle/>
          <a:p>
            <a:pPr>
              <a:buFontTx/>
              <a:buChar char="•"/>
            </a:pPr>
            <a:r>
              <a:rPr lang="en-GB" sz="1800"/>
              <a:t> Show how a new data field can be defined and the properties which can be</a:t>
            </a:r>
          </a:p>
          <a:p>
            <a:pPr>
              <a:buFont typeface="Symbol" pitchFamily="18" charset="2"/>
              <a:buNone/>
            </a:pPr>
            <a:r>
              <a:rPr lang="en-GB" sz="1800"/>
              <a:t>   assigned to the field.</a:t>
            </a:r>
            <a:endParaRPr lang="en-US" sz="1800"/>
          </a:p>
          <a:p>
            <a:pPr>
              <a:buFont typeface="Symbol" pitchFamily="18" charset="2"/>
              <a:buChar char=""/>
            </a:pPr>
            <a:endParaRPr lang="en-US" sz="1800"/>
          </a:p>
          <a:p>
            <a:pPr>
              <a:buFont typeface="Symbol" pitchFamily="18" charset="2"/>
              <a:buChar char=""/>
            </a:pPr>
            <a:r>
              <a:rPr lang="en-GB" sz="1800"/>
              <a:t> Show how a new function is created and how that function is assigned to a an </a:t>
            </a:r>
          </a:p>
          <a:p>
            <a:pPr>
              <a:buFont typeface="Symbol" pitchFamily="18" charset="2"/>
              <a:buNone/>
            </a:pPr>
            <a:r>
              <a:rPr lang="en-GB" sz="1800"/>
              <a:t>   object type (e.g. a function which is applied to a part by pressing a button)</a:t>
            </a:r>
            <a:endParaRPr lang="en-US" sz="1800"/>
          </a:p>
          <a:p>
            <a:pPr>
              <a:buFont typeface="Symbol" pitchFamily="18" charset="2"/>
              <a:buChar char=""/>
            </a:pPr>
            <a:endParaRPr lang="en-US" sz="1800"/>
          </a:p>
          <a:p>
            <a:pPr>
              <a:buFontTx/>
              <a:buChar char="•"/>
            </a:pPr>
            <a:r>
              <a:rPr lang="en-GB" sz="1800"/>
              <a:t> Explain and/or show how customizing is transported from a development to </a:t>
            </a:r>
          </a:p>
          <a:p>
            <a:r>
              <a:rPr lang="en-GB" sz="1800"/>
              <a:t>  integration and production environment</a:t>
            </a:r>
            <a:endParaRPr lang="en-US" sz="1800"/>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ußzeilenplatzhalter 3"/>
          <p:cNvSpPr>
            <a:spLocks noGrp="1"/>
          </p:cNvSpPr>
          <p:nvPr>
            <p:ph type="ftr" sz="quarter" idx="10"/>
          </p:nvPr>
        </p:nvSpPr>
        <p:spPr/>
        <p:txBody>
          <a:bodyPr/>
          <a:lstStyle/>
          <a:p>
            <a:r>
              <a:rPr lang="en-US"/>
              <a:t>© 2006 PTC</a:t>
            </a:r>
          </a:p>
        </p:txBody>
      </p:sp>
      <p:sp>
        <p:nvSpPr>
          <p:cNvPr id="13" name="Foliennummernplatzhalter 4"/>
          <p:cNvSpPr>
            <a:spLocks noGrp="1"/>
          </p:cNvSpPr>
          <p:nvPr>
            <p:ph type="sldNum" sz="quarter" idx="11"/>
          </p:nvPr>
        </p:nvSpPr>
        <p:spPr/>
        <p:txBody>
          <a:bodyPr/>
          <a:lstStyle/>
          <a:p>
            <a:fld id="{83B142E4-8F61-464A-A9F0-4E40A3364BC3}" type="slidenum">
              <a:rPr lang="en-US"/>
              <a:pPr/>
              <a:t>14</a:t>
            </a:fld>
            <a:endParaRPr lang="en-US"/>
          </a:p>
        </p:txBody>
      </p:sp>
      <p:sp>
        <p:nvSpPr>
          <p:cNvPr id="983042" name="Rectangle 2"/>
          <p:cNvSpPr>
            <a:spLocks noGrp="1" noChangeArrowheads="1"/>
          </p:cNvSpPr>
          <p:nvPr>
            <p:ph type="title"/>
          </p:nvPr>
        </p:nvSpPr>
        <p:spPr/>
        <p:txBody>
          <a:bodyPr/>
          <a:lstStyle/>
          <a:p>
            <a:r>
              <a:rPr lang="en-GB" u="sng">
                <a:solidFill>
                  <a:schemeClr val="tx1"/>
                </a:solidFill>
              </a:rPr>
              <a:t>Customizing – Type Manager</a:t>
            </a:r>
            <a:endParaRPr lang="en-US" u="sng">
              <a:solidFill>
                <a:schemeClr val="tx1"/>
              </a:solidFill>
            </a:endParaRPr>
          </a:p>
        </p:txBody>
      </p:sp>
      <p:sp>
        <p:nvSpPr>
          <p:cNvPr id="983043" name="Rectangle 3"/>
          <p:cNvSpPr>
            <a:spLocks noGrp="1" noChangeArrowheads="1"/>
          </p:cNvSpPr>
          <p:nvPr>
            <p:ph type="body" idx="1"/>
          </p:nvPr>
        </p:nvSpPr>
        <p:spPr>
          <a:xfrm>
            <a:off x="457200" y="1847850"/>
            <a:ext cx="8255000" cy="4487863"/>
          </a:xfrm>
        </p:spPr>
        <p:txBody>
          <a:bodyPr/>
          <a:lstStyle/>
          <a:p>
            <a:pPr algn="ctr"/>
            <a:r>
              <a:rPr lang="en-US" sz="1700"/>
              <a:t>Allows Dynamic Definition of Custom Data Types Through Graphical Interface “On-the-fly” at Runtime</a:t>
            </a:r>
          </a:p>
        </p:txBody>
      </p:sp>
      <p:pic>
        <p:nvPicPr>
          <p:cNvPr id="983044" name="Picture 4"/>
          <p:cNvPicPr>
            <a:picLocks noChangeAspect="1" noChangeArrowheads="1"/>
          </p:cNvPicPr>
          <p:nvPr/>
        </p:nvPicPr>
        <p:blipFill>
          <a:blip r:embed="rId3" cstate="print"/>
          <a:srcRect/>
          <a:stretch>
            <a:fillRect/>
          </a:stretch>
        </p:blipFill>
        <p:spPr bwMode="auto">
          <a:xfrm>
            <a:off x="2181225" y="2352675"/>
            <a:ext cx="5019675" cy="4295775"/>
          </a:xfrm>
          <a:prstGeom prst="rect">
            <a:avLst/>
          </a:prstGeom>
          <a:noFill/>
          <a:ln w="9525">
            <a:solidFill>
              <a:schemeClr val="tx1"/>
            </a:solidFill>
            <a:miter lim="800000"/>
            <a:headEnd/>
            <a:tailEnd/>
          </a:ln>
          <a:effectLst/>
        </p:spPr>
      </p:pic>
      <p:sp>
        <p:nvSpPr>
          <p:cNvPr id="983045" name="AutoShape 5"/>
          <p:cNvSpPr>
            <a:spLocks noChangeArrowheads="1"/>
          </p:cNvSpPr>
          <p:nvPr/>
        </p:nvSpPr>
        <p:spPr bwMode="auto">
          <a:xfrm>
            <a:off x="636588" y="2659063"/>
            <a:ext cx="1316037" cy="301625"/>
          </a:xfrm>
          <a:prstGeom prst="wedgeRectCallout">
            <a:avLst>
              <a:gd name="adj1" fmla="val 77019"/>
              <a:gd name="adj2" fmla="val 75792"/>
            </a:avLst>
          </a:prstGeom>
          <a:solidFill>
            <a:srgbClr val="FFFF99"/>
          </a:solidFill>
          <a:ln w="19050">
            <a:solidFill>
              <a:schemeClr val="tx1"/>
            </a:solidFill>
            <a:miter lim="800000"/>
            <a:headEnd/>
            <a:tailEnd/>
          </a:ln>
          <a:effectLst/>
        </p:spPr>
        <p:txBody>
          <a:bodyPr anchor="ctr"/>
          <a:lstStyle/>
          <a:p>
            <a:pPr algn="ctr">
              <a:lnSpc>
                <a:spcPct val="90000"/>
              </a:lnSpc>
            </a:pPr>
            <a:r>
              <a:rPr lang="en-US" sz="1200" b="1">
                <a:latin typeface="Arial Narrow" pitchFamily="34" charset="0"/>
              </a:rPr>
              <a:t>Type Hierarchy</a:t>
            </a:r>
          </a:p>
        </p:txBody>
      </p:sp>
      <p:sp>
        <p:nvSpPr>
          <p:cNvPr id="983046" name="AutoShape 6"/>
          <p:cNvSpPr>
            <a:spLocks noChangeArrowheads="1"/>
          </p:cNvSpPr>
          <p:nvPr/>
        </p:nvSpPr>
        <p:spPr bwMode="auto">
          <a:xfrm>
            <a:off x="581025" y="3800475"/>
            <a:ext cx="1371600" cy="457200"/>
          </a:xfrm>
          <a:prstGeom prst="wedgeRectCallout">
            <a:avLst>
              <a:gd name="adj1" fmla="val 85995"/>
              <a:gd name="adj2" fmla="val 122222"/>
            </a:avLst>
          </a:prstGeom>
          <a:solidFill>
            <a:srgbClr val="FFFF99"/>
          </a:solidFill>
          <a:ln w="19050">
            <a:solidFill>
              <a:schemeClr val="tx1"/>
            </a:solidFill>
            <a:miter lim="800000"/>
            <a:headEnd/>
            <a:tailEnd/>
          </a:ln>
          <a:effectLst/>
        </p:spPr>
        <p:txBody>
          <a:bodyPr anchor="ctr"/>
          <a:lstStyle/>
          <a:p>
            <a:pPr algn="ctr">
              <a:lnSpc>
                <a:spcPct val="90000"/>
              </a:lnSpc>
            </a:pPr>
            <a:r>
              <a:rPr lang="en-US" sz="1200" b="1">
                <a:latin typeface="Arial Narrow" pitchFamily="34" charset="0"/>
              </a:rPr>
              <a:t>Customer Specific Types</a:t>
            </a:r>
          </a:p>
        </p:txBody>
      </p:sp>
      <p:sp>
        <p:nvSpPr>
          <p:cNvPr id="983047" name="AutoShape 7"/>
          <p:cNvSpPr>
            <a:spLocks noChangeArrowheads="1"/>
          </p:cNvSpPr>
          <p:nvPr/>
        </p:nvSpPr>
        <p:spPr bwMode="auto">
          <a:xfrm>
            <a:off x="504825" y="5095875"/>
            <a:ext cx="1524000" cy="457200"/>
          </a:xfrm>
          <a:prstGeom prst="wedgeRectCallout">
            <a:avLst>
              <a:gd name="adj1" fmla="val 100315"/>
              <a:gd name="adj2" fmla="val -90278"/>
            </a:avLst>
          </a:prstGeom>
          <a:solidFill>
            <a:srgbClr val="FFFF99"/>
          </a:solidFill>
          <a:ln w="19050">
            <a:solidFill>
              <a:schemeClr val="tx1"/>
            </a:solidFill>
            <a:miter lim="800000"/>
            <a:headEnd/>
            <a:tailEnd/>
          </a:ln>
          <a:effectLst/>
        </p:spPr>
        <p:txBody>
          <a:bodyPr anchor="ctr"/>
          <a:lstStyle/>
          <a:p>
            <a:pPr algn="ctr">
              <a:lnSpc>
                <a:spcPct val="90000"/>
              </a:lnSpc>
            </a:pPr>
            <a:r>
              <a:rPr lang="en-US" sz="1200" b="1">
                <a:latin typeface="Arial Narrow" pitchFamily="34" charset="0"/>
              </a:rPr>
              <a:t>Type Checked Out for Modification</a:t>
            </a:r>
          </a:p>
        </p:txBody>
      </p:sp>
      <p:sp>
        <p:nvSpPr>
          <p:cNvPr id="983048" name="AutoShape 8"/>
          <p:cNvSpPr>
            <a:spLocks noChangeArrowheads="1"/>
          </p:cNvSpPr>
          <p:nvPr/>
        </p:nvSpPr>
        <p:spPr bwMode="auto">
          <a:xfrm>
            <a:off x="7362825" y="3648075"/>
            <a:ext cx="1524000" cy="304800"/>
          </a:xfrm>
          <a:prstGeom prst="wedgeRectCallout">
            <a:avLst>
              <a:gd name="adj1" fmla="val -132917"/>
              <a:gd name="adj2" fmla="val -117708"/>
            </a:avLst>
          </a:prstGeom>
          <a:solidFill>
            <a:srgbClr val="FFFF99"/>
          </a:solidFill>
          <a:ln w="19050">
            <a:solidFill>
              <a:schemeClr val="tx1"/>
            </a:solidFill>
            <a:miter lim="800000"/>
            <a:headEnd/>
            <a:tailEnd/>
          </a:ln>
          <a:effectLst/>
        </p:spPr>
        <p:txBody>
          <a:bodyPr anchor="ctr"/>
          <a:lstStyle/>
          <a:p>
            <a:pPr algn="ctr">
              <a:lnSpc>
                <a:spcPct val="90000"/>
              </a:lnSpc>
            </a:pPr>
            <a:r>
              <a:rPr lang="en-US" sz="1200" b="1">
                <a:latin typeface="Arial Narrow" pitchFamily="34" charset="0"/>
              </a:rPr>
              <a:t>Type-based Attributes</a:t>
            </a:r>
          </a:p>
        </p:txBody>
      </p:sp>
      <p:sp>
        <p:nvSpPr>
          <p:cNvPr id="983049" name="AutoShape 9"/>
          <p:cNvSpPr>
            <a:spLocks noChangeArrowheads="1"/>
          </p:cNvSpPr>
          <p:nvPr/>
        </p:nvSpPr>
        <p:spPr bwMode="auto">
          <a:xfrm>
            <a:off x="7315200" y="5095875"/>
            <a:ext cx="1676400" cy="304800"/>
          </a:xfrm>
          <a:prstGeom prst="wedgeRectCallout">
            <a:avLst>
              <a:gd name="adj1" fmla="val -86741"/>
              <a:gd name="adj2" fmla="val -165106"/>
            </a:avLst>
          </a:prstGeom>
          <a:solidFill>
            <a:srgbClr val="FFFF99"/>
          </a:solidFill>
          <a:ln w="19050">
            <a:solidFill>
              <a:schemeClr val="tx1"/>
            </a:solidFill>
            <a:miter lim="800000"/>
            <a:headEnd/>
            <a:tailEnd/>
          </a:ln>
          <a:effectLst/>
        </p:spPr>
        <p:txBody>
          <a:bodyPr anchor="ctr"/>
          <a:lstStyle/>
          <a:p>
            <a:pPr algn="ctr">
              <a:lnSpc>
                <a:spcPct val="90000"/>
              </a:lnSpc>
            </a:pPr>
            <a:r>
              <a:rPr lang="en-US" sz="1200" b="1">
                <a:latin typeface="Arial Narrow" pitchFamily="34" charset="0"/>
              </a:rPr>
              <a:t>Default Attribute Values</a:t>
            </a:r>
          </a:p>
        </p:txBody>
      </p:sp>
      <p:sp>
        <p:nvSpPr>
          <p:cNvPr id="983050" name="AutoShape 10"/>
          <p:cNvSpPr>
            <a:spLocks noChangeArrowheads="1"/>
          </p:cNvSpPr>
          <p:nvPr/>
        </p:nvSpPr>
        <p:spPr bwMode="auto">
          <a:xfrm>
            <a:off x="7362825" y="2659063"/>
            <a:ext cx="1190625" cy="257175"/>
          </a:xfrm>
          <a:prstGeom prst="wedgeRectCallout">
            <a:avLst>
              <a:gd name="adj1" fmla="val -94935"/>
              <a:gd name="adj2" fmla="val 135185"/>
            </a:avLst>
          </a:prstGeom>
          <a:solidFill>
            <a:srgbClr val="FFFF99"/>
          </a:solidFill>
          <a:ln w="19050">
            <a:solidFill>
              <a:schemeClr val="tx1"/>
            </a:solidFill>
            <a:miter lim="800000"/>
            <a:headEnd/>
            <a:tailEnd/>
          </a:ln>
          <a:effectLst/>
        </p:spPr>
        <p:txBody>
          <a:bodyPr anchor="ctr"/>
          <a:lstStyle/>
          <a:p>
            <a:pPr algn="ctr">
              <a:lnSpc>
                <a:spcPct val="90000"/>
              </a:lnSpc>
            </a:pPr>
            <a:r>
              <a:rPr lang="en-US" sz="1200" b="1">
                <a:latin typeface="Arial Narrow" pitchFamily="34" charset="0"/>
              </a:rPr>
              <a:t>Type Properties</a:t>
            </a:r>
          </a:p>
        </p:txBody>
      </p:sp>
      <p:sp>
        <p:nvSpPr>
          <p:cNvPr id="983051" name="Rectangle 11"/>
          <p:cNvSpPr>
            <a:spLocks noChangeArrowheads="1"/>
          </p:cNvSpPr>
          <p:nvPr/>
        </p:nvSpPr>
        <p:spPr bwMode="auto">
          <a:xfrm>
            <a:off x="341313" y="1266825"/>
            <a:ext cx="8445500" cy="5429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 new data field can be defined and the properties which can be assigned to the field.</a:t>
            </a:r>
            <a:endParaRPr lang="en-US" sz="1900" b="1">
              <a:solidFill>
                <a:schemeClr val="accent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0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830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83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830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83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45" grpId="0" animBg="1" autoUpdateAnimBg="0"/>
      <p:bldP spid="983046" grpId="0" animBg="1" autoUpdateAnimBg="0"/>
      <p:bldP spid="983047" grpId="0" animBg="1" autoUpdateAnimBg="0"/>
      <p:bldP spid="983048" grpId="0" animBg="1" autoUpdateAnimBg="0"/>
      <p:bldP spid="983049" grpId="0" animBg="1" autoUpdateAnimBg="0"/>
      <p:bldP spid="983050"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ußzeilenplatzhalter 3"/>
          <p:cNvSpPr>
            <a:spLocks noGrp="1"/>
          </p:cNvSpPr>
          <p:nvPr>
            <p:ph type="ftr" sz="quarter" idx="10"/>
          </p:nvPr>
        </p:nvSpPr>
        <p:spPr/>
        <p:txBody>
          <a:bodyPr/>
          <a:lstStyle/>
          <a:p>
            <a:r>
              <a:rPr lang="en-US"/>
              <a:t>© 2006 PTC</a:t>
            </a:r>
          </a:p>
        </p:txBody>
      </p:sp>
      <p:sp>
        <p:nvSpPr>
          <p:cNvPr id="11" name="Foliennummernplatzhalter 4"/>
          <p:cNvSpPr>
            <a:spLocks noGrp="1"/>
          </p:cNvSpPr>
          <p:nvPr>
            <p:ph type="sldNum" sz="quarter" idx="11"/>
          </p:nvPr>
        </p:nvSpPr>
        <p:spPr/>
        <p:txBody>
          <a:bodyPr/>
          <a:lstStyle/>
          <a:p>
            <a:fld id="{189439E0-83CB-4A8F-B382-85FC00913D06}" type="slidenum">
              <a:rPr lang="en-US"/>
              <a:pPr/>
              <a:t>15</a:t>
            </a:fld>
            <a:endParaRPr lang="en-US"/>
          </a:p>
        </p:txBody>
      </p:sp>
      <p:pic>
        <p:nvPicPr>
          <p:cNvPr id="985090" name="Picture 2"/>
          <p:cNvPicPr>
            <a:picLocks noChangeAspect="1" noChangeArrowheads="1"/>
          </p:cNvPicPr>
          <p:nvPr/>
        </p:nvPicPr>
        <p:blipFill>
          <a:blip r:embed="rId2" cstate="print"/>
          <a:srcRect/>
          <a:stretch>
            <a:fillRect/>
          </a:stretch>
        </p:blipFill>
        <p:spPr bwMode="auto">
          <a:xfrm>
            <a:off x="304800" y="2257425"/>
            <a:ext cx="4800600" cy="3427413"/>
          </a:xfrm>
          <a:prstGeom prst="rect">
            <a:avLst/>
          </a:prstGeom>
          <a:noFill/>
          <a:ln w="12700">
            <a:noFill/>
            <a:miter lim="800000"/>
            <a:headEnd/>
            <a:tailEnd/>
          </a:ln>
          <a:effectLst/>
        </p:spPr>
      </p:pic>
      <p:pic>
        <p:nvPicPr>
          <p:cNvPr id="985091" name="Picture 3"/>
          <p:cNvPicPr>
            <a:picLocks noChangeAspect="1" noChangeArrowheads="1"/>
          </p:cNvPicPr>
          <p:nvPr/>
        </p:nvPicPr>
        <p:blipFill>
          <a:blip r:embed="rId3" cstate="print"/>
          <a:srcRect/>
          <a:stretch>
            <a:fillRect/>
          </a:stretch>
        </p:blipFill>
        <p:spPr bwMode="auto">
          <a:xfrm>
            <a:off x="5562600" y="2257425"/>
            <a:ext cx="2743200" cy="4171950"/>
          </a:xfrm>
          <a:prstGeom prst="rect">
            <a:avLst/>
          </a:prstGeom>
          <a:noFill/>
          <a:ln w="12700">
            <a:noFill/>
            <a:miter lim="800000"/>
            <a:headEnd/>
            <a:tailEnd/>
          </a:ln>
          <a:effectLst/>
        </p:spPr>
      </p:pic>
      <p:sp>
        <p:nvSpPr>
          <p:cNvPr id="985093" name="Rectangle 5"/>
          <p:cNvSpPr>
            <a:spLocks noChangeArrowheads="1"/>
          </p:cNvSpPr>
          <p:nvPr/>
        </p:nvSpPr>
        <p:spPr bwMode="auto">
          <a:xfrm>
            <a:off x="1828800" y="3019425"/>
            <a:ext cx="3048000" cy="454025"/>
          </a:xfrm>
          <a:prstGeom prst="rect">
            <a:avLst/>
          </a:prstGeom>
          <a:noFill/>
          <a:ln w="38100">
            <a:solidFill>
              <a:srgbClr val="990000"/>
            </a:solidFill>
            <a:miter lim="800000"/>
            <a:headEnd/>
            <a:tailEnd/>
          </a:ln>
          <a:effectLst>
            <a:outerShdw dist="35921" dir="2700000" algn="ctr" rotWithShape="0">
              <a:schemeClr val="bg2"/>
            </a:outerShdw>
          </a:effectLst>
        </p:spPr>
        <p:txBody>
          <a:bodyPr anchor="ctr">
            <a:spAutoFit/>
          </a:bodyPr>
          <a:lstStyle/>
          <a:p>
            <a:endParaRPr lang="de-DE"/>
          </a:p>
        </p:txBody>
      </p:sp>
      <p:cxnSp>
        <p:nvCxnSpPr>
          <p:cNvPr id="985094" name="AutoShape 6"/>
          <p:cNvCxnSpPr>
            <a:cxnSpLocks noChangeShapeType="1"/>
            <a:stCxn id="985093" idx="0"/>
            <a:endCxn id="985095" idx="1"/>
          </p:cNvCxnSpPr>
          <p:nvPr/>
        </p:nvCxnSpPr>
        <p:spPr bwMode="auto">
          <a:xfrm rot="5400000" flipV="1">
            <a:off x="4038600" y="2314575"/>
            <a:ext cx="1047750" cy="2419350"/>
          </a:xfrm>
          <a:prstGeom prst="bentConnector4">
            <a:avLst>
              <a:gd name="adj1" fmla="val -20000"/>
              <a:gd name="adj2" fmla="val 81889"/>
            </a:avLst>
          </a:prstGeom>
          <a:noFill/>
          <a:ln w="38100">
            <a:solidFill>
              <a:schemeClr val="bg1"/>
            </a:solidFill>
            <a:miter lim="800000"/>
            <a:headEnd/>
            <a:tailEnd type="triangle" w="med" len="med"/>
          </a:ln>
          <a:effectLst>
            <a:outerShdw dist="35921" dir="2700000" algn="ctr" rotWithShape="0">
              <a:schemeClr val="bg2"/>
            </a:outerShdw>
          </a:effectLst>
        </p:spPr>
      </p:cxnSp>
      <p:sp>
        <p:nvSpPr>
          <p:cNvPr id="985095" name="Rectangle 7"/>
          <p:cNvSpPr>
            <a:spLocks noChangeArrowheads="1"/>
          </p:cNvSpPr>
          <p:nvPr/>
        </p:nvSpPr>
        <p:spPr bwMode="auto">
          <a:xfrm>
            <a:off x="5791200" y="2638425"/>
            <a:ext cx="1828800" cy="2819400"/>
          </a:xfrm>
          <a:prstGeom prst="rect">
            <a:avLst/>
          </a:prstGeom>
          <a:noFill/>
          <a:ln w="38100">
            <a:solidFill>
              <a:srgbClr val="990000"/>
            </a:solidFill>
            <a:miter lim="800000"/>
            <a:headEnd/>
            <a:tailEnd/>
          </a:ln>
          <a:effectLst>
            <a:outerShdw dist="35921" dir="2700000" algn="ctr" rotWithShape="0">
              <a:schemeClr val="bg2"/>
            </a:outerShdw>
          </a:effectLst>
        </p:spPr>
        <p:txBody>
          <a:bodyPr anchor="ctr">
            <a:spAutoFit/>
          </a:bodyPr>
          <a:lstStyle/>
          <a:p>
            <a:endParaRPr lang="de-DE"/>
          </a:p>
        </p:txBody>
      </p:sp>
      <p:sp>
        <p:nvSpPr>
          <p:cNvPr id="985096" name="Rectangle 8"/>
          <p:cNvSpPr>
            <a:spLocks noChangeArrowheads="1"/>
          </p:cNvSpPr>
          <p:nvPr/>
        </p:nvSpPr>
        <p:spPr bwMode="auto">
          <a:xfrm>
            <a:off x="2209800" y="3781425"/>
            <a:ext cx="2246313" cy="2667000"/>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lIns="92075" tIns="46038" rIns="92075" bIns="46038">
            <a:spAutoFit/>
          </a:bodyPr>
          <a:lstStyle/>
          <a:p>
            <a:r>
              <a:rPr lang="en-US" sz="1200" b="1">
                <a:cs typeface="Times New Roman" pitchFamily="18" charset="0"/>
              </a:rPr>
              <a:t>Add Attributes:</a:t>
            </a:r>
          </a:p>
          <a:p>
            <a:endParaRPr lang="en-US" sz="1200">
              <a:cs typeface="Times New Roman" pitchFamily="18" charset="0"/>
            </a:endParaRPr>
          </a:p>
          <a:p>
            <a:r>
              <a:rPr lang="en-US" sz="1200">
                <a:cs typeface="Times New Roman" pitchFamily="18" charset="0"/>
              </a:rPr>
              <a:t>Ease of use, all kinds of attributes are possible and you are also able to define constrains, e.g. attribute catalog restricted to a certain selection list. </a:t>
            </a:r>
            <a:br>
              <a:rPr lang="en-US" sz="1200">
                <a:cs typeface="Times New Roman" pitchFamily="18" charset="0"/>
              </a:rPr>
            </a:br>
            <a:endParaRPr lang="en-US" sz="1200">
              <a:cs typeface="Times New Roman" pitchFamily="18" charset="0"/>
            </a:endParaRPr>
          </a:p>
          <a:p>
            <a:r>
              <a:rPr lang="en-US" sz="1200">
                <a:cs typeface="Times New Roman" pitchFamily="18" charset="0"/>
              </a:rPr>
              <a:t>The attribute is automatically integrated in the standard userinterface</a:t>
            </a:r>
          </a:p>
          <a:p>
            <a:endParaRPr lang="en-US" sz="1200">
              <a:cs typeface="Times New Roman" pitchFamily="18" charset="0"/>
            </a:endParaRPr>
          </a:p>
          <a:p>
            <a:r>
              <a:rPr lang="en-US" sz="1200">
                <a:cs typeface="Times New Roman" pitchFamily="18" charset="0"/>
              </a:rPr>
              <a:t>No Customization is required</a:t>
            </a:r>
            <a:r>
              <a:rPr lang="en-US" sz="1000"/>
              <a:t> </a:t>
            </a:r>
          </a:p>
        </p:txBody>
      </p:sp>
      <p:sp>
        <p:nvSpPr>
          <p:cNvPr id="985099" name="Rectangle 11"/>
          <p:cNvSpPr>
            <a:spLocks noGrp="1" noChangeArrowheads="1"/>
          </p:cNvSpPr>
          <p:nvPr>
            <p:ph type="title"/>
          </p:nvPr>
        </p:nvSpPr>
        <p:spPr>
          <a:noFill/>
          <a:ln/>
        </p:spPr>
        <p:txBody>
          <a:bodyPr/>
          <a:lstStyle/>
          <a:p>
            <a:r>
              <a:rPr lang="en-GB" u="sng"/>
              <a:t>Customizing – Type Manager</a:t>
            </a:r>
            <a:endParaRPr lang="en-US" u="sng"/>
          </a:p>
        </p:txBody>
      </p:sp>
      <p:sp>
        <p:nvSpPr>
          <p:cNvPr id="985100" name="Rectangle 12"/>
          <p:cNvSpPr>
            <a:spLocks noChangeArrowheads="1"/>
          </p:cNvSpPr>
          <p:nvPr/>
        </p:nvSpPr>
        <p:spPr bwMode="auto">
          <a:xfrm>
            <a:off x="341313" y="1266825"/>
            <a:ext cx="8445500" cy="5429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 new data field can be defined and the properties which can be assigned to the field.</a:t>
            </a:r>
            <a:endParaRPr lang="en-US" sz="1900" b="1">
              <a:solidFill>
                <a:schemeClr val="accent1"/>
              </a:solidFill>
            </a:endParaRP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ußzeilenplatzhalter 2"/>
          <p:cNvSpPr>
            <a:spLocks noGrp="1"/>
          </p:cNvSpPr>
          <p:nvPr>
            <p:ph type="ftr" sz="quarter" idx="10"/>
          </p:nvPr>
        </p:nvSpPr>
        <p:spPr/>
        <p:txBody>
          <a:bodyPr/>
          <a:lstStyle/>
          <a:p>
            <a:r>
              <a:rPr lang="en-US"/>
              <a:t>© 2006 PTC</a:t>
            </a:r>
          </a:p>
        </p:txBody>
      </p:sp>
      <p:sp>
        <p:nvSpPr>
          <p:cNvPr id="15" name="Foliennummernplatzhalter 3"/>
          <p:cNvSpPr>
            <a:spLocks noGrp="1"/>
          </p:cNvSpPr>
          <p:nvPr>
            <p:ph type="sldNum" sz="quarter" idx="11"/>
          </p:nvPr>
        </p:nvSpPr>
        <p:spPr/>
        <p:txBody>
          <a:bodyPr/>
          <a:lstStyle/>
          <a:p>
            <a:fld id="{456ECB69-5BCE-4C7E-BFD4-263A1C2E07EB}" type="slidenum">
              <a:rPr lang="en-US"/>
              <a:pPr/>
              <a:t>16</a:t>
            </a:fld>
            <a:endParaRPr lang="en-US"/>
          </a:p>
        </p:txBody>
      </p:sp>
      <p:pic>
        <p:nvPicPr>
          <p:cNvPr id="986115" name="Picture 3"/>
          <p:cNvPicPr>
            <a:picLocks noChangeAspect="1" noChangeArrowheads="1"/>
          </p:cNvPicPr>
          <p:nvPr/>
        </p:nvPicPr>
        <p:blipFill>
          <a:blip r:embed="rId2" cstate="print"/>
          <a:srcRect/>
          <a:stretch>
            <a:fillRect/>
          </a:stretch>
        </p:blipFill>
        <p:spPr bwMode="auto">
          <a:xfrm>
            <a:off x="2667000" y="2924175"/>
            <a:ext cx="3124200" cy="2636838"/>
          </a:xfrm>
          <a:prstGeom prst="rect">
            <a:avLst/>
          </a:prstGeom>
          <a:noFill/>
          <a:ln w="12700">
            <a:noFill/>
            <a:miter lim="800000"/>
            <a:headEnd/>
            <a:tailEnd/>
          </a:ln>
          <a:effectLst/>
        </p:spPr>
      </p:pic>
      <p:pic>
        <p:nvPicPr>
          <p:cNvPr id="986116" name="Picture 4"/>
          <p:cNvPicPr>
            <a:picLocks noChangeAspect="1" noChangeArrowheads="1"/>
          </p:cNvPicPr>
          <p:nvPr/>
        </p:nvPicPr>
        <p:blipFill>
          <a:blip r:embed="rId3" cstate="print"/>
          <a:srcRect/>
          <a:stretch>
            <a:fillRect/>
          </a:stretch>
        </p:blipFill>
        <p:spPr bwMode="auto">
          <a:xfrm>
            <a:off x="5410200" y="4219575"/>
            <a:ext cx="2895600" cy="2444750"/>
          </a:xfrm>
          <a:prstGeom prst="rect">
            <a:avLst/>
          </a:prstGeom>
          <a:noFill/>
          <a:ln w="12700">
            <a:noFill/>
            <a:miter lim="800000"/>
            <a:headEnd/>
            <a:tailEnd/>
          </a:ln>
          <a:effectLst/>
        </p:spPr>
      </p:pic>
      <p:grpSp>
        <p:nvGrpSpPr>
          <p:cNvPr id="986128" name="Group 16"/>
          <p:cNvGrpSpPr>
            <a:grpSpLocks/>
          </p:cNvGrpSpPr>
          <p:nvPr/>
        </p:nvGrpSpPr>
        <p:grpSpPr bwMode="auto">
          <a:xfrm>
            <a:off x="152400" y="1971675"/>
            <a:ext cx="3352800" cy="2468563"/>
            <a:chOff x="96" y="1014"/>
            <a:chExt cx="2112" cy="1783"/>
          </a:xfrm>
        </p:grpSpPr>
        <p:pic>
          <p:nvPicPr>
            <p:cNvPr id="986114" name="Picture 2"/>
            <p:cNvPicPr>
              <a:picLocks noChangeAspect="1" noChangeArrowheads="1"/>
            </p:cNvPicPr>
            <p:nvPr/>
          </p:nvPicPr>
          <p:blipFill>
            <a:blip r:embed="rId4" cstate="print"/>
            <a:srcRect/>
            <a:stretch>
              <a:fillRect/>
            </a:stretch>
          </p:blipFill>
          <p:spPr bwMode="auto">
            <a:xfrm>
              <a:off x="96" y="1014"/>
              <a:ext cx="2112" cy="1783"/>
            </a:xfrm>
            <a:prstGeom prst="rect">
              <a:avLst/>
            </a:prstGeom>
            <a:noFill/>
            <a:ln w="12700">
              <a:noFill/>
              <a:miter lim="800000"/>
              <a:headEnd/>
              <a:tailEnd/>
            </a:ln>
            <a:effectLst/>
          </p:spPr>
        </p:pic>
        <p:sp>
          <p:nvSpPr>
            <p:cNvPr id="986118" name="Rectangle 6"/>
            <p:cNvSpPr>
              <a:spLocks noChangeArrowheads="1"/>
            </p:cNvSpPr>
            <p:nvPr/>
          </p:nvSpPr>
          <p:spPr bwMode="auto">
            <a:xfrm>
              <a:off x="912" y="1986"/>
              <a:ext cx="720" cy="96"/>
            </a:xfrm>
            <a:prstGeom prst="rect">
              <a:avLst/>
            </a:prstGeom>
            <a:noFill/>
            <a:ln w="38100">
              <a:solidFill>
                <a:srgbClr val="990000"/>
              </a:solidFill>
              <a:miter lim="800000"/>
              <a:headEnd/>
              <a:tailEnd/>
            </a:ln>
            <a:effectLst>
              <a:outerShdw dist="35921" dir="2700000" algn="ctr" rotWithShape="0">
                <a:schemeClr val="bg2"/>
              </a:outerShdw>
            </a:effectLst>
          </p:spPr>
          <p:txBody>
            <a:bodyPr anchor="ctr">
              <a:spAutoFit/>
            </a:bodyPr>
            <a:lstStyle/>
            <a:p>
              <a:endParaRPr lang="de-DE"/>
            </a:p>
          </p:txBody>
        </p:sp>
      </p:grpSp>
      <p:sp>
        <p:nvSpPr>
          <p:cNvPr id="986119" name="Rectangle 7"/>
          <p:cNvSpPr>
            <a:spLocks noChangeArrowheads="1"/>
          </p:cNvSpPr>
          <p:nvPr/>
        </p:nvSpPr>
        <p:spPr bwMode="auto">
          <a:xfrm>
            <a:off x="3124200" y="3609975"/>
            <a:ext cx="2209800" cy="1219200"/>
          </a:xfrm>
          <a:prstGeom prst="rect">
            <a:avLst/>
          </a:prstGeom>
          <a:noFill/>
          <a:ln w="38100">
            <a:solidFill>
              <a:srgbClr val="990000"/>
            </a:solidFill>
            <a:miter lim="800000"/>
            <a:headEnd/>
            <a:tailEnd/>
          </a:ln>
          <a:effectLst>
            <a:outerShdw dist="35921" dir="2700000" algn="ctr" rotWithShape="0">
              <a:schemeClr val="bg2"/>
            </a:outerShdw>
          </a:effectLst>
        </p:spPr>
        <p:txBody>
          <a:bodyPr anchor="ctr">
            <a:spAutoFit/>
          </a:bodyPr>
          <a:lstStyle/>
          <a:p>
            <a:endParaRPr lang="de-DE"/>
          </a:p>
        </p:txBody>
      </p:sp>
      <p:sp>
        <p:nvSpPr>
          <p:cNvPr id="986120" name="Rectangle 8"/>
          <p:cNvSpPr>
            <a:spLocks noChangeArrowheads="1"/>
          </p:cNvSpPr>
          <p:nvPr/>
        </p:nvSpPr>
        <p:spPr bwMode="auto">
          <a:xfrm>
            <a:off x="6096000" y="5133975"/>
            <a:ext cx="1524000" cy="457200"/>
          </a:xfrm>
          <a:prstGeom prst="rect">
            <a:avLst/>
          </a:prstGeom>
          <a:noFill/>
          <a:ln w="38100">
            <a:solidFill>
              <a:srgbClr val="990000"/>
            </a:solidFill>
            <a:miter lim="800000"/>
            <a:headEnd/>
            <a:tailEnd/>
          </a:ln>
          <a:effectLst>
            <a:outerShdw dist="35921" dir="2700000" algn="ctr" rotWithShape="0">
              <a:schemeClr val="bg2"/>
            </a:outerShdw>
          </a:effectLst>
        </p:spPr>
        <p:txBody>
          <a:bodyPr anchor="ctr">
            <a:spAutoFit/>
          </a:bodyPr>
          <a:lstStyle/>
          <a:p>
            <a:endParaRPr lang="de-DE"/>
          </a:p>
        </p:txBody>
      </p:sp>
      <p:cxnSp>
        <p:nvCxnSpPr>
          <p:cNvPr id="986121" name="AutoShape 9"/>
          <p:cNvCxnSpPr>
            <a:cxnSpLocks noChangeShapeType="1"/>
            <a:stCxn id="986118" idx="0"/>
            <a:endCxn id="986119" idx="0"/>
          </p:cNvCxnSpPr>
          <p:nvPr/>
        </p:nvCxnSpPr>
        <p:spPr bwMode="auto">
          <a:xfrm rot="5400000" flipV="1">
            <a:off x="2978150" y="2339975"/>
            <a:ext cx="292100" cy="2209800"/>
          </a:xfrm>
          <a:prstGeom prst="bentConnector3">
            <a:avLst>
              <a:gd name="adj1" fmla="val -71741"/>
            </a:avLst>
          </a:prstGeom>
          <a:noFill/>
          <a:ln w="38100">
            <a:solidFill>
              <a:schemeClr val="tx1"/>
            </a:solidFill>
            <a:miter lim="800000"/>
            <a:headEnd/>
            <a:tailEnd type="triangle" w="med" len="med"/>
          </a:ln>
          <a:effectLst>
            <a:outerShdw dist="35921" dir="2700000" algn="ctr" rotWithShape="0">
              <a:schemeClr val="bg2"/>
            </a:outerShdw>
          </a:effectLst>
        </p:spPr>
      </p:cxnSp>
      <p:cxnSp>
        <p:nvCxnSpPr>
          <p:cNvPr id="986122" name="AutoShape 10"/>
          <p:cNvCxnSpPr>
            <a:cxnSpLocks noChangeShapeType="1"/>
            <a:stCxn id="986119" idx="3"/>
            <a:endCxn id="986120" idx="0"/>
          </p:cNvCxnSpPr>
          <p:nvPr/>
        </p:nvCxnSpPr>
        <p:spPr bwMode="auto">
          <a:xfrm>
            <a:off x="5353050" y="4219575"/>
            <a:ext cx="1504950" cy="895350"/>
          </a:xfrm>
          <a:prstGeom prst="bentConnector2">
            <a:avLst/>
          </a:prstGeom>
          <a:noFill/>
          <a:ln w="38100">
            <a:solidFill>
              <a:schemeClr val="tx1"/>
            </a:solidFill>
            <a:miter lim="800000"/>
            <a:headEnd/>
            <a:tailEnd type="triangle" w="med" len="med"/>
          </a:ln>
          <a:effectLst>
            <a:outerShdw dist="35921" dir="2700000" algn="ctr" rotWithShape="0">
              <a:schemeClr val="bg2"/>
            </a:outerShdw>
          </a:effectLst>
        </p:spPr>
      </p:cxnSp>
      <p:sp>
        <p:nvSpPr>
          <p:cNvPr id="986123" name="Rectangle 11"/>
          <p:cNvSpPr>
            <a:spLocks noChangeArrowheads="1"/>
          </p:cNvSpPr>
          <p:nvPr/>
        </p:nvSpPr>
        <p:spPr bwMode="auto">
          <a:xfrm>
            <a:off x="6096000" y="2247900"/>
            <a:ext cx="2398713" cy="1176338"/>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lIns="92075" tIns="46038" rIns="92075" bIns="46038">
            <a:spAutoFit/>
          </a:bodyPr>
          <a:lstStyle/>
          <a:p>
            <a:r>
              <a:rPr lang="en-US" sz="1200" b="1">
                <a:cs typeface="Times New Roman" pitchFamily="18" charset="0"/>
              </a:rPr>
              <a:t>Create new document:</a:t>
            </a:r>
          </a:p>
          <a:p>
            <a:endParaRPr lang="en-US" sz="1200">
              <a:cs typeface="Times New Roman" pitchFamily="18" charset="0"/>
            </a:endParaRPr>
          </a:p>
          <a:p>
            <a:r>
              <a:rPr lang="en-US" sz="1200">
                <a:cs typeface="Times New Roman" pitchFamily="18" charset="0"/>
              </a:rPr>
              <a:t>the attributes (catalog name, location peg) are automatically integrated in the UI.</a:t>
            </a:r>
          </a:p>
          <a:p>
            <a:endParaRPr lang="en-US" sz="1000"/>
          </a:p>
        </p:txBody>
      </p:sp>
      <p:sp>
        <p:nvSpPr>
          <p:cNvPr id="986125" name="Rectangle 13"/>
          <p:cNvSpPr>
            <a:spLocks noGrp="1" noChangeArrowheads="1"/>
          </p:cNvSpPr>
          <p:nvPr>
            <p:ph type="title"/>
          </p:nvPr>
        </p:nvSpPr>
        <p:spPr>
          <a:noFill/>
          <a:ln/>
        </p:spPr>
        <p:txBody>
          <a:bodyPr/>
          <a:lstStyle/>
          <a:p>
            <a:r>
              <a:rPr lang="en-GB" u="sng"/>
              <a:t>Customizing – Type Manager</a:t>
            </a:r>
            <a:endParaRPr lang="en-US" u="sng"/>
          </a:p>
        </p:txBody>
      </p:sp>
      <p:sp>
        <p:nvSpPr>
          <p:cNvPr id="986129" name="Rectangle 17"/>
          <p:cNvSpPr>
            <a:spLocks noChangeArrowheads="1"/>
          </p:cNvSpPr>
          <p:nvPr/>
        </p:nvSpPr>
        <p:spPr bwMode="auto">
          <a:xfrm>
            <a:off x="341313" y="1266825"/>
            <a:ext cx="8445500" cy="5429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 new data field can be defined and the properties which can be assigned to the field.</a:t>
            </a:r>
            <a:endParaRPr lang="en-US" sz="1900" b="1">
              <a:solidFill>
                <a:schemeClr val="accent1"/>
              </a:solidFill>
            </a:endParaRPr>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2"/>
          <p:cNvSpPr>
            <a:spLocks noGrp="1"/>
          </p:cNvSpPr>
          <p:nvPr>
            <p:ph type="ftr" sz="quarter" idx="10"/>
          </p:nvPr>
        </p:nvSpPr>
        <p:spPr/>
        <p:txBody>
          <a:bodyPr/>
          <a:lstStyle/>
          <a:p>
            <a:r>
              <a:rPr lang="en-US"/>
              <a:t>© 2006 PTC</a:t>
            </a:r>
          </a:p>
        </p:txBody>
      </p:sp>
      <p:sp>
        <p:nvSpPr>
          <p:cNvPr id="7" name="Foliennummernplatzhalter 3"/>
          <p:cNvSpPr>
            <a:spLocks noGrp="1"/>
          </p:cNvSpPr>
          <p:nvPr>
            <p:ph type="sldNum" sz="quarter" idx="11"/>
          </p:nvPr>
        </p:nvSpPr>
        <p:spPr/>
        <p:txBody>
          <a:bodyPr/>
          <a:lstStyle/>
          <a:p>
            <a:fld id="{F9FD5300-6246-492E-9D73-173CB1CBF149}" type="slidenum">
              <a:rPr lang="en-US"/>
              <a:pPr/>
              <a:t>17</a:t>
            </a:fld>
            <a:endParaRPr lang="en-US"/>
          </a:p>
        </p:txBody>
      </p:sp>
      <p:sp>
        <p:nvSpPr>
          <p:cNvPr id="987140" name="Rectangle 4"/>
          <p:cNvSpPr>
            <a:spLocks noChangeArrowheads="1"/>
          </p:cNvSpPr>
          <p:nvPr/>
        </p:nvSpPr>
        <p:spPr bwMode="auto">
          <a:xfrm>
            <a:off x="5924550" y="5048250"/>
            <a:ext cx="2246313" cy="1389063"/>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lIns="92075" tIns="46038" rIns="92075" bIns="46038">
            <a:spAutoFit/>
          </a:bodyPr>
          <a:lstStyle/>
          <a:p>
            <a:r>
              <a:rPr lang="en-US" sz="1200" b="1">
                <a:cs typeface="Times New Roman" pitchFamily="18" charset="0"/>
              </a:rPr>
              <a:t>Interface for the new attributes:</a:t>
            </a:r>
          </a:p>
          <a:p>
            <a:endParaRPr lang="en-US" sz="1200">
              <a:cs typeface="Times New Roman" pitchFamily="18" charset="0"/>
            </a:endParaRPr>
          </a:p>
          <a:p>
            <a:r>
              <a:rPr lang="en-US" sz="1200">
                <a:cs typeface="Times New Roman" pitchFamily="18" charset="0"/>
              </a:rPr>
              <a:t>Automatically updated interface. </a:t>
            </a:r>
          </a:p>
          <a:p>
            <a:endParaRPr lang="en-US" sz="1200">
              <a:cs typeface="Times New Roman" pitchFamily="18" charset="0"/>
            </a:endParaRPr>
          </a:p>
          <a:p>
            <a:r>
              <a:rPr lang="en-US" sz="1200">
                <a:cs typeface="Times New Roman" pitchFamily="18" charset="0"/>
              </a:rPr>
              <a:t>No Customization is required</a:t>
            </a:r>
            <a:r>
              <a:rPr lang="en-US" sz="1000"/>
              <a:t> </a:t>
            </a:r>
          </a:p>
        </p:txBody>
      </p:sp>
      <p:sp>
        <p:nvSpPr>
          <p:cNvPr id="987143" name="Rectangle 7"/>
          <p:cNvSpPr>
            <a:spLocks noGrp="1" noChangeArrowheads="1"/>
          </p:cNvSpPr>
          <p:nvPr>
            <p:ph type="title"/>
          </p:nvPr>
        </p:nvSpPr>
        <p:spPr>
          <a:noFill/>
          <a:ln/>
        </p:spPr>
        <p:txBody>
          <a:bodyPr/>
          <a:lstStyle/>
          <a:p>
            <a:r>
              <a:rPr lang="en-GB" u="sng"/>
              <a:t>Customizing – Type Manager</a:t>
            </a:r>
            <a:endParaRPr lang="en-US" u="sng"/>
          </a:p>
        </p:txBody>
      </p:sp>
      <p:sp>
        <p:nvSpPr>
          <p:cNvPr id="987145" name="Rectangle 9"/>
          <p:cNvSpPr>
            <a:spLocks noChangeArrowheads="1"/>
          </p:cNvSpPr>
          <p:nvPr/>
        </p:nvSpPr>
        <p:spPr bwMode="auto">
          <a:xfrm>
            <a:off x="341313" y="1266825"/>
            <a:ext cx="8445500" cy="5429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 new data field can be defined and the properties which can be assigned to the field.</a:t>
            </a:r>
            <a:endParaRPr lang="en-US" sz="1900" b="1">
              <a:solidFill>
                <a:schemeClr val="accent1"/>
              </a:solidFill>
            </a:endParaRPr>
          </a:p>
        </p:txBody>
      </p:sp>
      <p:pic>
        <p:nvPicPr>
          <p:cNvPr id="987146" name="Picture 10"/>
          <p:cNvPicPr>
            <a:picLocks noChangeAspect="1" noChangeArrowheads="1"/>
          </p:cNvPicPr>
          <p:nvPr/>
        </p:nvPicPr>
        <p:blipFill>
          <a:blip r:embed="rId2" cstate="print"/>
          <a:srcRect/>
          <a:stretch>
            <a:fillRect/>
          </a:stretch>
        </p:blipFill>
        <p:spPr bwMode="auto">
          <a:xfrm>
            <a:off x="490538" y="2300288"/>
            <a:ext cx="6753225" cy="2600325"/>
          </a:xfrm>
          <a:prstGeom prst="rect">
            <a:avLst/>
          </a:prstGeom>
          <a:noFill/>
          <a:ln w="9525">
            <a:noFill/>
            <a:miter lim="800000"/>
            <a:headEnd/>
            <a:tailEnd/>
          </a:ln>
          <a:effectLst/>
        </p:spPr>
      </p:pic>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3"/>
          <p:cNvSpPr>
            <a:spLocks noGrp="1"/>
          </p:cNvSpPr>
          <p:nvPr>
            <p:ph type="ftr" sz="quarter" idx="10"/>
          </p:nvPr>
        </p:nvSpPr>
        <p:spPr/>
        <p:txBody>
          <a:bodyPr/>
          <a:lstStyle/>
          <a:p>
            <a:r>
              <a:rPr lang="en-US"/>
              <a:t>© 2006 PTC</a:t>
            </a:r>
          </a:p>
        </p:txBody>
      </p:sp>
      <p:sp>
        <p:nvSpPr>
          <p:cNvPr id="9" name="Foliennummernplatzhalter 4"/>
          <p:cNvSpPr>
            <a:spLocks noGrp="1"/>
          </p:cNvSpPr>
          <p:nvPr>
            <p:ph type="sldNum" sz="quarter" idx="11"/>
          </p:nvPr>
        </p:nvSpPr>
        <p:spPr/>
        <p:txBody>
          <a:bodyPr/>
          <a:lstStyle/>
          <a:p>
            <a:fld id="{FC79C1E2-741C-47B5-AE66-3B5674FC4849}" type="slidenum">
              <a:rPr lang="en-US"/>
              <a:pPr/>
              <a:t>18</a:t>
            </a:fld>
            <a:endParaRPr lang="en-US"/>
          </a:p>
        </p:txBody>
      </p:sp>
      <p:sp>
        <p:nvSpPr>
          <p:cNvPr id="1045506" name="Rectangle 2"/>
          <p:cNvSpPr>
            <a:spLocks noGrp="1" noChangeArrowheads="1"/>
          </p:cNvSpPr>
          <p:nvPr>
            <p:ph type="title"/>
          </p:nvPr>
        </p:nvSpPr>
        <p:spPr/>
        <p:txBody>
          <a:bodyPr/>
          <a:lstStyle/>
          <a:p>
            <a:r>
              <a:rPr lang="en-GB" u="sng">
                <a:solidFill>
                  <a:schemeClr val="tx1"/>
                </a:solidFill>
              </a:rPr>
              <a:t>Customizing</a:t>
            </a:r>
            <a:endParaRPr lang="en-US" u="sng">
              <a:solidFill>
                <a:schemeClr val="tx1"/>
              </a:solidFill>
            </a:endParaRPr>
          </a:p>
        </p:txBody>
      </p:sp>
      <p:sp>
        <p:nvSpPr>
          <p:cNvPr id="1045507" name="Rectangle 3"/>
          <p:cNvSpPr>
            <a:spLocks noChangeArrowheads="1"/>
          </p:cNvSpPr>
          <p:nvPr/>
        </p:nvSpPr>
        <p:spPr bwMode="auto">
          <a:xfrm>
            <a:off x="341313" y="1266825"/>
            <a:ext cx="8445500" cy="81915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 new function is created and how that function is assigned to a an object type (e.g. a function which is applied to a part by pressing a button).</a:t>
            </a:r>
            <a:endParaRPr lang="en-US" sz="1900" b="1">
              <a:solidFill>
                <a:schemeClr val="accent1"/>
              </a:solidFill>
            </a:endParaRPr>
          </a:p>
        </p:txBody>
      </p:sp>
      <p:pic>
        <p:nvPicPr>
          <p:cNvPr id="1045509" name="Picture 5"/>
          <p:cNvPicPr>
            <a:picLocks noChangeAspect="1" noChangeArrowheads="1"/>
          </p:cNvPicPr>
          <p:nvPr/>
        </p:nvPicPr>
        <p:blipFill>
          <a:blip r:embed="rId3" cstate="print"/>
          <a:srcRect/>
          <a:stretch>
            <a:fillRect/>
          </a:stretch>
        </p:blipFill>
        <p:spPr bwMode="auto">
          <a:xfrm>
            <a:off x="357188" y="2187575"/>
            <a:ext cx="6781800" cy="2379663"/>
          </a:xfrm>
          <a:prstGeom prst="rect">
            <a:avLst/>
          </a:prstGeom>
          <a:noFill/>
          <a:ln w="9525">
            <a:noFill/>
            <a:miter lim="800000"/>
            <a:headEnd/>
            <a:tailEnd/>
          </a:ln>
          <a:effectLst/>
        </p:spPr>
      </p:pic>
      <p:sp>
        <p:nvSpPr>
          <p:cNvPr id="1045511" name="Rectangle 7"/>
          <p:cNvSpPr>
            <a:spLocks noChangeArrowheads="1"/>
          </p:cNvSpPr>
          <p:nvPr/>
        </p:nvSpPr>
        <p:spPr bwMode="auto">
          <a:xfrm flipV="1">
            <a:off x="2817813" y="2667000"/>
            <a:ext cx="1460500" cy="1411288"/>
          </a:xfrm>
          <a:prstGeom prst="rect">
            <a:avLst/>
          </a:prstGeom>
          <a:noFill/>
          <a:ln w="38100">
            <a:solidFill>
              <a:schemeClr val="hlink"/>
            </a:solidFill>
            <a:miter lim="800000"/>
            <a:headEnd/>
            <a:tailEnd/>
          </a:ln>
          <a:effectLst/>
        </p:spPr>
        <p:txBody>
          <a:bodyPr wrap="none" lIns="92075" tIns="46038" rIns="92075" bIns="46038" anchor="ctr"/>
          <a:lstStyle/>
          <a:p>
            <a:endParaRPr lang="de-DE"/>
          </a:p>
        </p:txBody>
      </p:sp>
      <p:sp>
        <p:nvSpPr>
          <p:cNvPr id="1045514" name="Line 10"/>
          <p:cNvSpPr>
            <a:spLocks noChangeShapeType="1"/>
          </p:cNvSpPr>
          <p:nvPr/>
        </p:nvSpPr>
        <p:spPr bwMode="auto">
          <a:xfrm>
            <a:off x="4300538" y="4130675"/>
            <a:ext cx="3103562" cy="935038"/>
          </a:xfrm>
          <a:prstGeom prst="line">
            <a:avLst/>
          </a:prstGeom>
          <a:noFill/>
          <a:ln w="28575">
            <a:solidFill>
              <a:schemeClr val="hlink"/>
            </a:solidFill>
            <a:round/>
            <a:headEnd/>
            <a:tailEnd/>
          </a:ln>
          <a:effectLst/>
        </p:spPr>
        <p:txBody>
          <a:bodyPr/>
          <a:lstStyle/>
          <a:p>
            <a:endParaRPr lang="de-DE"/>
          </a:p>
        </p:txBody>
      </p:sp>
      <p:sp>
        <p:nvSpPr>
          <p:cNvPr id="1045515" name="Rectangle 11"/>
          <p:cNvSpPr>
            <a:spLocks noChangeArrowheads="1"/>
          </p:cNvSpPr>
          <p:nvPr/>
        </p:nvSpPr>
        <p:spPr bwMode="auto">
          <a:xfrm>
            <a:off x="6550025" y="5065713"/>
            <a:ext cx="2149475" cy="536575"/>
          </a:xfrm>
          <a:prstGeom prst="rect">
            <a:avLst/>
          </a:prstGeom>
          <a:noFill/>
          <a:ln w="19050">
            <a:solidFill>
              <a:schemeClr val="hlink"/>
            </a:solidFill>
            <a:miter lim="800000"/>
            <a:headEnd/>
            <a:tailEnd/>
          </a:ln>
          <a:effectLst/>
        </p:spPr>
        <p:txBody>
          <a:bodyPr anchor="ctr">
            <a:spAutoFit/>
          </a:bodyPr>
          <a:lstStyle/>
          <a:p>
            <a:r>
              <a:rPr lang="en-US" sz="1400"/>
              <a:t>Adding a new function </a:t>
            </a:r>
          </a:p>
          <a:p>
            <a:r>
              <a:rPr lang="en-US" sz="1400"/>
              <a:t>in the Action Menú</a:t>
            </a: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3"/>
          <p:cNvSpPr>
            <a:spLocks noGrp="1"/>
          </p:cNvSpPr>
          <p:nvPr>
            <p:ph type="ftr" sz="quarter" idx="10"/>
          </p:nvPr>
        </p:nvSpPr>
        <p:spPr/>
        <p:txBody>
          <a:bodyPr/>
          <a:lstStyle/>
          <a:p>
            <a:r>
              <a:rPr lang="en-US"/>
              <a:t>© 2006 PTC</a:t>
            </a:r>
          </a:p>
        </p:txBody>
      </p:sp>
      <p:sp>
        <p:nvSpPr>
          <p:cNvPr id="9" name="Foliennummernplatzhalter 4"/>
          <p:cNvSpPr>
            <a:spLocks noGrp="1"/>
          </p:cNvSpPr>
          <p:nvPr>
            <p:ph type="sldNum" sz="quarter" idx="11"/>
          </p:nvPr>
        </p:nvSpPr>
        <p:spPr/>
        <p:txBody>
          <a:bodyPr/>
          <a:lstStyle/>
          <a:p>
            <a:fld id="{F76602D1-8638-4B04-A497-4675171FFB7C}" type="slidenum">
              <a:rPr lang="en-US"/>
              <a:pPr/>
              <a:t>19</a:t>
            </a:fld>
            <a:endParaRPr lang="en-US"/>
          </a:p>
        </p:txBody>
      </p:sp>
      <p:sp>
        <p:nvSpPr>
          <p:cNvPr id="1047554" name="Rectangle 2"/>
          <p:cNvSpPr>
            <a:spLocks noGrp="1" noChangeArrowheads="1"/>
          </p:cNvSpPr>
          <p:nvPr>
            <p:ph type="title"/>
          </p:nvPr>
        </p:nvSpPr>
        <p:spPr/>
        <p:txBody>
          <a:bodyPr/>
          <a:lstStyle/>
          <a:p>
            <a:r>
              <a:rPr lang="en-GB" u="sng">
                <a:solidFill>
                  <a:schemeClr val="tx1"/>
                </a:solidFill>
              </a:rPr>
              <a:t>Customizing</a:t>
            </a:r>
            <a:endParaRPr lang="en-US" u="sng">
              <a:solidFill>
                <a:schemeClr val="tx1"/>
              </a:solidFill>
            </a:endParaRPr>
          </a:p>
        </p:txBody>
      </p:sp>
      <p:sp>
        <p:nvSpPr>
          <p:cNvPr id="1047555" name="Rectangle 3"/>
          <p:cNvSpPr>
            <a:spLocks noChangeArrowheads="1"/>
          </p:cNvSpPr>
          <p:nvPr/>
        </p:nvSpPr>
        <p:spPr bwMode="auto">
          <a:xfrm>
            <a:off x="341313" y="1266825"/>
            <a:ext cx="8445500" cy="6096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and/or show how customizing is transported from a development to integration and production environment</a:t>
            </a:r>
            <a:endParaRPr lang="en-US" sz="1900" b="1">
              <a:solidFill>
                <a:schemeClr val="accent1"/>
              </a:solidFill>
            </a:endParaRPr>
          </a:p>
        </p:txBody>
      </p:sp>
      <p:pic>
        <p:nvPicPr>
          <p:cNvPr id="1047557" name="Picture 5"/>
          <p:cNvPicPr>
            <a:picLocks noChangeAspect="1" noChangeArrowheads="1"/>
          </p:cNvPicPr>
          <p:nvPr/>
        </p:nvPicPr>
        <p:blipFill>
          <a:blip r:embed="rId3" cstate="print"/>
          <a:srcRect/>
          <a:stretch>
            <a:fillRect/>
          </a:stretch>
        </p:blipFill>
        <p:spPr bwMode="auto">
          <a:xfrm>
            <a:off x="342900" y="2030413"/>
            <a:ext cx="4743450" cy="3325812"/>
          </a:xfrm>
          <a:prstGeom prst="rect">
            <a:avLst/>
          </a:prstGeom>
          <a:noFill/>
          <a:ln w="9525">
            <a:noFill/>
            <a:miter lim="800000"/>
            <a:headEnd/>
            <a:tailEnd/>
          </a:ln>
          <a:effectLst/>
        </p:spPr>
      </p:pic>
      <p:sp>
        <p:nvSpPr>
          <p:cNvPr id="1047558" name="Rectangle 6"/>
          <p:cNvSpPr>
            <a:spLocks noChangeArrowheads="1"/>
          </p:cNvSpPr>
          <p:nvPr/>
        </p:nvSpPr>
        <p:spPr bwMode="auto">
          <a:xfrm flipV="1">
            <a:off x="522288" y="4057650"/>
            <a:ext cx="4337050" cy="192088"/>
          </a:xfrm>
          <a:prstGeom prst="rect">
            <a:avLst/>
          </a:prstGeom>
          <a:noFill/>
          <a:ln w="38100">
            <a:solidFill>
              <a:schemeClr val="hlink"/>
            </a:solidFill>
            <a:miter lim="800000"/>
            <a:headEnd/>
            <a:tailEnd/>
          </a:ln>
          <a:effectLst/>
        </p:spPr>
        <p:txBody>
          <a:bodyPr wrap="none" lIns="92075" tIns="46038" rIns="92075" bIns="46038" anchor="ctr"/>
          <a:lstStyle/>
          <a:p>
            <a:endParaRPr lang="de-DE"/>
          </a:p>
        </p:txBody>
      </p:sp>
      <p:sp>
        <p:nvSpPr>
          <p:cNvPr id="1047559" name="Line 7"/>
          <p:cNvSpPr>
            <a:spLocks noChangeShapeType="1"/>
          </p:cNvSpPr>
          <p:nvPr/>
        </p:nvSpPr>
        <p:spPr bwMode="auto">
          <a:xfrm>
            <a:off x="4843463" y="4140200"/>
            <a:ext cx="1484312" cy="49213"/>
          </a:xfrm>
          <a:prstGeom prst="line">
            <a:avLst/>
          </a:prstGeom>
          <a:noFill/>
          <a:ln w="28575">
            <a:solidFill>
              <a:schemeClr val="hlink"/>
            </a:solidFill>
            <a:round/>
            <a:headEnd/>
            <a:tailEnd type="triangle" w="med" len="med"/>
          </a:ln>
          <a:effectLst/>
        </p:spPr>
        <p:txBody>
          <a:bodyPr/>
          <a:lstStyle/>
          <a:p>
            <a:endParaRPr lang="de-DE"/>
          </a:p>
        </p:txBody>
      </p:sp>
      <p:sp>
        <p:nvSpPr>
          <p:cNvPr id="1047560" name="Rectangle 8"/>
          <p:cNvSpPr>
            <a:spLocks noChangeArrowheads="1"/>
          </p:cNvSpPr>
          <p:nvPr/>
        </p:nvSpPr>
        <p:spPr bwMode="auto">
          <a:xfrm>
            <a:off x="6330950" y="3748088"/>
            <a:ext cx="2149475" cy="962025"/>
          </a:xfrm>
          <a:prstGeom prst="rect">
            <a:avLst/>
          </a:prstGeom>
          <a:noFill/>
          <a:ln w="19050">
            <a:solidFill>
              <a:schemeClr val="hlink"/>
            </a:solidFill>
            <a:miter lim="800000"/>
            <a:headEnd/>
            <a:tailEnd/>
          </a:ln>
          <a:effectLst/>
        </p:spPr>
        <p:txBody>
          <a:bodyPr anchor="ctr">
            <a:spAutoFit/>
          </a:bodyPr>
          <a:lstStyle/>
          <a:p>
            <a:r>
              <a:rPr lang="en-US" sz="1400"/>
              <a:t>With the customization installer it is easy to transport the environment</a:t>
            </a: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110508C5-132F-4156-957C-4148495F56EB}" type="slidenum">
              <a:rPr lang="en-US"/>
              <a:pPr/>
              <a:t>2</a:t>
            </a:fld>
            <a:endParaRPr lang="en-US"/>
          </a:p>
        </p:txBody>
      </p:sp>
      <p:sp>
        <p:nvSpPr>
          <p:cNvPr id="1055746" name="Rectangle 2"/>
          <p:cNvSpPr>
            <a:spLocks noGrp="1" noChangeArrowheads="1"/>
          </p:cNvSpPr>
          <p:nvPr>
            <p:ph type="title"/>
          </p:nvPr>
        </p:nvSpPr>
        <p:spPr/>
        <p:txBody>
          <a:bodyPr/>
          <a:lstStyle/>
          <a:p>
            <a:r>
              <a:rPr lang="en-GB" u="sng">
                <a:solidFill>
                  <a:schemeClr val="tx1"/>
                </a:solidFill>
              </a:rPr>
              <a:t>User Definition and Rights</a:t>
            </a:r>
            <a:endParaRPr lang="en-US" u="sng">
              <a:solidFill>
                <a:schemeClr val="tx1"/>
              </a:solidFill>
            </a:endParaRPr>
          </a:p>
        </p:txBody>
      </p:sp>
      <p:sp>
        <p:nvSpPr>
          <p:cNvPr id="1055752" name="Rectangle 8"/>
          <p:cNvSpPr>
            <a:spLocks noChangeArrowheads="1"/>
          </p:cNvSpPr>
          <p:nvPr/>
        </p:nvSpPr>
        <p:spPr bwMode="auto">
          <a:xfrm>
            <a:off x="338138" y="1301750"/>
            <a:ext cx="8743950" cy="3844925"/>
          </a:xfrm>
          <a:prstGeom prst="rect">
            <a:avLst/>
          </a:prstGeom>
          <a:noFill/>
          <a:ln w="9525">
            <a:noFill/>
            <a:miter lim="800000"/>
            <a:headEnd/>
            <a:tailEnd/>
          </a:ln>
          <a:effectLst/>
        </p:spPr>
        <p:txBody>
          <a:bodyPr wrap="none" tIns="0" bIns="0" anchor="ctr">
            <a:spAutoFit/>
          </a:bodyPr>
          <a:lstStyle/>
          <a:p>
            <a:pPr>
              <a:buFontTx/>
              <a:buChar char="•"/>
            </a:pPr>
            <a:r>
              <a:rPr lang="en-GB" sz="1800"/>
              <a:t> Show how new users are created</a:t>
            </a:r>
          </a:p>
          <a:p>
            <a:pPr>
              <a:buFontTx/>
              <a:buChar char="•"/>
            </a:pPr>
            <a:endParaRPr lang="en-US" sz="1800"/>
          </a:p>
          <a:p>
            <a:pPr>
              <a:buFontTx/>
              <a:buChar char="•"/>
            </a:pPr>
            <a:r>
              <a:rPr lang="en-GB" sz="1800"/>
              <a:t> Show how roles (a set of access privileges) are created</a:t>
            </a:r>
          </a:p>
          <a:p>
            <a:endParaRPr lang="en-US" sz="1800"/>
          </a:p>
          <a:p>
            <a:pPr>
              <a:buFontTx/>
              <a:buChar char="•"/>
            </a:pPr>
            <a:r>
              <a:rPr lang="en-GB" sz="1800"/>
              <a:t> Show how roles are assigned to users</a:t>
            </a:r>
          </a:p>
          <a:p>
            <a:endParaRPr lang="en-US" sz="1800"/>
          </a:p>
          <a:p>
            <a:pPr>
              <a:buFontTx/>
              <a:buChar char="•"/>
            </a:pPr>
            <a:r>
              <a:rPr lang="en-GB" sz="1800"/>
              <a:t> Show the password reset functionality and how access to that function </a:t>
            </a:r>
          </a:p>
          <a:p>
            <a:r>
              <a:rPr lang="en-GB" sz="1800"/>
              <a:t>  can be assigned to administrators</a:t>
            </a:r>
          </a:p>
          <a:p>
            <a:endParaRPr lang="en-US" sz="1800"/>
          </a:p>
          <a:p>
            <a:pPr>
              <a:buFontTx/>
              <a:buChar char="•"/>
            </a:pPr>
            <a:r>
              <a:rPr lang="en-GB" sz="1800"/>
              <a:t> Show how access rights can be restricted on the object types (e.g. documents, </a:t>
            </a:r>
          </a:p>
          <a:p>
            <a:r>
              <a:rPr lang="en-GB" sz="1800"/>
              <a:t>  parts, projects etc) as well as subtypes (access rights for different document types).</a:t>
            </a:r>
          </a:p>
          <a:p>
            <a:endParaRPr lang="en-US" sz="1800"/>
          </a:p>
          <a:p>
            <a:pPr>
              <a:buFontTx/>
              <a:buChar char="•"/>
            </a:pPr>
            <a:r>
              <a:rPr lang="en-GB" sz="1800"/>
              <a:t> Explain and/or show how administrators can be temporarily assigned rights to edit </a:t>
            </a:r>
          </a:p>
          <a:p>
            <a:r>
              <a:rPr lang="en-GB" sz="1800"/>
              <a:t>  data fields which are generally locked.</a:t>
            </a:r>
            <a:endParaRPr lang="en-US"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1D308B57-1E99-4552-95FA-CA4A10BAB31B}" type="slidenum">
              <a:rPr lang="en-US"/>
              <a:pPr/>
              <a:t>20</a:t>
            </a:fld>
            <a:endParaRPr lang="en-US"/>
          </a:p>
        </p:txBody>
      </p:sp>
      <p:sp>
        <p:nvSpPr>
          <p:cNvPr id="1057794" name="Rectangle 2"/>
          <p:cNvSpPr>
            <a:spLocks noGrp="1" noChangeArrowheads="1"/>
          </p:cNvSpPr>
          <p:nvPr>
            <p:ph type="title"/>
          </p:nvPr>
        </p:nvSpPr>
        <p:spPr/>
        <p:txBody>
          <a:bodyPr/>
          <a:lstStyle/>
          <a:p>
            <a:r>
              <a:rPr lang="en-GB" u="sng">
                <a:solidFill>
                  <a:schemeClr val="tx1"/>
                </a:solidFill>
              </a:rPr>
              <a:t>Data Security</a:t>
            </a:r>
            <a:endParaRPr lang="en-US" u="sng">
              <a:solidFill>
                <a:schemeClr val="tx1"/>
              </a:solidFill>
            </a:endParaRPr>
          </a:p>
        </p:txBody>
      </p:sp>
      <p:sp>
        <p:nvSpPr>
          <p:cNvPr id="1057795" name="Rectangle 3"/>
          <p:cNvSpPr>
            <a:spLocks noChangeArrowheads="1"/>
          </p:cNvSpPr>
          <p:nvPr/>
        </p:nvSpPr>
        <p:spPr bwMode="auto">
          <a:xfrm>
            <a:off x="338138" y="1314450"/>
            <a:ext cx="7934325" cy="823913"/>
          </a:xfrm>
          <a:prstGeom prst="rect">
            <a:avLst/>
          </a:prstGeom>
          <a:noFill/>
          <a:ln w="9525">
            <a:noFill/>
            <a:miter lim="800000"/>
            <a:headEnd/>
            <a:tailEnd/>
          </a:ln>
          <a:effectLst/>
        </p:spPr>
        <p:txBody>
          <a:bodyPr wrap="none" tIns="0" bIns="0" anchor="ctr">
            <a:spAutoFit/>
          </a:bodyPr>
          <a:lstStyle/>
          <a:p>
            <a:pPr>
              <a:buFontTx/>
              <a:buChar char="•"/>
            </a:pPr>
            <a:r>
              <a:rPr lang="en-GB" sz="1800"/>
              <a:t> Explain the mechanism how data is protected from unintentional as well as </a:t>
            </a:r>
          </a:p>
          <a:p>
            <a:pPr>
              <a:buFont typeface="Symbol" pitchFamily="18" charset="2"/>
              <a:buNone/>
            </a:pPr>
            <a:r>
              <a:rPr lang="en-GB" sz="1800"/>
              <a:t>  intentional modification by system administrators (e.g. trash bin, encrypted </a:t>
            </a:r>
          </a:p>
          <a:p>
            <a:pPr>
              <a:buFont typeface="Symbol" pitchFamily="18" charset="2"/>
              <a:buNone/>
            </a:pPr>
            <a:r>
              <a:rPr lang="en-GB" sz="1800"/>
              <a:t>  file names etc)</a:t>
            </a:r>
            <a:endParaRPr lang="en-US" sz="1800"/>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ußzeilenplatzhalter 3"/>
          <p:cNvSpPr>
            <a:spLocks noGrp="1"/>
          </p:cNvSpPr>
          <p:nvPr>
            <p:ph type="ftr" sz="quarter" idx="10"/>
          </p:nvPr>
        </p:nvSpPr>
        <p:spPr/>
        <p:txBody>
          <a:bodyPr/>
          <a:lstStyle/>
          <a:p>
            <a:r>
              <a:rPr lang="en-US"/>
              <a:t>© 2006 PTC</a:t>
            </a:r>
          </a:p>
        </p:txBody>
      </p:sp>
      <p:sp>
        <p:nvSpPr>
          <p:cNvPr id="29" name="Foliennummernplatzhalter 4"/>
          <p:cNvSpPr>
            <a:spLocks noGrp="1"/>
          </p:cNvSpPr>
          <p:nvPr>
            <p:ph type="sldNum" sz="quarter" idx="11"/>
          </p:nvPr>
        </p:nvSpPr>
        <p:spPr/>
        <p:txBody>
          <a:bodyPr/>
          <a:lstStyle/>
          <a:p>
            <a:fld id="{BEB2FFD9-663D-4C58-BA34-0838432A9D93}" type="slidenum">
              <a:rPr lang="en-US"/>
              <a:pPr/>
              <a:t>21</a:t>
            </a:fld>
            <a:endParaRPr lang="en-US"/>
          </a:p>
        </p:txBody>
      </p:sp>
      <p:sp>
        <p:nvSpPr>
          <p:cNvPr id="1033218" name="Rectangle 2"/>
          <p:cNvSpPr>
            <a:spLocks noGrp="1" noChangeArrowheads="1"/>
          </p:cNvSpPr>
          <p:nvPr>
            <p:ph type="title"/>
          </p:nvPr>
        </p:nvSpPr>
        <p:spPr/>
        <p:txBody>
          <a:bodyPr/>
          <a:lstStyle/>
          <a:p>
            <a:r>
              <a:rPr lang="en-GB" u="sng">
                <a:solidFill>
                  <a:schemeClr val="tx1"/>
                </a:solidFill>
              </a:rPr>
              <a:t>Data Security</a:t>
            </a:r>
            <a:endParaRPr lang="en-GB" b="0"/>
          </a:p>
        </p:txBody>
      </p:sp>
      <p:sp>
        <p:nvSpPr>
          <p:cNvPr id="1033219" name="Rectangle 3"/>
          <p:cNvSpPr>
            <a:spLocks noGrp="1" noChangeArrowheads="1"/>
          </p:cNvSpPr>
          <p:nvPr>
            <p:ph type="body" idx="1"/>
          </p:nvPr>
        </p:nvSpPr>
        <p:spPr/>
        <p:txBody>
          <a:bodyPr/>
          <a:lstStyle/>
          <a:p>
            <a:endParaRPr lang="en-GB" sz="1500"/>
          </a:p>
          <a:p>
            <a:endParaRPr lang="en-GB" sz="1500"/>
          </a:p>
          <a:p>
            <a:r>
              <a:rPr lang="en-GB" sz="1200"/>
              <a:t>Who (Principal)</a:t>
            </a:r>
          </a:p>
          <a:p>
            <a:r>
              <a:rPr lang="en-GB" sz="1200"/>
              <a:t>What (Object Type)</a:t>
            </a:r>
          </a:p>
          <a:p>
            <a:r>
              <a:rPr lang="en-GB" sz="1200"/>
              <a:t>When (LC state)</a:t>
            </a:r>
          </a:p>
          <a:p>
            <a:r>
              <a:rPr lang="en-GB" sz="1200"/>
              <a:t>Where (Domain)</a:t>
            </a:r>
          </a:p>
          <a:p>
            <a:r>
              <a:rPr lang="en-GB" sz="1200"/>
              <a:t>How (Permissions)</a:t>
            </a:r>
          </a:p>
          <a:p>
            <a:endParaRPr lang="en-GB" sz="1200"/>
          </a:p>
        </p:txBody>
      </p:sp>
      <p:grpSp>
        <p:nvGrpSpPr>
          <p:cNvPr id="1033220" name="Group 4"/>
          <p:cNvGrpSpPr>
            <a:grpSpLocks/>
          </p:cNvGrpSpPr>
          <p:nvPr/>
        </p:nvGrpSpPr>
        <p:grpSpPr bwMode="auto">
          <a:xfrm>
            <a:off x="323850" y="3770313"/>
            <a:ext cx="2060575" cy="2206625"/>
            <a:chOff x="528" y="2690"/>
            <a:chExt cx="1298" cy="1390"/>
          </a:xfrm>
        </p:grpSpPr>
        <p:sp>
          <p:nvSpPr>
            <p:cNvPr id="1033221" name="Rectangle 5"/>
            <p:cNvSpPr>
              <a:spLocks noChangeArrowheads="1"/>
            </p:cNvSpPr>
            <p:nvPr/>
          </p:nvSpPr>
          <p:spPr bwMode="auto">
            <a:xfrm>
              <a:off x="554" y="2696"/>
              <a:ext cx="1272" cy="1384"/>
            </a:xfrm>
            <a:prstGeom prst="rect">
              <a:avLst/>
            </a:prstGeom>
            <a:solidFill>
              <a:srgbClr val="CCCCFF"/>
            </a:solidFill>
            <a:ln w="19050">
              <a:solidFill>
                <a:schemeClr val="bg2"/>
              </a:solidFill>
              <a:miter lim="800000"/>
              <a:headEnd/>
              <a:tailEnd/>
            </a:ln>
            <a:effectLst/>
          </p:spPr>
          <p:txBody>
            <a:bodyPr lIns="92075" tIns="46038" rIns="92075" bIns="46038" anchor="ctr">
              <a:spAutoFit/>
            </a:bodyPr>
            <a:lstStyle/>
            <a:p>
              <a:endParaRPr lang="de-DE"/>
            </a:p>
          </p:txBody>
        </p:sp>
        <p:sp>
          <p:nvSpPr>
            <p:cNvPr id="1033222" name="Text Box 6"/>
            <p:cNvSpPr txBox="1">
              <a:spLocks noChangeArrowheads="1"/>
            </p:cNvSpPr>
            <p:nvPr/>
          </p:nvSpPr>
          <p:spPr bwMode="auto">
            <a:xfrm>
              <a:off x="528" y="2690"/>
              <a:ext cx="1184" cy="179"/>
            </a:xfrm>
            <a:prstGeom prst="rect">
              <a:avLst/>
            </a:prstGeom>
            <a:noFill/>
            <a:ln w="19050">
              <a:noFill/>
              <a:miter lim="800000"/>
              <a:headEnd/>
              <a:tailEnd/>
            </a:ln>
            <a:effectLst/>
          </p:spPr>
          <p:txBody>
            <a:bodyPr wrap="none" lIns="92075" tIns="46038" rIns="92075" bIns="46038">
              <a:spAutoFit/>
            </a:bodyPr>
            <a:lstStyle/>
            <a:p>
              <a:pPr>
                <a:lnSpc>
                  <a:spcPct val="90000"/>
                </a:lnSpc>
              </a:pPr>
              <a:r>
                <a:rPr lang="en-GB" sz="1400" b="1"/>
                <a:t>Container Hierarchy</a:t>
              </a:r>
            </a:p>
          </p:txBody>
        </p:sp>
        <p:sp>
          <p:nvSpPr>
            <p:cNvPr id="1033223" name="Text Box 7"/>
            <p:cNvSpPr txBox="1">
              <a:spLocks noChangeArrowheads="1"/>
            </p:cNvSpPr>
            <p:nvPr/>
          </p:nvSpPr>
          <p:spPr bwMode="auto">
            <a:xfrm>
              <a:off x="912" y="3793"/>
              <a:ext cx="569" cy="191"/>
            </a:xfrm>
            <a:prstGeom prst="rect">
              <a:avLst/>
            </a:prstGeom>
            <a:solidFill>
              <a:srgbClr val="FFFFFF"/>
            </a:solidFill>
            <a:ln w="19050">
              <a:solidFill>
                <a:schemeClr val="tx1"/>
              </a:solidFill>
              <a:miter lim="800000"/>
              <a:headEnd/>
              <a:tailEnd/>
            </a:ln>
            <a:effectLst/>
          </p:spPr>
          <p:txBody>
            <a:bodyPr wrap="none" lIns="92075" tIns="46038" rIns="92075" bIns="46038">
              <a:spAutoFit/>
            </a:bodyPr>
            <a:lstStyle/>
            <a:p>
              <a:pPr>
                <a:lnSpc>
                  <a:spcPct val="90000"/>
                </a:lnSpc>
              </a:pPr>
              <a:r>
                <a:rPr lang="en-GB" sz="1400" b="1">
                  <a:solidFill>
                    <a:srgbClr val="00517A"/>
                  </a:solidFill>
                </a:rPr>
                <a:t>Library1</a:t>
              </a:r>
            </a:p>
          </p:txBody>
        </p:sp>
        <p:sp>
          <p:nvSpPr>
            <p:cNvPr id="1033224" name="Line 8"/>
            <p:cNvSpPr>
              <a:spLocks noChangeShapeType="1"/>
            </p:cNvSpPr>
            <p:nvPr/>
          </p:nvSpPr>
          <p:spPr bwMode="auto">
            <a:xfrm flipH="1">
              <a:off x="1194" y="3551"/>
              <a:ext cx="0" cy="232"/>
            </a:xfrm>
            <a:prstGeom prst="line">
              <a:avLst/>
            </a:prstGeom>
            <a:noFill/>
            <a:ln w="19050">
              <a:solidFill>
                <a:schemeClr val="tx1"/>
              </a:solidFill>
              <a:round/>
              <a:headEnd/>
              <a:tailEnd type="triangle" w="med" len="med"/>
            </a:ln>
            <a:effectLst/>
          </p:spPr>
          <p:txBody>
            <a:bodyPr lIns="92075" tIns="46038" rIns="92075" bIns="46038" anchor="ctr">
              <a:spAutoFit/>
            </a:bodyPr>
            <a:lstStyle/>
            <a:p>
              <a:endParaRPr lang="de-DE"/>
            </a:p>
          </p:txBody>
        </p:sp>
        <p:sp>
          <p:nvSpPr>
            <p:cNvPr id="1033225" name="Text Box 9"/>
            <p:cNvSpPr txBox="1">
              <a:spLocks noChangeArrowheads="1"/>
            </p:cNvSpPr>
            <p:nvPr/>
          </p:nvSpPr>
          <p:spPr bwMode="auto">
            <a:xfrm>
              <a:off x="1000" y="3473"/>
              <a:ext cx="389" cy="191"/>
            </a:xfrm>
            <a:prstGeom prst="rect">
              <a:avLst/>
            </a:prstGeom>
            <a:solidFill>
              <a:srgbClr val="FFFFFF"/>
            </a:solidFill>
            <a:ln w="19050">
              <a:solidFill>
                <a:schemeClr val="tx1"/>
              </a:solidFill>
              <a:miter lim="800000"/>
              <a:headEnd/>
              <a:tailEnd/>
            </a:ln>
            <a:effectLst/>
          </p:spPr>
          <p:txBody>
            <a:bodyPr wrap="none" lIns="92075" tIns="46038" rIns="92075" bIns="46038">
              <a:spAutoFit/>
            </a:bodyPr>
            <a:lstStyle/>
            <a:p>
              <a:pPr>
                <a:lnSpc>
                  <a:spcPct val="90000"/>
                </a:lnSpc>
              </a:pPr>
              <a:r>
                <a:rPr lang="en-GB" sz="1400" b="1">
                  <a:solidFill>
                    <a:srgbClr val="00517A"/>
                  </a:solidFill>
                </a:rPr>
                <a:t>Org1</a:t>
              </a:r>
            </a:p>
          </p:txBody>
        </p:sp>
        <p:sp>
          <p:nvSpPr>
            <p:cNvPr id="1033226" name="Line 10"/>
            <p:cNvSpPr>
              <a:spLocks noChangeShapeType="1"/>
            </p:cNvSpPr>
            <p:nvPr/>
          </p:nvSpPr>
          <p:spPr bwMode="auto">
            <a:xfrm>
              <a:off x="1194" y="3311"/>
              <a:ext cx="0" cy="152"/>
            </a:xfrm>
            <a:prstGeom prst="line">
              <a:avLst/>
            </a:prstGeom>
            <a:noFill/>
            <a:ln w="19050">
              <a:solidFill>
                <a:schemeClr val="tx1"/>
              </a:solidFill>
              <a:round/>
              <a:headEnd/>
              <a:tailEnd type="triangle" w="med" len="med"/>
            </a:ln>
            <a:effectLst/>
          </p:spPr>
          <p:txBody>
            <a:bodyPr lIns="92075" tIns="46038" rIns="92075" bIns="46038" anchor="ctr">
              <a:spAutoFit/>
            </a:bodyPr>
            <a:lstStyle/>
            <a:p>
              <a:endParaRPr lang="de-DE"/>
            </a:p>
          </p:txBody>
        </p:sp>
        <p:sp>
          <p:nvSpPr>
            <p:cNvPr id="1033227" name="Text Box 11"/>
            <p:cNvSpPr txBox="1">
              <a:spLocks noChangeArrowheads="1"/>
            </p:cNvSpPr>
            <p:nvPr/>
          </p:nvSpPr>
          <p:spPr bwMode="auto">
            <a:xfrm>
              <a:off x="1024" y="3153"/>
              <a:ext cx="333" cy="191"/>
            </a:xfrm>
            <a:prstGeom prst="rect">
              <a:avLst/>
            </a:prstGeom>
            <a:solidFill>
              <a:srgbClr val="FFFFFF"/>
            </a:solidFill>
            <a:ln w="19050">
              <a:solidFill>
                <a:schemeClr val="tx1"/>
              </a:solidFill>
              <a:miter lim="800000"/>
              <a:headEnd/>
              <a:tailEnd/>
            </a:ln>
            <a:effectLst/>
          </p:spPr>
          <p:txBody>
            <a:bodyPr wrap="none" lIns="92075" tIns="46038" rIns="92075" bIns="46038">
              <a:spAutoFit/>
            </a:bodyPr>
            <a:lstStyle/>
            <a:p>
              <a:pPr>
                <a:lnSpc>
                  <a:spcPct val="90000"/>
                </a:lnSpc>
              </a:pPr>
              <a:r>
                <a:rPr lang="en-GB" sz="1400" b="1">
                  <a:solidFill>
                    <a:srgbClr val="00517A"/>
                  </a:solidFill>
                </a:rPr>
                <a:t>Site</a:t>
              </a:r>
            </a:p>
          </p:txBody>
        </p:sp>
      </p:grpSp>
      <p:sp>
        <p:nvSpPr>
          <p:cNvPr id="1033228" name="Rectangle 12"/>
          <p:cNvSpPr>
            <a:spLocks noChangeArrowheads="1"/>
          </p:cNvSpPr>
          <p:nvPr/>
        </p:nvSpPr>
        <p:spPr bwMode="auto">
          <a:xfrm>
            <a:off x="2676525" y="3767138"/>
            <a:ext cx="5191125" cy="2881312"/>
          </a:xfrm>
          <a:prstGeom prst="rect">
            <a:avLst/>
          </a:prstGeom>
          <a:solidFill>
            <a:srgbClr val="CCCCFF"/>
          </a:solidFill>
          <a:ln w="19050">
            <a:solidFill>
              <a:schemeClr val="bg2"/>
            </a:solidFill>
            <a:miter lim="800000"/>
            <a:headEnd/>
            <a:tailEnd/>
          </a:ln>
          <a:effectLst/>
        </p:spPr>
        <p:txBody>
          <a:bodyPr lIns="92075" tIns="46038" rIns="92075" bIns="46038" anchor="ctr">
            <a:spAutoFit/>
          </a:bodyPr>
          <a:lstStyle/>
          <a:p>
            <a:endParaRPr lang="de-DE"/>
          </a:p>
        </p:txBody>
      </p:sp>
      <p:sp>
        <p:nvSpPr>
          <p:cNvPr id="1033229" name="Line 13"/>
          <p:cNvSpPr>
            <a:spLocks noChangeShapeType="1"/>
          </p:cNvSpPr>
          <p:nvPr/>
        </p:nvSpPr>
        <p:spPr bwMode="auto">
          <a:xfrm flipV="1">
            <a:off x="2990850" y="5200650"/>
            <a:ext cx="584200" cy="0"/>
          </a:xfrm>
          <a:prstGeom prst="line">
            <a:avLst/>
          </a:prstGeom>
          <a:noFill/>
          <a:ln w="28575">
            <a:solidFill>
              <a:schemeClr val="tx1"/>
            </a:solidFill>
            <a:prstDash val="dash"/>
            <a:round/>
            <a:headEnd/>
            <a:tailEnd/>
          </a:ln>
          <a:effectLst/>
        </p:spPr>
        <p:txBody>
          <a:bodyPr lIns="92075" tIns="46038" rIns="92075" bIns="46038" anchor="ctr">
            <a:spAutoFit/>
          </a:bodyPr>
          <a:lstStyle/>
          <a:p>
            <a:endParaRPr lang="de-DE"/>
          </a:p>
        </p:txBody>
      </p:sp>
      <p:sp>
        <p:nvSpPr>
          <p:cNvPr id="1033230" name="Text Box 14"/>
          <p:cNvSpPr txBox="1">
            <a:spLocks noChangeArrowheads="1"/>
          </p:cNvSpPr>
          <p:nvPr/>
        </p:nvSpPr>
        <p:spPr bwMode="auto">
          <a:xfrm>
            <a:off x="2635250" y="3770313"/>
            <a:ext cx="2413000" cy="284162"/>
          </a:xfrm>
          <a:prstGeom prst="rect">
            <a:avLst/>
          </a:prstGeom>
          <a:noFill/>
          <a:ln w="19050">
            <a:noFill/>
            <a:miter lim="800000"/>
            <a:headEnd/>
            <a:tailEnd/>
          </a:ln>
          <a:effectLst/>
        </p:spPr>
        <p:txBody>
          <a:bodyPr wrap="none" lIns="92075" tIns="46038" rIns="92075" bIns="46038">
            <a:spAutoFit/>
          </a:bodyPr>
          <a:lstStyle/>
          <a:p>
            <a:pPr>
              <a:lnSpc>
                <a:spcPct val="90000"/>
              </a:lnSpc>
            </a:pPr>
            <a:r>
              <a:rPr lang="en-GB" sz="1400" b="1"/>
              <a:t>General Domain Hierarchy</a:t>
            </a:r>
          </a:p>
        </p:txBody>
      </p:sp>
      <p:sp>
        <p:nvSpPr>
          <p:cNvPr id="1033231" name="Line 15"/>
          <p:cNvSpPr>
            <a:spLocks noChangeShapeType="1"/>
          </p:cNvSpPr>
          <p:nvPr/>
        </p:nvSpPr>
        <p:spPr bwMode="auto">
          <a:xfrm>
            <a:off x="2955925" y="4376738"/>
            <a:ext cx="0" cy="774700"/>
          </a:xfrm>
          <a:prstGeom prst="line">
            <a:avLst/>
          </a:prstGeom>
          <a:noFill/>
          <a:ln w="28575">
            <a:solidFill>
              <a:schemeClr val="tx1"/>
            </a:solidFill>
            <a:prstDash val="dash"/>
            <a:round/>
            <a:headEnd/>
            <a:tailEnd/>
          </a:ln>
          <a:effectLst/>
        </p:spPr>
        <p:txBody>
          <a:bodyPr lIns="92075" tIns="46038" rIns="92075" bIns="46038" anchor="ctr">
            <a:spAutoFit/>
          </a:bodyPr>
          <a:lstStyle/>
          <a:p>
            <a:endParaRPr lang="de-DE"/>
          </a:p>
        </p:txBody>
      </p:sp>
      <p:sp>
        <p:nvSpPr>
          <p:cNvPr id="1033232" name="Line 16"/>
          <p:cNvSpPr>
            <a:spLocks noChangeShapeType="1"/>
          </p:cNvSpPr>
          <p:nvPr/>
        </p:nvSpPr>
        <p:spPr bwMode="auto">
          <a:xfrm>
            <a:off x="3663950" y="5251450"/>
            <a:ext cx="0" cy="304800"/>
          </a:xfrm>
          <a:prstGeom prst="line">
            <a:avLst/>
          </a:prstGeom>
          <a:noFill/>
          <a:ln w="28575">
            <a:solidFill>
              <a:schemeClr val="tx1"/>
            </a:solidFill>
            <a:prstDash val="dash"/>
            <a:round/>
            <a:headEnd/>
            <a:tailEnd/>
          </a:ln>
          <a:effectLst/>
        </p:spPr>
        <p:txBody>
          <a:bodyPr lIns="92075" tIns="46038" rIns="92075" bIns="46038" anchor="ctr">
            <a:spAutoFit/>
          </a:bodyPr>
          <a:lstStyle/>
          <a:p>
            <a:endParaRPr lang="de-DE"/>
          </a:p>
        </p:txBody>
      </p:sp>
      <p:sp>
        <p:nvSpPr>
          <p:cNvPr id="1033233" name="Line 17"/>
          <p:cNvSpPr>
            <a:spLocks noChangeShapeType="1"/>
          </p:cNvSpPr>
          <p:nvPr/>
        </p:nvSpPr>
        <p:spPr bwMode="auto">
          <a:xfrm flipV="1">
            <a:off x="3676650" y="5657850"/>
            <a:ext cx="1117600" cy="0"/>
          </a:xfrm>
          <a:prstGeom prst="line">
            <a:avLst/>
          </a:prstGeom>
          <a:noFill/>
          <a:ln w="28575">
            <a:solidFill>
              <a:schemeClr val="tx1"/>
            </a:solidFill>
            <a:prstDash val="dash"/>
            <a:round/>
            <a:headEnd/>
            <a:tailEnd/>
          </a:ln>
          <a:effectLst/>
        </p:spPr>
        <p:txBody>
          <a:bodyPr lIns="92075" tIns="46038" rIns="92075" bIns="46038" anchor="ctr">
            <a:spAutoFit/>
          </a:bodyPr>
          <a:lstStyle/>
          <a:p>
            <a:endParaRPr lang="de-DE"/>
          </a:p>
        </p:txBody>
      </p:sp>
      <p:sp>
        <p:nvSpPr>
          <p:cNvPr id="1033234" name="Text Box 18"/>
          <p:cNvSpPr txBox="1">
            <a:spLocks noChangeArrowheads="1"/>
          </p:cNvSpPr>
          <p:nvPr/>
        </p:nvSpPr>
        <p:spPr bwMode="auto">
          <a:xfrm>
            <a:off x="4143375" y="5521325"/>
            <a:ext cx="2905125" cy="303213"/>
          </a:xfrm>
          <a:prstGeom prst="rect">
            <a:avLst/>
          </a:prstGeom>
          <a:solidFill>
            <a:srgbClr val="FFFFFF"/>
          </a:solidFill>
          <a:ln w="19050">
            <a:solidFill>
              <a:schemeClr val="tx1"/>
            </a:solidFill>
            <a:miter lim="800000"/>
            <a:headEnd/>
            <a:tailEnd/>
          </a:ln>
          <a:effectLst/>
        </p:spPr>
        <p:txBody>
          <a:bodyPr wrap="none" lIns="92075" tIns="46038" rIns="92075" bIns="46038">
            <a:spAutoFit/>
          </a:bodyPr>
          <a:lstStyle/>
          <a:p>
            <a:pPr>
              <a:lnSpc>
                <a:spcPct val="90000"/>
              </a:lnSpc>
            </a:pPr>
            <a:r>
              <a:rPr lang="en-GB" sz="1400" b="1">
                <a:solidFill>
                  <a:srgbClr val="00517A"/>
                </a:solidFill>
              </a:rPr>
              <a:t>Library: Library1 </a:t>
            </a:r>
            <a:r>
              <a:rPr lang="en-GB" sz="1200" b="1">
                <a:solidFill>
                  <a:srgbClr val="00517A"/>
                </a:solidFill>
              </a:rPr>
              <a:t>(System, Default)</a:t>
            </a:r>
            <a:endParaRPr lang="en-GB" sz="1400" b="1">
              <a:solidFill>
                <a:srgbClr val="00517A"/>
              </a:solidFill>
            </a:endParaRPr>
          </a:p>
        </p:txBody>
      </p:sp>
      <p:sp>
        <p:nvSpPr>
          <p:cNvPr id="1033235" name="Text Box 19"/>
          <p:cNvSpPr txBox="1">
            <a:spLocks noChangeArrowheads="1"/>
          </p:cNvSpPr>
          <p:nvPr/>
        </p:nvSpPr>
        <p:spPr bwMode="auto">
          <a:xfrm>
            <a:off x="3495675" y="5026025"/>
            <a:ext cx="4143375" cy="303213"/>
          </a:xfrm>
          <a:prstGeom prst="rect">
            <a:avLst/>
          </a:prstGeom>
          <a:solidFill>
            <a:srgbClr val="FFFFFF"/>
          </a:solidFill>
          <a:ln w="19050">
            <a:solidFill>
              <a:schemeClr val="tx1"/>
            </a:solidFill>
            <a:miter lim="800000"/>
            <a:headEnd/>
            <a:tailEnd/>
          </a:ln>
          <a:effectLst/>
        </p:spPr>
        <p:txBody>
          <a:bodyPr lIns="92075" tIns="46038" rIns="92075" bIns="46038">
            <a:spAutoFit/>
          </a:bodyPr>
          <a:lstStyle/>
          <a:p>
            <a:pPr>
              <a:lnSpc>
                <a:spcPct val="90000"/>
              </a:lnSpc>
            </a:pPr>
            <a:r>
              <a:rPr lang="en-GB" sz="1400" b="1">
                <a:solidFill>
                  <a:srgbClr val="00517A"/>
                </a:solidFill>
              </a:rPr>
              <a:t>Organization: Org1 </a:t>
            </a:r>
            <a:r>
              <a:rPr lang="en-GB" sz="1200" b="1">
                <a:solidFill>
                  <a:srgbClr val="00517A"/>
                </a:solidFill>
              </a:rPr>
              <a:t>(System, Default, Private, User)</a:t>
            </a:r>
            <a:endParaRPr lang="en-GB" sz="1400" b="1">
              <a:solidFill>
                <a:srgbClr val="00517A"/>
              </a:solidFill>
            </a:endParaRPr>
          </a:p>
        </p:txBody>
      </p:sp>
      <p:sp>
        <p:nvSpPr>
          <p:cNvPr id="1033236" name="Line 20"/>
          <p:cNvSpPr>
            <a:spLocks noChangeShapeType="1"/>
          </p:cNvSpPr>
          <p:nvPr/>
        </p:nvSpPr>
        <p:spPr bwMode="auto">
          <a:xfrm flipV="1">
            <a:off x="2955925" y="4681538"/>
            <a:ext cx="584200" cy="0"/>
          </a:xfrm>
          <a:prstGeom prst="line">
            <a:avLst/>
          </a:prstGeom>
          <a:noFill/>
          <a:ln w="28575">
            <a:solidFill>
              <a:schemeClr val="tx1"/>
            </a:solidFill>
            <a:prstDash val="dash"/>
            <a:round/>
            <a:headEnd/>
            <a:tailEnd/>
          </a:ln>
          <a:effectLst/>
        </p:spPr>
        <p:txBody>
          <a:bodyPr lIns="92075" tIns="46038" rIns="92075" bIns="46038" anchor="ctr">
            <a:spAutoFit/>
          </a:bodyPr>
          <a:lstStyle/>
          <a:p>
            <a:endParaRPr lang="de-DE"/>
          </a:p>
        </p:txBody>
      </p:sp>
      <p:sp>
        <p:nvSpPr>
          <p:cNvPr id="1033237" name="Text Box 21"/>
          <p:cNvSpPr txBox="1">
            <a:spLocks noChangeArrowheads="1"/>
          </p:cNvSpPr>
          <p:nvPr/>
        </p:nvSpPr>
        <p:spPr bwMode="auto">
          <a:xfrm>
            <a:off x="3346450" y="4545013"/>
            <a:ext cx="4108450" cy="303212"/>
          </a:xfrm>
          <a:prstGeom prst="rect">
            <a:avLst/>
          </a:prstGeom>
          <a:solidFill>
            <a:srgbClr val="FFFFFF"/>
          </a:solidFill>
          <a:ln w="19050">
            <a:solidFill>
              <a:schemeClr val="tx1"/>
            </a:solidFill>
            <a:miter lim="800000"/>
            <a:headEnd/>
            <a:tailEnd/>
          </a:ln>
          <a:effectLst/>
        </p:spPr>
        <p:txBody>
          <a:bodyPr lIns="92075" tIns="46038" rIns="92075" bIns="46038">
            <a:spAutoFit/>
          </a:bodyPr>
          <a:lstStyle/>
          <a:p>
            <a:pPr>
              <a:lnSpc>
                <a:spcPct val="90000"/>
              </a:lnSpc>
            </a:pPr>
            <a:r>
              <a:rPr lang="en-GB" sz="1400" b="1">
                <a:solidFill>
                  <a:srgbClr val="00517A"/>
                </a:solidFill>
              </a:rPr>
              <a:t>Site </a:t>
            </a:r>
            <a:r>
              <a:rPr lang="en-GB" sz="1200" b="1">
                <a:solidFill>
                  <a:srgbClr val="00517A"/>
                </a:solidFill>
              </a:rPr>
              <a:t>(System, Default, User, SessionIteratedDomain)</a:t>
            </a:r>
          </a:p>
        </p:txBody>
      </p:sp>
      <p:sp>
        <p:nvSpPr>
          <p:cNvPr id="1033238" name="Text Box 22"/>
          <p:cNvSpPr txBox="1">
            <a:spLocks noChangeArrowheads="1"/>
          </p:cNvSpPr>
          <p:nvPr/>
        </p:nvSpPr>
        <p:spPr bwMode="auto">
          <a:xfrm>
            <a:off x="2851150" y="4113213"/>
            <a:ext cx="755650" cy="303212"/>
          </a:xfrm>
          <a:prstGeom prst="rect">
            <a:avLst/>
          </a:prstGeom>
          <a:solidFill>
            <a:srgbClr val="FFFFFF"/>
          </a:solidFill>
          <a:ln w="19050">
            <a:solidFill>
              <a:schemeClr val="tx1"/>
            </a:solidFill>
            <a:miter lim="800000"/>
            <a:headEnd/>
            <a:tailEnd/>
          </a:ln>
          <a:effectLst/>
        </p:spPr>
        <p:txBody>
          <a:bodyPr lIns="92075" tIns="46038" rIns="92075" bIns="46038">
            <a:spAutoFit/>
          </a:bodyPr>
          <a:lstStyle/>
          <a:p>
            <a:pPr>
              <a:lnSpc>
                <a:spcPct val="90000"/>
              </a:lnSpc>
            </a:pPr>
            <a:r>
              <a:rPr lang="en-GB" sz="1400" b="1">
                <a:solidFill>
                  <a:srgbClr val="00517A"/>
                </a:solidFill>
              </a:rPr>
              <a:t>\ Root</a:t>
            </a:r>
          </a:p>
        </p:txBody>
      </p:sp>
      <p:sp>
        <p:nvSpPr>
          <p:cNvPr id="1033239" name="Line 23"/>
          <p:cNvSpPr>
            <a:spLocks noChangeShapeType="1"/>
          </p:cNvSpPr>
          <p:nvPr/>
        </p:nvSpPr>
        <p:spPr bwMode="auto">
          <a:xfrm>
            <a:off x="5281613" y="5856288"/>
            <a:ext cx="0" cy="360362"/>
          </a:xfrm>
          <a:prstGeom prst="line">
            <a:avLst/>
          </a:prstGeom>
          <a:noFill/>
          <a:ln w="28575">
            <a:solidFill>
              <a:schemeClr val="tx1"/>
            </a:solidFill>
            <a:prstDash val="dash"/>
            <a:round/>
            <a:headEnd/>
            <a:tailEnd/>
          </a:ln>
          <a:effectLst/>
        </p:spPr>
        <p:txBody>
          <a:bodyPr/>
          <a:lstStyle/>
          <a:p>
            <a:endParaRPr lang="de-DE"/>
          </a:p>
        </p:txBody>
      </p:sp>
      <p:sp>
        <p:nvSpPr>
          <p:cNvPr id="1033240" name="Rectangle 24"/>
          <p:cNvSpPr>
            <a:spLocks noChangeArrowheads="1"/>
          </p:cNvSpPr>
          <p:nvPr/>
        </p:nvSpPr>
        <p:spPr bwMode="auto">
          <a:xfrm>
            <a:off x="4849813" y="6216650"/>
            <a:ext cx="1079500" cy="215900"/>
          </a:xfrm>
          <a:prstGeom prst="rect">
            <a:avLst/>
          </a:prstGeom>
          <a:noFill/>
          <a:ln w="19050">
            <a:solidFill>
              <a:schemeClr val="tx1"/>
            </a:solidFill>
            <a:miter lim="800000"/>
            <a:headEnd/>
            <a:tailEnd/>
          </a:ln>
          <a:effectLst/>
        </p:spPr>
        <p:txBody>
          <a:bodyPr wrap="none" anchor="ctr"/>
          <a:lstStyle/>
          <a:p>
            <a:pPr algn="ctr" eaLnBrk="1" hangingPunct="1"/>
            <a:r>
              <a:rPr lang="en-US" sz="1400" b="1">
                <a:solidFill>
                  <a:schemeClr val="accent1"/>
                </a:solidFill>
              </a:rPr>
              <a:t>Folder</a:t>
            </a:r>
          </a:p>
        </p:txBody>
      </p:sp>
      <p:sp>
        <p:nvSpPr>
          <p:cNvPr id="1033241" name="AutoShape 25"/>
          <p:cNvSpPr>
            <a:spLocks noChangeArrowheads="1"/>
          </p:cNvSpPr>
          <p:nvPr/>
        </p:nvSpPr>
        <p:spPr bwMode="auto">
          <a:xfrm>
            <a:off x="5214938" y="2238375"/>
            <a:ext cx="576262" cy="1439863"/>
          </a:xfrm>
          <a:prstGeom prst="downArrow">
            <a:avLst>
              <a:gd name="adj1" fmla="val 50000"/>
              <a:gd name="adj2" fmla="val 62466"/>
            </a:avLst>
          </a:prstGeom>
          <a:solidFill>
            <a:schemeClr val="accent1"/>
          </a:solidFill>
          <a:ln w="9525">
            <a:solidFill>
              <a:schemeClr val="tx1"/>
            </a:solidFill>
            <a:miter lim="800000"/>
            <a:headEnd/>
            <a:tailEnd/>
          </a:ln>
          <a:effectLst/>
        </p:spPr>
        <p:txBody>
          <a:bodyPr vert="eaVert" wrap="none" anchor="ctr"/>
          <a:lstStyle/>
          <a:p>
            <a:endParaRPr lang="de-DE"/>
          </a:p>
        </p:txBody>
      </p:sp>
      <p:sp>
        <p:nvSpPr>
          <p:cNvPr id="1033242" name="Text Box 26"/>
          <p:cNvSpPr txBox="1">
            <a:spLocks noChangeArrowheads="1"/>
          </p:cNvSpPr>
          <p:nvPr/>
        </p:nvSpPr>
        <p:spPr bwMode="auto">
          <a:xfrm>
            <a:off x="6078538" y="2360613"/>
            <a:ext cx="1733550" cy="366712"/>
          </a:xfrm>
          <a:prstGeom prst="rect">
            <a:avLst/>
          </a:prstGeom>
          <a:noFill/>
          <a:ln w="9525">
            <a:noFill/>
            <a:miter lim="800000"/>
            <a:headEnd/>
            <a:tailEnd/>
          </a:ln>
          <a:effectLst/>
        </p:spPr>
        <p:txBody>
          <a:bodyPr wrap="none">
            <a:spAutoFit/>
          </a:bodyPr>
          <a:lstStyle/>
          <a:p>
            <a:pPr eaLnBrk="1" hangingPunct="1"/>
            <a:r>
              <a:rPr lang="en-US" sz="1800"/>
              <a:t>INHERITANCE</a:t>
            </a:r>
          </a:p>
        </p:txBody>
      </p:sp>
      <p:sp>
        <p:nvSpPr>
          <p:cNvPr id="1033243" name="Rectangle 27"/>
          <p:cNvSpPr>
            <a:spLocks noChangeArrowheads="1"/>
          </p:cNvSpPr>
          <p:nvPr/>
        </p:nvSpPr>
        <p:spPr bwMode="auto">
          <a:xfrm>
            <a:off x="341313" y="1266825"/>
            <a:ext cx="8445500" cy="8477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the mechanism how data is protected from unintentional as well as intentional modification by system administrators (e.g. trash bin, encrypted file names etc)</a:t>
            </a:r>
            <a:endParaRPr lang="en-US" sz="1900" b="1">
              <a:solidFill>
                <a:schemeClr val="accent1"/>
              </a:solidFill>
            </a:endParaRP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3"/>
          <p:cNvSpPr>
            <a:spLocks noGrp="1"/>
          </p:cNvSpPr>
          <p:nvPr>
            <p:ph type="ftr" sz="quarter" idx="10"/>
          </p:nvPr>
        </p:nvSpPr>
        <p:spPr/>
        <p:txBody>
          <a:bodyPr/>
          <a:lstStyle/>
          <a:p>
            <a:r>
              <a:rPr lang="en-US"/>
              <a:t>© 2006 PTC</a:t>
            </a:r>
          </a:p>
        </p:txBody>
      </p:sp>
      <p:sp>
        <p:nvSpPr>
          <p:cNvPr id="8" name="Foliennummernplatzhalter 4"/>
          <p:cNvSpPr>
            <a:spLocks noGrp="1"/>
          </p:cNvSpPr>
          <p:nvPr>
            <p:ph type="sldNum" sz="quarter" idx="11"/>
          </p:nvPr>
        </p:nvSpPr>
        <p:spPr/>
        <p:txBody>
          <a:bodyPr/>
          <a:lstStyle/>
          <a:p>
            <a:fld id="{63B100AD-3147-40EF-B6A2-F8D4ECEBD1EB}" type="slidenum">
              <a:rPr lang="en-US"/>
              <a:pPr/>
              <a:t>22</a:t>
            </a:fld>
            <a:endParaRPr lang="en-US"/>
          </a:p>
        </p:txBody>
      </p:sp>
      <p:sp>
        <p:nvSpPr>
          <p:cNvPr id="1035266" name="Rectangle 2"/>
          <p:cNvSpPr>
            <a:spLocks noGrp="1" noChangeArrowheads="1"/>
          </p:cNvSpPr>
          <p:nvPr>
            <p:ph type="title"/>
          </p:nvPr>
        </p:nvSpPr>
        <p:spPr/>
        <p:txBody>
          <a:bodyPr/>
          <a:lstStyle/>
          <a:p>
            <a:r>
              <a:rPr lang="en-GB" u="sng">
                <a:solidFill>
                  <a:schemeClr val="tx1"/>
                </a:solidFill>
              </a:rPr>
              <a:t>Data Security</a:t>
            </a:r>
            <a:endParaRPr lang="en-US" u="sng">
              <a:solidFill>
                <a:schemeClr val="tx1"/>
              </a:solidFill>
            </a:endParaRPr>
          </a:p>
        </p:txBody>
      </p:sp>
      <p:sp>
        <p:nvSpPr>
          <p:cNvPr id="1035267" name="Rectangle 3"/>
          <p:cNvSpPr>
            <a:spLocks noGrp="1" noChangeArrowheads="1"/>
          </p:cNvSpPr>
          <p:nvPr>
            <p:ph type="body" idx="1"/>
          </p:nvPr>
        </p:nvSpPr>
        <p:spPr>
          <a:xfrm>
            <a:off x="341313" y="1954213"/>
            <a:ext cx="8445500" cy="4122737"/>
          </a:xfrm>
        </p:spPr>
        <p:txBody>
          <a:bodyPr/>
          <a:lstStyle/>
          <a:p>
            <a:pPr>
              <a:lnSpc>
                <a:spcPct val="80000"/>
              </a:lnSpc>
            </a:pPr>
            <a:endParaRPr lang="en-US" sz="1400" b="0"/>
          </a:p>
          <a:p>
            <a:pPr>
              <a:lnSpc>
                <a:spcPct val="80000"/>
              </a:lnSpc>
            </a:pPr>
            <a:r>
              <a:rPr lang="en-US" sz="1400" b="0"/>
              <a:t>                 </a:t>
            </a:r>
          </a:p>
          <a:p>
            <a:pPr>
              <a:lnSpc>
                <a:spcPct val="80000"/>
              </a:lnSpc>
            </a:pPr>
            <a:r>
              <a:rPr lang="en-US" sz="1400" b="0"/>
              <a:t>	     If there is no access control rule, the principal is denied access to the object.</a:t>
            </a:r>
          </a:p>
          <a:p>
            <a:pPr>
              <a:lnSpc>
                <a:spcPct val="80000"/>
              </a:lnSpc>
            </a:pPr>
            <a:endParaRPr lang="en-US" sz="1400" b="0"/>
          </a:p>
          <a:p>
            <a:pPr>
              <a:lnSpc>
                <a:spcPct val="80000"/>
              </a:lnSpc>
            </a:pPr>
            <a:r>
              <a:rPr lang="en-US" sz="1400" b="0"/>
              <a:t>If a Grant permission and a Deny permission is defined for the same principal, object type and life cycle state, the Deny permission takes precedent.</a:t>
            </a:r>
          </a:p>
          <a:p>
            <a:pPr>
              <a:lnSpc>
                <a:spcPct val="80000"/>
              </a:lnSpc>
            </a:pPr>
            <a:endParaRPr lang="en-US" sz="1400" b="0"/>
          </a:p>
          <a:p>
            <a:pPr>
              <a:lnSpc>
                <a:spcPct val="80000"/>
              </a:lnSpc>
            </a:pPr>
            <a:r>
              <a:rPr lang="en-US" sz="1400" b="0"/>
              <a:t>Net group permissions (including Grant and Deny permissions) are the union of all permissions for each group and Organization to which the user account belongs.</a:t>
            </a:r>
          </a:p>
          <a:p>
            <a:pPr>
              <a:lnSpc>
                <a:spcPct val="80000"/>
              </a:lnSpc>
            </a:pPr>
            <a:endParaRPr lang="en-US" sz="1400" b="0"/>
          </a:p>
          <a:p>
            <a:pPr>
              <a:lnSpc>
                <a:spcPct val="80000"/>
              </a:lnSpc>
            </a:pPr>
            <a:r>
              <a:rPr lang="en-US" sz="1400" b="0"/>
              <a:t>Permissions Granted or Denied explicitly to a user always override group permissions.</a:t>
            </a:r>
          </a:p>
          <a:p>
            <a:pPr>
              <a:lnSpc>
                <a:spcPct val="80000"/>
              </a:lnSpc>
            </a:pPr>
            <a:endParaRPr lang="en-US" sz="1400"/>
          </a:p>
        </p:txBody>
      </p:sp>
      <p:pic>
        <p:nvPicPr>
          <p:cNvPr id="1035269" name="Picture 5" descr="MCPE03034_0000[1]"/>
          <p:cNvPicPr>
            <a:picLocks noChangeAspect="1" noChangeArrowheads="1"/>
          </p:cNvPicPr>
          <p:nvPr/>
        </p:nvPicPr>
        <p:blipFill>
          <a:blip r:embed="rId2" cstate="print"/>
          <a:srcRect/>
          <a:stretch>
            <a:fillRect/>
          </a:stretch>
        </p:blipFill>
        <p:spPr bwMode="auto">
          <a:xfrm>
            <a:off x="7432675" y="4440238"/>
            <a:ext cx="873125" cy="1035050"/>
          </a:xfrm>
          <a:prstGeom prst="rect">
            <a:avLst/>
          </a:prstGeom>
          <a:noFill/>
        </p:spPr>
      </p:pic>
      <p:pic>
        <p:nvPicPr>
          <p:cNvPr id="1035270" name="Picture 6" descr="MCj02932220000[1]"/>
          <p:cNvPicPr>
            <a:picLocks noChangeAspect="1" noChangeArrowheads="1"/>
          </p:cNvPicPr>
          <p:nvPr/>
        </p:nvPicPr>
        <p:blipFill>
          <a:blip r:embed="rId3" cstate="print"/>
          <a:srcRect/>
          <a:stretch>
            <a:fillRect/>
          </a:stretch>
        </p:blipFill>
        <p:spPr bwMode="auto">
          <a:xfrm>
            <a:off x="325438" y="2295525"/>
            <a:ext cx="1006475" cy="628650"/>
          </a:xfrm>
          <a:prstGeom prst="rect">
            <a:avLst/>
          </a:prstGeom>
          <a:noFill/>
        </p:spPr>
      </p:pic>
      <p:sp>
        <p:nvSpPr>
          <p:cNvPr id="1035271" name="Rectangle 7"/>
          <p:cNvSpPr>
            <a:spLocks noChangeArrowheads="1"/>
          </p:cNvSpPr>
          <p:nvPr/>
        </p:nvSpPr>
        <p:spPr bwMode="auto">
          <a:xfrm>
            <a:off x="341313" y="1266825"/>
            <a:ext cx="8445500" cy="8477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the mechanism how data is protected from unintentional as well as intentional modification by system administrators (e.g. trash bin, encrypted file names etc)</a:t>
            </a:r>
            <a:endParaRPr lang="en-US" sz="1900" b="1">
              <a:solidFill>
                <a:schemeClr val="accent1"/>
              </a:solidFill>
            </a:endParaRPr>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AC8F08A5-B752-4074-A955-7EE780884594}" type="slidenum">
              <a:rPr lang="en-US"/>
              <a:pPr/>
              <a:t>23</a:t>
            </a:fld>
            <a:endParaRPr lang="en-US"/>
          </a:p>
        </p:txBody>
      </p:sp>
      <p:sp>
        <p:nvSpPr>
          <p:cNvPr id="1058818" name="Rectangle 2"/>
          <p:cNvSpPr>
            <a:spLocks noGrp="1" noChangeArrowheads="1"/>
          </p:cNvSpPr>
          <p:nvPr>
            <p:ph type="title"/>
          </p:nvPr>
        </p:nvSpPr>
        <p:spPr/>
        <p:txBody>
          <a:bodyPr/>
          <a:lstStyle/>
          <a:p>
            <a:r>
              <a:rPr lang="en-GB" u="sng">
                <a:solidFill>
                  <a:schemeClr val="tx1"/>
                </a:solidFill>
              </a:rPr>
              <a:t>Backup</a:t>
            </a:r>
            <a:endParaRPr lang="en-US" u="sng">
              <a:solidFill>
                <a:schemeClr val="tx1"/>
              </a:solidFill>
            </a:endParaRPr>
          </a:p>
        </p:txBody>
      </p:sp>
      <p:sp>
        <p:nvSpPr>
          <p:cNvPr id="1058819" name="Rectangle 3"/>
          <p:cNvSpPr>
            <a:spLocks noChangeArrowheads="1"/>
          </p:cNvSpPr>
          <p:nvPr/>
        </p:nvSpPr>
        <p:spPr bwMode="auto">
          <a:xfrm>
            <a:off x="338138" y="1308100"/>
            <a:ext cx="7985125" cy="549275"/>
          </a:xfrm>
          <a:prstGeom prst="rect">
            <a:avLst/>
          </a:prstGeom>
          <a:noFill/>
          <a:ln w="9525">
            <a:noFill/>
            <a:miter lim="800000"/>
            <a:headEnd/>
            <a:tailEnd/>
          </a:ln>
          <a:effectLst/>
        </p:spPr>
        <p:txBody>
          <a:bodyPr wrap="none" tIns="0" bIns="0" anchor="ctr">
            <a:spAutoFit/>
          </a:bodyPr>
          <a:lstStyle/>
          <a:p>
            <a:pPr>
              <a:buFontTx/>
              <a:buChar char="•"/>
            </a:pPr>
            <a:r>
              <a:rPr lang="en-GB" sz="1800"/>
              <a:t> Explain the backup concept for user data, files and system data. Show how </a:t>
            </a:r>
          </a:p>
          <a:p>
            <a:pPr>
              <a:buFont typeface="Symbol" pitchFamily="18" charset="2"/>
              <a:buNone/>
            </a:pPr>
            <a:r>
              <a:rPr lang="en-GB" sz="1800"/>
              <a:t>  it is possible to implement this with standard backup/restore tools</a:t>
            </a:r>
            <a:endParaRPr lang="en-US" sz="1800"/>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3"/>
          <p:cNvSpPr>
            <a:spLocks noGrp="1"/>
          </p:cNvSpPr>
          <p:nvPr>
            <p:ph type="ftr" sz="quarter" idx="10"/>
          </p:nvPr>
        </p:nvSpPr>
        <p:spPr/>
        <p:txBody>
          <a:bodyPr/>
          <a:lstStyle/>
          <a:p>
            <a:r>
              <a:rPr lang="en-US"/>
              <a:t>© 2006 PTC</a:t>
            </a:r>
          </a:p>
        </p:txBody>
      </p:sp>
      <p:sp>
        <p:nvSpPr>
          <p:cNvPr id="6" name="Foliennummernplatzhalter 4"/>
          <p:cNvSpPr>
            <a:spLocks noGrp="1"/>
          </p:cNvSpPr>
          <p:nvPr>
            <p:ph type="sldNum" sz="quarter" idx="11"/>
          </p:nvPr>
        </p:nvSpPr>
        <p:spPr/>
        <p:txBody>
          <a:bodyPr/>
          <a:lstStyle/>
          <a:p>
            <a:fld id="{255A4F4A-69EA-476E-8503-5FEC7786F560}" type="slidenum">
              <a:rPr lang="en-US"/>
              <a:pPr/>
              <a:t>24</a:t>
            </a:fld>
            <a:endParaRPr lang="en-US"/>
          </a:p>
        </p:txBody>
      </p:sp>
      <p:sp>
        <p:nvSpPr>
          <p:cNvPr id="1078274" name="Rectangle 2"/>
          <p:cNvSpPr>
            <a:spLocks noGrp="1" noChangeArrowheads="1"/>
          </p:cNvSpPr>
          <p:nvPr>
            <p:ph type="title"/>
          </p:nvPr>
        </p:nvSpPr>
        <p:spPr/>
        <p:txBody>
          <a:bodyPr/>
          <a:lstStyle/>
          <a:p>
            <a:r>
              <a:rPr lang="en-GB" u="sng">
                <a:solidFill>
                  <a:schemeClr val="tx1"/>
                </a:solidFill>
              </a:rPr>
              <a:t>Backup</a:t>
            </a:r>
            <a:endParaRPr lang="en-US" u="sng">
              <a:solidFill>
                <a:schemeClr val="tx1"/>
              </a:solidFill>
            </a:endParaRPr>
          </a:p>
        </p:txBody>
      </p:sp>
      <p:sp>
        <p:nvSpPr>
          <p:cNvPr id="1078276" name="Rectangle 4"/>
          <p:cNvSpPr>
            <a:spLocks noGrp="1" noChangeArrowheads="1"/>
          </p:cNvSpPr>
          <p:nvPr>
            <p:ph type="body" idx="1"/>
          </p:nvPr>
        </p:nvSpPr>
        <p:spPr>
          <a:xfrm>
            <a:off x="323850" y="1962150"/>
            <a:ext cx="8255000" cy="4487863"/>
          </a:xfrm>
          <a:noFill/>
          <a:ln/>
        </p:spPr>
        <p:txBody>
          <a:bodyPr lIns="90478" tIns="44445" rIns="90478" bIns="44445"/>
          <a:lstStyle/>
          <a:p>
            <a:pPr lvl="1"/>
            <a:r>
              <a:rPr lang="en-GB"/>
              <a:t>How much data loss is acceptable in a recovery scenario? </a:t>
            </a:r>
          </a:p>
          <a:p>
            <a:pPr lvl="1"/>
            <a:r>
              <a:rPr lang="en-GB"/>
              <a:t>What is the mean time between failures for the Data Server hardware? </a:t>
            </a:r>
          </a:p>
          <a:p>
            <a:pPr lvl="1"/>
            <a:r>
              <a:rPr lang="en-GB"/>
              <a:t>How much is budgeted for backup hardware/software, or are the existing systems adequate? </a:t>
            </a:r>
          </a:p>
          <a:p>
            <a:pPr lvl="1"/>
            <a:r>
              <a:rPr lang="en-GB"/>
              <a:t>What is the maximum time allowable for recovery? </a:t>
            </a:r>
          </a:p>
          <a:p>
            <a:pPr lvl="1"/>
            <a:r>
              <a:rPr lang="en-GB"/>
              <a:t>How much time can the administrator spend maintaining the backups? </a:t>
            </a:r>
          </a:p>
          <a:p>
            <a:pPr lvl="1"/>
            <a:r>
              <a:rPr lang="en-GB"/>
              <a:t>Is the administrator a properly trained Oracle DBA who can maintain an archive log backup strategy?</a:t>
            </a:r>
          </a:p>
        </p:txBody>
      </p:sp>
      <p:sp>
        <p:nvSpPr>
          <p:cNvPr id="1078277" name="Rectangle 5"/>
          <p:cNvSpPr>
            <a:spLocks noChangeArrowheads="1"/>
          </p:cNvSpPr>
          <p:nvPr/>
        </p:nvSpPr>
        <p:spPr bwMode="auto">
          <a:xfrm>
            <a:off x="341313" y="1266825"/>
            <a:ext cx="8445500" cy="5715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the backup concept for user data, files and system data. Show how it is possible to implement this with standard backup/restore tools</a:t>
            </a:r>
            <a:endParaRPr lang="en-US" sz="1900" b="1">
              <a:solidFill>
                <a:schemeClr val="accent1"/>
              </a:solidFill>
            </a:endParaRPr>
          </a:p>
          <a:p>
            <a:endParaRPr lang="en-US" sz="1900" b="1">
              <a:solidFill>
                <a:schemeClr val="accent1"/>
              </a:solidFill>
            </a:endParaRPr>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ußzeilenplatzhalter 3"/>
          <p:cNvSpPr>
            <a:spLocks noGrp="1"/>
          </p:cNvSpPr>
          <p:nvPr>
            <p:ph type="ftr" sz="quarter" idx="10"/>
          </p:nvPr>
        </p:nvSpPr>
        <p:spPr/>
        <p:txBody>
          <a:bodyPr/>
          <a:lstStyle/>
          <a:p>
            <a:r>
              <a:rPr lang="en-US"/>
              <a:t>© 2006 PTC</a:t>
            </a:r>
          </a:p>
        </p:txBody>
      </p:sp>
      <p:sp>
        <p:nvSpPr>
          <p:cNvPr id="11" name="Foliennummernplatzhalter 4"/>
          <p:cNvSpPr>
            <a:spLocks noGrp="1"/>
          </p:cNvSpPr>
          <p:nvPr>
            <p:ph type="sldNum" sz="quarter" idx="11"/>
          </p:nvPr>
        </p:nvSpPr>
        <p:spPr/>
        <p:txBody>
          <a:bodyPr/>
          <a:lstStyle/>
          <a:p>
            <a:fld id="{9CCC1E70-45D7-488F-9154-ED564D103D5C}" type="slidenum">
              <a:rPr lang="en-US"/>
              <a:pPr/>
              <a:t>25</a:t>
            </a:fld>
            <a:endParaRPr lang="en-US"/>
          </a:p>
        </p:txBody>
      </p:sp>
      <p:sp>
        <p:nvSpPr>
          <p:cNvPr id="1038338" name="Rectangle 2"/>
          <p:cNvSpPr>
            <a:spLocks noGrp="1" noChangeArrowheads="1"/>
          </p:cNvSpPr>
          <p:nvPr>
            <p:ph type="title"/>
          </p:nvPr>
        </p:nvSpPr>
        <p:spPr/>
        <p:txBody>
          <a:bodyPr/>
          <a:lstStyle/>
          <a:p>
            <a:r>
              <a:rPr lang="en-GB" u="sng"/>
              <a:t>Backup</a:t>
            </a:r>
            <a:endParaRPr lang="en-US" u="sng"/>
          </a:p>
        </p:txBody>
      </p:sp>
      <p:sp>
        <p:nvSpPr>
          <p:cNvPr id="1038339" name="Text Box 3"/>
          <p:cNvSpPr txBox="1">
            <a:spLocks noChangeArrowheads="1"/>
          </p:cNvSpPr>
          <p:nvPr/>
        </p:nvSpPr>
        <p:spPr bwMode="auto">
          <a:xfrm>
            <a:off x="180975" y="1233488"/>
            <a:ext cx="8032750" cy="180975"/>
          </a:xfrm>
          <a:prstGeom prst="rect">
            <a:avLst/>
          </a:prstGeom>
          <a:noFill/>
          <a:ln w="38100" algn="ctr">
            <a:noFill/>
            <a:miter lim="800000"/>
            <a:headEnd type="none" w="lg" len="med"/>
            <a:tailEnd type="none" w="lg" len="med"/>
          </a:ln>
          <a:effectLst/>
        </p:spPr>
        <p:txBody>
          <a:bodyPr lIns="64710" tIns="32356" rIns="64710" bIns="32356">
            <a:spAutoFit/>
          </a:bodyPr>
          <a:lstStyle/>
          <a:p>
            <a:pPr defTabSz="642938">
              <a:lnSpc>
                <a:spcPct val="90000"/>
              </a:lnSpc>
              <a:spcBef>
                <a:spcPct val="50000"/>
              </a:spcBef>
            </a:pPr>
            <a:endParaRPr lang="de-DE" sz="800" b="1">
              <a:solidFill>
                <a:schemeClr val="folHlink"/>
              </a:solidFill>
            </a:endParaRPr>
          </a:p>
        </p:txBody>
      </p:sp>
      <p:sp>
        <p:nvSpPr>
          <p:cNvPr id="1038340" name="Text Box 4"/>
          <p:cNvSpPr txBox="1">
            <a:spLocks noChangeArrowheads="1"/>
          </p:cNvSpPr>
          <p:nvPr/>
        </p:nvSpPr>
        <p:spPr bwMode="auto">
          <a:xfrm>
            <a:off x="1733550" y="2024063"/>
            <a:ext cx="7229475" cy="2286000"/>
          </a:xfrm>
          <a:prstGeom prst="rect">
            <a:avLst/>
          </a:prstGeom>
          <a:noFill/>
          <a:ln w="38100" algn="ctr">
            <a:noFill/>
            <a:miter lim="800000"/>
            <a:headEnd type="none" w="lg" len="med"/>
            <a:tailEnd type="none" w="lg" len="med"/>
          </a:ln>
          <a:effectLst/>
        </p:spPr>
        <p:txBody>
          <a:bodyPr lIns="64710" tIns="32356" rIns="64710" bIns="32356">
            <a:spAutoFit/>
          </a:bodyPr>
          <a:lstStyle/>
          <a:p>
            <a:pPr marL="320675" indent="-320675" defTabSz="642938">
              <a:lnSpc>
                <a:spcPct val="90000"/>
              </a:lnSpc>
              <a:spcBef>
                <a:spcPct val="50000"/>
              </a:spcBef>
            </a:pPr>
            <a:r>
              <a:rPr lang="en-US" sz="1200" b="1"/>
              <a:t>Hot backups are done when the system is online</a:t>
            </a:r>
          </a:p>
          <a:p>
            <a:pPr marL="320675" indent="-320675" defTabSz="642938">
              <a:lnSpc>
                <a:spcPct val="90000"/>
              </a:lnSpc>
              <a:spcBef>
                <a:spcPct val="50000"/>
              </a:spcBef>
              <a:buFontTx/>
              <a:buChar char="•"/>
            </a:pPr>
            <a:r>
              <a:rPr lang="en-US" sz="1200" b="1"/>
              <a:t>No downtime</a:t>
            </a:r>
          </a:p>
          <a:p>
            <a:pPr marL="320675" indent="-320675" defTabSz="642938">
              <a:lnSpc>
                <a:spcPct val="90000"/>
              </a:lnSpc>
              <a:spcBef>
                <a:spcPct val="50000"/>
              </a:spcBef>
              <a:buFontTx/>
              <a:buChar char="•"/>
            </a:pPr>
            <a:r>
              <a:rPr lang="en-US" sz="1200" b="1"/>
              <a:t>More prone to errors since they rely on processes and specific procedures</a:t>
            </a:r>
          </a:p>
          <a:p>
            <a:pPr marL="320675" indent="-320675" defTabSz="642938">
              <a:lnSpc>
                <a:spcPct val="90000"/>
              </a:lnSpc>
              <a:spcBef>
                <a:spcPct val="50000"/>
              </a:spcBef>
              <a:buFontTx/>
              <a:buChar char="•"/>
            </a:pPr>
            <a:r>
              <a:rPr lang="en-US" sz="1200" b="1"/>
              <a:t>Can be incremental or full backups</a:t>
            </a:r>
          </a:p>
          <a:p>
            <a:pPr marL="320675" indent="-320675" defTabSz="642938">
              <a:lnSpc>
                <a:spcPct val="90000"/>
              </a:lnSpc>
              <a:spcBef>
                <a:spcPct val="50000"/>
              </a:spcBef>
              <a:buFontTx/>
              <a:buChar char="•"/>
            </a:pPr>
            <a:endParaRPr lang="en-US" sz="1200" b="1"/>
          </a:p>
          <a:p>
            <a:pPr marL="320675" indent="-320675" defTabSz="642938">
              <a:lnSpc>
                <a:spcPct val="90000"/>
              </a:lnSpc>
              <a:spcBef>
                <a:spcPct val="50000"/>
              </a:spcBef>
            </a:pPr>
            <a:r>
              <a:rPr lang="en-US" sz="1200" b="1"/>
              <a:t>Cold backups are done when the system is offline</a:t>
            </a:r>
          </a:p>
          <a:p>
            <a:pPr marL="320675" indent="-320675" defTabSz="642938">
              <a:lnSpc>
                <a:spcPct val="90000"/>
              </a:lnSpc>
              <a:spcBef>
                <a:spcPct val="50000"/>
              </a:spcBef>
              <a:buFontTx/>
              <a:buChar char="•"/>
            </a:pPr>
            <a:r>
              <a:rPr lang="en-US" sz="1200" b="1"/>
              <a:t>Best type if you can afford downtime </a:t>
            </a:r>
          </a:p>
          <a:p>
            <a:pPr marL="320675" indent="-320675" defTabSz="642938">
              <a:lnSpc>
                <a:spcPct val="90000"/>
              </a:lnSpc>
              <a:spcBef>
                <a:spcPct val="50000"/>
              </a:spcBef>
              <a:buFontTx/>
              <a:buChar char="•"/>
            </a:pPr>
            <a:r>
              <a:rPr lang="en-US" sz="1200" b="1"/>
              <a:t>Quicker and cleaner to restore because information is not incremental</a:t>
            </a:r>
          </a:p>
          <a:p>
            <a:pPr marL="320675" indent="-320675" defTabSz="642938">
              <a:lnSpc>
                <a:spcPct val="90000"/>
              </a:lnSpc>
              <a:spcBef>
                <a:spcPct val="50000"/>
              </a:spcBef>
            </a:pPr>
            <a:endParaRPr lang="en-US" sz="1200" b="1"/>
          </a:p>
        </p:txBody>
      </p:sp>
      <p:pic>
        <p:nvPicPr>
          <p:cNvPr id="1038341" name="Picture 5" descr="j0163115"/>
          <p:cNvPicPr>
            <a:picLocks noChangeAspect="1" noChangeArrowheads="1" noCrop="1"/>
          </p:cNvPicPr>
          <p:nvPr/>
        </p:nvPicPr>
        <p:blipFill>
          <a:blip r:embed="rId2" cstate="print"/>
          <a:srcRect/>
          <a:stretch>
            <a:fillRect/>
          </a:stretch>
        </p:blipFill>
        <p:spPr bwMode="auto">
          <a:xfrm>
            <a:off x="601663" y="1949450"/>
            <a:ext cx="671512" cy="850900"/>
          </a:xfrm>
          <a:prstGeom prst="rect">
            <a:avLst/>
          </a:prstGeom>
          <a:noFill/>
        </p:spPr>
      </p:pic>
      <p:pic>
        <p:nvPicPr>
          <p:cNvPr id="1038342" name="Picture 6" descr="j0285788"/>
          <p:cNvPicPr>
            <a:picLocks noChangeAspect="1" noChangeArrowheads="1"/>
          </p:cNvPicPr>
          <p:nvPr/>
        </p:nvPicPr>
        <p:blipFill>
          <a:blip r:embed="rId3" cstate="print"/>
          <a:srcRect/>
          <a:stretch>
            <a:fillRect/>
          </a:stretch>
        </p:blipFill>
        <p:spPr bwMode="auto">
          <a:xfrm>
            <a:off x="554038" y="3122613"/>
            <a:ext cx="744537" cy="879475"/>
          </a:xfrm>
          <a:prstGeom prst="rect">
            <a:avLst/>
          </a:prstGeom>
          <a:noFill/>
        </p:spPr>
      </p:pic>
      <p:sp>
        <p:nvSpPr>
          <p:cNvPr id="1038344" name="Rectangle 8"/>
          <p:cNvSpPr>
            <a:spLocks noChangeArrowheads="1"/>
          </p:cNvSpPr>
          <p:nvPr/>
        </p:nvSpPr>
        <p:spPr bwMode="auto">
          <a:xfrm>
            <a:off x="341313" y="1266825"/>
            <a:ext cx="8445500" cy="5715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the backup concept for user data, files and system data. Show how it is possible to implement this with standard backup/restore tools</a:t>
            </a:r>
            <a:endParaRPr lang="en-US" sz="1900" b="1">
              <a:solidFill>
                <a:schemeClr val="accent1"/>
              </a:solidFill>
            </a:endParaRPr>
          </a:p>
          <a:p>
            <a:endParaRPr lang="en-US" sz="1900" b="1">
              <a:solidFill>
                <a:schemeClr val="accent1"/>
              </a:solidFill>
            </a:endParaRPr>
          </a:p>
        </p:txBody>
      </p:sp>
      <p:sp>
        <p:nvSpPr>
          <p:cNvPr id="1038345" name="Text Box 9"/>
          <p:cNvSpPr txBox="1">
            <a:spLocks noChangeArrowheads="1"/>
          </p:cNvSpPr>
          <p:nvPr/>
        </p:nvSpPr>
        <p:spPr bwMode="auto">
          <a:xfrm>
            <a:off x="361950" y="4221163"/>
            <a:ext cx="8782050" cy="2314575"/>
          </a:xfrm>
          <a:prstGeom prst="rect">
            <a:avLst/>
          </a:prstGeom>
          <a:noFill/>
          <a:ln w="38100" algn="ctr">
            <a:noFill/>
            <a:miter lim="800000"/>
            <a:headEnd type="none" w="lg" len="med"/>
            <a:tailEnd type="none" w="lg" len="med"/>
          </a:ln>
          <a:effectLst/>
        </p:spPr>
        <p:txBody>
          <a:bodyPr lIns="92075" tIns="46038" rIns="92075" bIns="46038">
            <a:spAutoFit/>
          </a:bodyPr>
          <a:lstStyle/>
          <a:p>
            <a:pPr marL="457200" indent="-457200">
              <a:lnSpc>
                <a:spcPct val="90000"/>
              </a:lnSpc>
            </a:pPr>
            <a:r>
              <a:rPr lang="en-US" sz="1200" b="1"/>
              <a:t>There are 2 Types of Windchill Data Stores</a:t>
            </a:r>
          </a:p>
          <a:p>
            <a:pPr marL="457200" indent="-457200">
              <a:lnSpc>
                <a:spcPct val="90000"/>
              </a:lnSpc>
              <a:spcBef>
                <a:spcPct val="50000"/>
              </a:spcBef>
              <a:buFontTx/>
              <a:buAutoNum type="arabicPeriod"/>
            </a:pPr>
            <a:r>
              <a:rPr lang="en-US" sz="1200" b="1">
                <a:effectLst>
                  <a:outerShdw blurRad="38100" dist="38100" dir="2700000" algn="tl">
                    <a:srgbClr val="C0C0C0"/>
                  </a:outerShdw>
                </a:effectLst>
              </a:rPr>
              <a:t>Primary:</a:t>
            </a:r>
            <a:r>
              <a:rPr lang="en-US" sz="1200" b="1"/>
              <a:t>  contain information that cannot be rebuilt and therefore MUST be backed up</a:t>
            </a:r>
          </a:p>
          <a:p>
            <a:pPr marL="914400" lvl="1" indent="-457200">
              <a:lnSpc>
                <a:spcPct val="90000"/>
              </a:lnSpc>
              <a:spcBef>
                <a:spcPct val="50000"/>
              </a:spcBef>
              <a:buFontTx/>
              <a:buChar char="•"/>
            </a:pPr>
            <a:r>
              <a:rPr lang="en-US" sz="1200" b="1"/>
              <a:t>Oracle</a:t>
            </a:r>
          </a:p>
          <a:p>
            <a:pPr marL="914400" lvl="1" indent="-457200">
              <a:lnSpc>
                <a:spcPct val="90000"/>
              </a:lnSpc>
              <a:spcBef>
                <a:spcPct val="50000"/>
              </a:spcBef>
              <a:buFontTx/>
              <a:buChar char="•"/>
            </a:pPr>
            <a:r>
              <a:rPr lang="en-US" sz="1200" b="1"/>
              <a:t>File Vaults</a:t>
            </a:r>
          </a:p>
          <a:p>
            <a:pPr marL="914400" lvl="1" indent="-457200">
              <a:lnSpc>
                <a:spcPct val="90000"/>
              </a:lnSpc>
              <a:spcBef>
                <a:spcPct val="50000"/>
              </a:spcBef>
              <a:buFontTx/>
              <a:buChar char="•"/>
            </a:pPr>
            <a:r>
              <a:rPr lang="en-US" sz="1200" b="1"/>
              <a:t>Content Cache Vaults</a:t>
            </a:r>
          </a:p>
          <a:p>
            <a:pPr marL="914400" lvl="1" indent="-457200">
              <a:lnSpc>
                <a:spcPct val="90000"/>
              </a:lnSpc>
              <a:spcBef>
                <a:spcPct val="50000"/>
              </a:spcBef>
              <a:buFontTx/>
              <a:buChar char="•"/>
            </a:pPr>
            <a:r>
              <a:rPr lang="en-US" sz="1200" b="1"/>
              <a:t>LDAP Information (Aphelion)</a:t>
            </a:r>
          </a:p>
          <a:p>
            <a:pPr marL="457200" indent="-457200">
              <a:lnSpc>
                <a:spcPct val="90000"/>
              </a:lnSpc>
              <a:spcBef>
                <a:spcPct val="50000"/>
              </a:spcBef>
              <a:buFontTx/>
              <a:buAutoNum type="arabicPeriod"/>
            </a:pPr>
            <a:r>
              <a:rPr lang="en-US" sz="1200" b="1">
                <a:effectLst>
                  <a:outerShdw blurRad="38100" dist="38100" dir="2700000" algn="tl">
                    <a:srgbClr val="C0C0C0"/>
                  </a:outerShdw>
                </a:effectLst>
              </a:rPr>
              <a:t>Secondary:</a:t>
            </a:r>
            <a:r>
              <a:rPr lang="en-US" sz="1200" b="1"/>
              <a:t>  can be backed up, restored, or rebuilt</a:t>
            </a:r>
          </a:p>
          <a:p>
            <a:pPr marL="914400" lvl="1" indent="-457200">
              <a:lnSpc>
                <a:spcPct val="90000"/>
              </a:lnSpc>
              <a:spcBef>
                <a:spcPct val="50000"/>
              </a:spcBef>
              <a:buFontTx/>
              <a:buChar char="•"/>
            </a:pPr>
            <a:r>
              <a:rPr lang="en-US" sz="1200" b="1"/>
              <a:t>FastSearch Indices</a:t>
            </a:r>
          </a:p>
          <a:p>
            <a:pPr marL="914400" lvl="1" indent="-457200">
              <a:lnSpc>
                <a:spcPct val="90000"/>
              </a:lnSpc>
              <a:spcBef>
                <a:spcPct val="50000"/>
              </a:spcBef>
              <a:buFontTx/>
              <a:buChar char="•"/>
            </a:pPr>
            <a:r>
              <a:rPr lang="en-US" sz="1200" b="1"/>
              <a:t>Replicated Vaults</a:t>
            </a:r>
          </a:p>
        </p:txBody>
      </p:sp>
      <p:sp>
        <p:nvSpPr>
          <p:cNvPr id="1038346" name="Text Box 10">
            <a:hlinkClick r:id="rId4" action="ppaction://hlinkpres?slideindex=1&amp;slidetitle="/>
          </p:cNvPr>
          <p:cNvSpPr txBox="1">
            <a:spLocks noChangeArrowheads="1"/>
          </p:cNvSpPr>
          <p:nvPr/>
        </p:nvSpPr>
        <p:spPr bwMode="auto">
          <a:xfrm>
            <a:off x="7375525" y="6126163"/>
            <a:ext cx="1624013" cy="457200"/>
          </a:xfrm>
          <a:prstGeom prst="rect">
            <a:avLst/>
          </a:prstGeom>
          <a:noFill/>
          <a:ln w="9525">
            <a:noFill/>
            <a:miter lim="800000"/>
            <a:headEnd/>
            <a:tailEnd/>
          </a:ln>
          <a:effectLst/>
        </p:spPr>
        <p:txBody>
          <a:bodyPr wrap="none">
            <a:spAutoFit/>
          </a:bodyPr>
          <a:lstStyle/>
          <a:p>
            <a:r>
              <a:rPr lang="de-DE" u="sng"/>
              <a:t>More Infos</a:t>
            </a:r>
            <a:endParaRPr lang="en-US" u="sng"/>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3"/>
          <p:cNvSpPr>
            <a:spLocks noGrp="1"/>
          </p:cNvSpPr>
          <p:nvPr>
            <p:ph type="ftr" sz="quarter" idx="10"/>
          </p:nvPr>
        </p:nvSpPr>
        <p:spPr/>
        <p:txBody>
          <a:bodyPr/>
          <a:lstStyle/>
          <a:p>
            <a:r>
              <a:rPr lang="en-US"/>
              <a:t>© 2006 PTC</a:t>
            </a:r>
          </a:p>
        </p:txBody>
      </p:sp>
      <p:sp>
        <p:nvSpPr>
          <p:cNvPr id="6" name="Foliennummernplatzhalter 4"/>
          <p:cNvSpPr>
            <a:spLocks noGrp="1"/>
          </p:cNvSpPr>
          <p:nvPr>
            <p:ph type="sldNum" sz="quarter" idx="11"/>
          </p:nvPr>
        </p:nvSpPr>
        <p:spPr/>
        <p:txBody>
          <a:bodyPr/>
          <a:lstStyle/>
          <a:p>
            <a:fld id="{1070EDAC-071D-4588-9A3C-22A22E2FE282}" type="slidenum">
              <a:rPr lang="en-US"/>
              <a:pPr/>
              <a:t>26</a:t>
            </a:fld>
            <a:endParaRPr lang="en-US"/>
          </a:p>
        </p:txBody>
      </p:sp>
      <p:sp>
        <p:nvSpPr>
          <p:cNvPr id="1077250" name="Rectangle 2"/>
          <p:cNvSpPr>
            <a:spLocks noGrp="1" noChangeArrowheads="1"/>
          </p:cNvSpPr>
          <p:nvPr>
            <p:ph type="title"/>
          </p:nvPr>
        </p:nvSpPr>
        <p:spPr/>
        <p:txBody>
          <a:bodyPr/>
          <a:lstStyle/>
          <a:p>
            <a:r>
              <a:rPr lang="en-GB" u="sng">
                <a:solidFill>
                  <a:schemeClr val="tx1"/>
                </a:solidFill>
              </a:rPr>
              <a:t>Backup - </a:t>
            </a:r>
            <a:r>
              <a:rPr lang="en-US" u="sng">
                <a:solidFill>
                  <a:schemeClr val="tx1"/>
                </a:solidFill>
              </a:rPr>
              <a:t>Example on our ProjectLink Server</a:t>
            </a:r>
            <a:r>
              <a:rPr lang="en-US" b="0" u="sng">
                <a:solidFill>
                  <a:schemeClr val="tx1"/>
                </a:solidFill>
              </a:rPr>
              <a:t>:</a:t>
            </a:r>
            <a:r>
              <a:rPr lang="en-US"/>
              <a:t> </a:t>
            </a:r>
          </a:p>
        </p:txBody>
      </p:sp>
      <p:sp>
        <p:nvSpPr>
          <p:cNvPr id="1077254" name="Rectangle 6"/>
          <p:cNvSpPr>
            <a:spLocks noChangeArrowheads="1"/>
          </p:cNvSpPr>
          <p:nvPr/>
        </p:nvSpPr>
        <p:spPr bwMode="auto">
          <a:xfrm>
            <a:off x="257175" y="1979613"/>
            <a:ext cx="8548688" cy="4632325"/>
          </a:xfrm>
          <a:prstGeom prst="rect">
            <a:avLst/>
          </a:prstGeom>
          <a:noFill/>
          <a:ln w="9525">
            <a:noFill/>
            <a:miter lim="800000"/>
            <a:headEnd/>
            <a:tailEnd/>
          </a:ln>
          <a:effectLst/>
        </p:spPr>
        <p:txBody>
          <a:bodyPr wrap="none" anchor="ctr">
            <a:spAutoFit/>
          </a:bodyPr>
          <a:lstStyle/>
          <a:p>
            <a:r>
              <a:rPr lang="en-US" sz="1600" b="1"/>
              <a:t>Backup Example on our ProjectLink Server</a:t>
            </a:r>
            <a:r>
              <a:rPr lang="en-US" sz="1600"/>
              <a:t>:  </a:t>
            </a:r>
          </a:p>
          <a:p>
            <a:pPr>
              <a:buFontTx/>
              <a:buChar char="•"/>
            </a:pPr>
            <a:r>
              <a:rPr lang="en-US" sz="1600" b="1"/>
              <a:t> Database Server</a:t>
            </a:r>
            <a:r>
              <a:rPr lang="en-US" sz="1600"/>
              <a:t>:  </a:t>
            </a:r>
          </a:p>
          <a:p>
            <a:pPr lvl="3"/>
            <a:r>
              <a:rPr lang="en-US" sz="1400"/>
              <a:t>	Hot Backup twice a week </a:t>
            </a:r>
          </a:p>
          <a:p>
            <a:pPr lvl="3"/>
            <a:r>
              <a:rPr lang="en-US" sz="1400"/>
              <a:t>	Cold backup on Maintenance weekend </a:t>
            </a:r>
          </a:p>
          <a:p>
            <a:pPr lvl="3"/>
            <a:r>
              <a:rPr lang="en-US" sz="1400"/>
              <a:t>	Oracle Archive Logs for the delta.</a:t>
            </a:r>
          </a:p>
          <a:p>
            <a:pPr>
              <a:buFontTx/>
              <a:buChar char="•"/>
            </a:pPr>
            <a:r>
              <a:rPr lang="en-US" sz="1600" b="1"/>
              <a:t> Windchill Server</a:t>
            </a:r>
            <a:r>
              <a:rPr lang="en-US" sz="1600"/>
              <a:t> </a:t>
            </a:r>
          </a:p>
          <a:p>
            <a:pPr lvl="1"/>
            <a:r>
              <a:rPr lang="en-US" sz="1600"/>
              <a:t>	</a:t>
            </a:r>
            <a:r>
              <a:rPr lang="en-US" sz="1400"/>
              <a:t>Backup Schedule for the Windchill Application files, including the Aphelion Database. </a:t>
            </a:r>
          </a:p>
          <a:p>
            <a:pPr lvl="1"/>
            <a:r>
              <a:rPr lang="en-US" sz="1400"/>
              <a:t>	Differential: Everyday  (this covers anything that have changed since the last differential) </a:t>
            </a:r>
          </a:p>
          <a:p>
            <a:pPr lvl="1"/>
            <a:r>
              <a:rPr lang="en-US" sz="1400"/>
              <a:t>	Accumulative: Every 5 days (this covers anything that have changed since the last full backup) </a:t>
            </a:r>
          </a:p>
          <a:p>
            <a:pPr lvl="1"/>
            <a:r>
              <a:rPr lang="en-US" sz="1400"/>
              <a:t>	Full: Every 18 Days.</a:t>
            </a:r>
          </a:p>
          <a:p>
            <a:endParaRPr lang="en-US" sz="1600" b="1"/>
          </a:p>
          <a:p>
            <a:r>
              <a:rPr lang="en-US" sz="1600" b="1"/>
              <a:t>Recovery Example on our ProjectLink Server</a:t>
            </a:r>
            <a:r>
              <a:rPr lang="en-US" sz="1600"/>
              <a:t> : </a:t>
            </a:r>
          </a:p>
          <a:p>
            <a:pPr>
              <a:buFontTx/>
              <a:buChar char="•"/>
            </a:pPr>
            <a:r>
              <a:rPr lang="en-US" sz="1600" b="1"/>
              <a:t> Database Server</a:t>
            </a:r>
            <a:r>
              <a:rPr lang="en-US" sz="1600"/>
              <a:t>:  </a:t>
            </a:r>
          </a:p>
          <a:p>
            <a:pPr lvl="1"/>
            <a:r>
              <a:rPr lang="en-US" sz="1400"/>
              <a:t>	Fail Over Database Cluster Environment. </a:t>
            </a:r>
          </a:p>
          <a:p>
            <a:pPr lvl="1"/>
            <a:r>
              <a:rPr lang="en-US" sz="1400"/>
              <a:t>	RAID 5 Disk configuration gives up the ability to recover from a single disk failure. </a:t>
            </a:r>
          </a:p>
          <a:p>
            <a:pPr lvl="1"/>
            <a:r>
              <a:rPr lang="en-US" sz="1400"/>
              <a:t>	We can restore from Hot/Cold backup and use the Archive Logs for the delta.</a:t>
            </a:r>
          </a:p>
          <a:p>
            <a:pPr>
              <a:buFontTx/>
              <a:buChar char="•"/>
            </a:pPr>
            <a:r>
              <a:rPr lang="en-US" sz="1600" b="1"/>
              <a:t> Windchill Server</a:t>
            </a:r>
            <a:r>
              <a:rPr lang="en-US" sz="1600"/>
              <a:t> </a:t>
            </a:r>
          </a:p>
          <a:p>
            <a:pPr lvl="1"/>
            <a:r>
              <a:rPr lang="en-US" sz="1400"/>
              <a:t>	RAID 5 Disk configuration gives up the ability to recover from a single disk failure. </a:t>
            </a:r>
          </a:p>
          <a:p>
            <a:pPr lvl="1"/>
            <a:r>
              <a:rPr lang="en-US" sz="1400"/>
              <a:t>	In case of total disk failure, we can restore from tape.</a:t>
            </a:r>
          </a:p>
          <a:p>
            <a:endParaRPr lang="en-US" sz="1600"/>
          </a:p>
        </p:txBody>
      </p:sp>
      <p:sp>
        <p:nvSpPr>
          <p:cNvPr id="1077255" name="Rectangle 7"/>
          <p:cNvSpPr>
            <a:spLocks noChangeArrowheads="1"/>
          </p:cNvSpPr>
          <p:nvPr/>
        </p:nvSpPr>
        <p:spPr bwMode="auto">
          <a:xfrm>
            <a:off x="341313" y="1266825"/>
            <a:ext cx="8445500" cy="5715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the backup concept for user data, files and system data. Show how it is possible to implement this with standard backup/restore tools</a:t>
            </a:r>
            <a:endParaRPr lang="en-US" sz="1900" b="1">
              <a:solidFill>
                <a:schemeClr val="accent1"/>
              </a:solidFill>
            </a:endParaRPr>
          </a:p>
          <a:p>
            <a:endParaRPr lang="en-US" sz="1900" b="1">
              <a:solidFill>
                <a:schemeClr val="accent1"/>
              </a:solidFill>
            </a:endParaRPr>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3"/>
          <p:cNvSpPr>
            <a:spLocks noGrp="1"/>
          </p:cNvSpPr>
          <p:nvPr>
            <p:ph type="ftr" sz="quarter" idx="10"/>
          </p:nvPr>
        </p:nvSpPr>
        <p:spPr/>
        <p:txBody>
          <a:bodyPr/>
          <a:lstStyle/>
          <a:p>
            <a:r>
              <a:rPr lang="en-US"/>
              <a:t>© 2006 PTC</a:t>
            </a:r>
          </a:p>
        </p:txBody>
      </p:sp>
      <p:sp>
        <p:nvSpPr>
          <p:cNvPr id="6" name="Foliennummernplatzhalter 4"/>
          <p:cNvSpPr>
            <a:spLocks noGrp="1"/>
          </p:cNvSpPr>
          <p:nvPr>
            <p:ph type="sldNum" sz="quarter" idx="11"/>
          </p:nvPr>
        </p:nvSpPr>
        <p:spPr/>
        <p:txBody>
          <a:bodyPr/>
          <a:lstStyle/>
          <a:p>
            <a:fld id="{7797B9F9-56EB-40FA-AF1D-C0401745D2C2}" type="slidenum">
              <a:rPr lang="en-US"/>
              <a:pPr/>
              <a:t>27</a:t>
            </a:fld>
            <a:endParaRPr lang="en-US"/>
          </a:p>
        </p:txBody>
      </p:sp>
      <p:sp>
        <p:nvSpPr>
          <p:cNvPr id="1084418" name="Rectangle 2"/>
          <p:cNvSpPr>
            <a:spLocks noGrp="1" noChangeArrowheads="1"/>
          </p:cNvSpPr>
          <p:nvPr>
            <p:ph type="title"/>
          </p:nvPr>
        </p:nvSpPr>
        <p:spPr/>
        <p:txBody>
          <a:bodyPr/>
          <a:lstStyle/>
          <a:p>
            <a:r>
              <a:rPr lang="en-GB" u="sng">
                <a:solidFill>
                  <a:schemeClr val="tx1"/>
                </a:solidFill>
              </a:rPr>
              <a:t>Backup - </a:t>
            </a:r>
            <a:r>
              <a:rPr lang="en-US" u="sng">
                <a:solidFill>
                  <a:schemeClr val="tx1"/>
                </a:solidFill>
              </a:rPr>
              <a:t>Example on our ProjectLink Server</a:t>
            </a:r>
            <a:r>
              <a:rPr lang="en-US" b="0" u="sng">
                <a:solidFill>
                  <a:schemeClr val="tx1"/>
                </a:solidFill>
              </a:rPr>
              <a:t>:</a:t>
            </a:r>
          </a:p>
        </p:txBody>
      </p:sp>
      <p:sp>
        <p:nvSpPr>
          <p:cNvPr id="1084422" name="Rectangle 6"/>
          <p:cNvSpPr>
            <a:spLocks noGrp="1" noChangeArrowheads="1"/>
          </p:cNvSpPr>
          <p:nvPr>
            <p:ph type="body" idx="1"/>
          </p:nvPr>
        </p:nvSpPr>
        <p:spPr>
          <a:xfrm>
            <a:off x="414338" y="1338263"/>
            <a:ext cx="8310562" cy="5519737"/>
          </a:xfrm>
          <a:noFill/>
          <a:ln/>
          <a:effectLst>
            <a:outerShdw dist="17961" dir="2700000" algn="ctr" rotWithShape="0">
              <a:srgbClr val="FFFFFF"/>
            </a:outerShdw>
          </a:effectLst>
        </p:spPr>
        <p:txBody>
          <a:bodyPr lIns="90478" tIns="44445" rIns="90478" bIns="44445"/>
          <a:lstStyle/>
          <a:p>
            <a:r>
              <a:rPr lang="en-US"/>
              <a:t>PTC PDS has been available to PTC users since July, 2001</a:t>
            </a:r>
          </a:p>
          <a:p>
            <a:pPr lvl="1"/>
            <a:r>
              <a:rPr lang="en-US"/>
              <a:t>34,394+ unique participants</a:t>
            </a:r>
          </a:p>
          <a:p>
            <a:pPr lvl="1"/>
            <a:r>
              <a:rPr lang="en-US"/>
              <a:t>Over 10,241 projects</a:t>
            </a:r>
          </a:p>
          <a:p>
            <a:pPr lvl="1"/>
            <a:r>
              <a:rPr lang="de-DE"/>
              <a:t>Over </a:t>
            </a:r>
            <a:r>
              <a:rPr lang="en-US"/>
              <a:t>1299389 files</a:t>
            </a:r>
          </a:p>
          <a:p>
            <a:pPr lvl="1"/>
            <a:r>
              <a:rPr lang="en-US"/>
              <a:t>Database size: 3.1 TB</a:t>
            </a:r>
          </a:p>
          <a:p>
            <a:pPr lvl="1"/>
            <a:endParaRPr lang="en-US"/>
          </a:p>
        </p:txBody>
      </p:sp>
      <p:pic>
        <p:nvPicPr>
          <p:cNvPr id="1084423" name="Picture 7"/>
          <p:cNvPicPr>
            <a:picLocks noChangeAspect="1" noChangeArrowheads="1"/>
          </p:cNvPicPr>
          <p:nvPr/>
        </p:nvPicPr>
        <p:blipFill>
          <a:blip r:embed="rId2" cstate="print"/>
          <a:srcRect/>
          <a:stretch>
            <a:fillRect/>
          </a:stretch>
        </p:blipFill>
        <p:spPr bwMode="auto">
          <a:xfrm>
            <a:off x="723900" y="3595688"/>
            <a:ext cx="7543800" cy="2371725"/>
          </a:xfrm>
          <a:prstGeom prst="rect">
            <a:avLst/>
          </a:prstGeom>
          <a:noFill/>
          <a:ln w="9525">
            <a:noFill/>
            <a:miter lim="800000"/>
            <a:headEnd/>
            <a:tailEnd/>
          </a:ln>
          <a:effectLst/>
        </p:spPr>
      </p:pic>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A72A0E73-B140-4669-99B1-554FF37F7B36}" type="slidenum">
              <a:rPr lang="en-US"/>
              <a:pPr/>
              <a:t>28</a:t>
            </a:fld>
            <a:endParaRPr lang="en-US"/>
          </a:p>
        </p:txBody>
      </p:sp>
      <p:sp>
        <p:nvSpPr>
          <p:cNvPr id="1059842" name="Rectangle 2"/>
          <p:cNvSpPr>
            <a:spLocks noGrp="1" noChangeArrowheads="1"/>
          </p:cNvSpPr>
          <p:nvPr>
            <p:ph type="title"/>
          </p:nvPr>
        </p:nvSpPr>
        <p:spPr/>
        <p:txBody>
          <a:bodyPr/>
          <a:lstStyle/>
          <a:p>
            <a:r>
              <a:rPr lang="en-GB" u="sng"/>
              <a:t>Recovery</a:t>
            </a:r>
            <a:endParaRPr lang="en-US" u="sng"/>
          </a:p>
        </p:txBody>
      </p:sp>
      <p:sp>
        <p:nvSpPr>
          <p:cNvPr id="1059843" name="Rectangle 3"/>
          <p:cNvSpPr>
            <a:spLocks noChangeArrowheads="1"/>
          </p:cNvSpPr>
          <p:nvPr/>
        </p:nvSpPr>
        <p:spPr bwMode="auto">
          <a:xfrm>
            <a:off x="227013" y="1308100"/>
            <a:ext cx="9959975" cy="1373188"/>
          </a:xfrm>
          <a:prstGeom prst="rect">
            <a:avLst/>
          </a:prstGeom>
          <a:noFill/>
          <a:ln w="9525">
            <a:noFill/>
            <a:miter lim="800000"/>
            <a:headEnd/>
            <a:tailEnd/>
          </a:ln>
          <a:effectLst/>
        </p:spPr>
        <p:txBody>
          <a:bodyPr tIns="0" bIns="0" anchor="ctr">
            <a:spAutoFit/>
          </a:bodyPr>
          <a:lstStyle/>
          <a:p>
            <a:pPr>
              <a:buFontTx/>
              <a:buChar char="•"/>
            </a:pPr>
            <a:r>
              <a:rPr lang="en-GB" sz="1800"/>
              <a:t> Explain and/or show how a new instance of a fully functional system can be </a:t>
            </a:r>
          </a:p>
          <a:p>
            <a:r>
              <a:rPr lang="en-GB" sz="1800"/>
              <a:t>  installed in a disaster recovery process.</a:t>
            </a:r>
          </a:p>
          <a:p>
            <a:r>
              <a:rPr lang="en-GB" sz="1800"/>
              <a:t> </a:t>
            </a:r>
            <a:endParaRPr lang="en-US" sz="1800"/>
          </a:p>
          <a:p>
            <a:pPr>
              <a:buFontTx/>
              <a:buChar char="•"/>
            </a:pPr>
            <a:r>
              <a:rPr lang="en-GB" sz="1800"/>
              <a:t> Explain how different instances of the system can be reconciliated (e.g. integration  </a:t>
            </a:r>
          </a:p>
          <a:p>
            <a:r>
              <a:rPr lang="en-GB" sz="1800"/>
              <a:t>  environment is made equal to production environment.</a:t>
            </a:r>
            <a:r>
              <a:rPr lang="en-US" sz="1800"/>
              <a:t> </a:t>
            </a:r>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p:cNvSpPr>
            <a:spLocks noGrp="1"/>
          </p:cNvSpPr>
          <p:nvPr>
            <p:ph type="ftr" sz="quarter" idx="10"/>
          </p:nvPr>
        </p:nvSpPr>
        <p:spPr/>
        <p:txBody>
          <a:bodyPr/>
          <a:lstStyle/>
          <a:p>
            <a:r>
              <a:rPr lang="en-US"/>
              <a:t>© 2006 PTC</a:t>
            </a:r>
          </a:p>
        </p:txBody>
      </p:sp>
      <p:sp>
        <p:nvSpPr>
          <p:cNvPr id="7" name="Foliennummernplatzhalter 5"/>
          <p:cNvSpPr>
            <a:spLocks noGrp="1"/>
          </p:cNvSpPr>
          <p:nvPr>
            <p:ph type="sldNum" sz="quarter" idx="11"/>
          </p:nvPr>
        </p:nvSpPr>
        <p:spPr/>
        <p:txBody>
          <a:bodyPr/>
          <a:lstStyle/>
          <a:p>
            <a:fld id="{76F65509-6D1C-476A-A305-65AFB171D486}" type="slidenum">
              <a:rPr lang="en-US"/>
              <a:pPr/>
              <a:t>29</a:t>
            </a:fld>
            <a:endParaRPr lang="en-US"/>
          </a:p>
        </p:txBody>
      </p:sp>
      <p:sp>
        <p:nvSpPr>
          <p:cNvPr id="1039362" name="Rectangle 2"/>
          <p:cNvSpPr>
            <a:spLocks noGrp="1" noChangeArrowheads="1"/>
          </p:cNvSpPr>
          <p:nvPr>
            <p:ph type="title"/>
          </p:nvPr>
        </p:nvSpPr>
        <p:spPr/>
        <p:txBody>
          <a:bodyPr/>
          <a:lstStyle/>
          <a:p>
            <a:r>
              <a:rPr lang="en-GB" u="sng"/>
              <a:t>Recovery</a:t>
            </a:r>
            <a:endParaRPr lang="en-US" u="sng"/>
          </a:p>
        </p:txBody>
      </p:sp>
      <p:sp>
        <p:nvSpPr>
          <p:cNvPr id="1039363" name="Rectangle 3"/>
          <p:cNvSpPr>
            <a:spLocks noGrp="1" noChangeArrowheads="1"/>
          </p:cNvSpPr>
          <p:nvPr>
            <p:ph type="body" sz="half" idx="2"/>
          </p:nvPr>
        </p:nvSpPr>
        <p:spPr>
          <a:xfrm>
            <a:off x="341313" y="4748213"/>
            <a:ext cx="8445500" cy="1824037"/>
          </a:xfrm>
        </p:spPr>
        <p:txBody>
          <a:bodyPr/>
          <a:lstStyle/>
          <a:p>
            <a:pPr>
              <a:lnSpc>
                <a:spcPct val="80000"/>
              </a:lnSpc>
            </a:pPr>
            <a:r>
              <a:rPr lang="en-US" sz="1700"/>
              <a:t>Timing in the restore is crucial to making sure that everything on the system is in synch with each other.</a:t>
            </a:r>
          </a:p>
          <a:p>
            <a:pPr lvl="1">
              <a:lnSpc>
                <a:spcPct val="80000"/>
              </a:lnSpc>
            </a:pPr>
            <a:r>
              <a:rPr lang="en-US" sz="1600"/>
              <a:t>Each component has to be restored to the same point and time so that they are as close as possible</a:t>
            </a:r>
          </a:p>
          <a:p>
            <a:pPr lvl="1">
              <a:lnSpc>
                <a:spcPct val="80000"/>
              </a:lnSpc>
            </a:pPr>
            <a:r>
              <a:rPr lang="en-US" sz="1600"/>
              <a:t>Some manual steps may be required to completely resolve the recovery point</a:t>
            </a:r>
          </a:p>
          <a:p>
            <a:pPr lvl="2">
              <a:lnSpc>
                <a:spcPct val="80000"/>
              </a:lnSpc>
            </a:pPr>
            <a:r>
              <a:rPr lang="en-US" sz="1400"/>
              <a:t>E.g. If Oracle is recovered to 14:30, you will have to confirm that the external vaults only contain files that are listed in the FVItem table (the names are hashed on disk using a dectohex function!)</a:t>
            </a:r>
          </a:p>
          <a:p>
            <a:pPr lvl="1">
              <a:lnSpc>
                <a:spcPct val="80000"/>
              </a:lnSpc>
            </a:pPr>
            <a:endParaRPr lang="en-US" sz="1600"/>
          </a:p>
        </p:txBody>
      </p:sp>
      <p:pic>
        <p:nvPicPr>
          <p:cNvPr id="1039364" name="Picture 4"/>
          <p:cNvPicPr>
            <a:picLocks noChangeAspect="1" noChangeArrowheads="1"/>
          </p:cNvPicPr>
          <p:nvPr>
            <p:ph sz="half" idx="1"/>
          </p:nvPr>
        </p:nvPicPr>
        <p:blipFill>
          <a:blip r:embed="rId2" cstate="print"/>
          <a:srcRect/>
          <a:stretch>
            <a:fillRect/>
          </a:stretch>
        </p:blipFill>
        <p:spPr>
          <a:xfrm>
            <a:off x="1139825" y="1898650"/>
            <a:ext cx="7085013" cy="2781300"/>
          </a:xfrm>
          <a:noFill/>
          <a:ln/>
        </p:spPr>
      </p:pic>
      <p:sp>
        <p:nvSpPr>
          <p:cNvPr id="1039365" name="Rectangle 5"/>
          <p:cNvSpPr>
            <a:spLocks noChangeArrowheads="1"/>
          </p:cNvSpPr>
          <p:nvPr/>
        </p:nvSpPr>
        <p:spPr bwMode="auto">
          <a:xfrm>
            <a:off x="341313" y="1266825"/>
            <a:ext cx="8445500" cy="571500"/>
          </a:xfrm>
          <a:prstGeom prst="rect">
            <a:avLst/>
          </a:prstGeom>
          <a:solidFill>
            <a:srgbClr val="FFFF99"/>
          </a:solidFill>
          <a:ln w="19050">
            <a:solidFill>
              <a:schemeClr val="tx1"/>
            </a:solidFill>
            <a:miter lim="800000"/>
            <a:headEnd/>
            <a:tailEnd/>
          </a:ln>
        </p:spPr>
        <p:txBody>
          <a:bodyPr lIns="0" tIns="0" rIns="0" bIns="0"/>
          <a:lstStyle/>
          <a:p>
            <a:pPr eaLnBrk="1" hangingPunct="1">
              <a:lnSpc>
                <a:spcPct val="90000"/>
              </a:lnSpc>
              <a:spcBef>
                <a:spcPct val="40000"/>
              </a:spcBef>
              <a:spcAft>
                <a:spcPct val="25000"/>
              </a:spcAft>
            </a:pPr>
            <a:r>
              <a:rPr lang="en-GB" sz="1400" b="1">
                <a:solidFill>
                  <a:schemeClr val="accent1"/>
                </a:solidFill>
              </a:rPr>
              <a:t>Explain and/or show how a new instance of a fully functional system can be installed in a disaster recovery process. Explain how different instances of the system can be reconciliated (e.g. integration environment is made equal to production environment.</a:t>
            </a:r>
            <a:endParaRPr lang="en-US" sz="1400" b="1">
              <a:solidFill>
                <a:schemeClr val="accent1"/>
              </a:solidFill>
            </a:endParaRP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ußzeilenplatzhalter 3"/>
          <p:cNvSpPr>
            <a:spLocks noGrp="1"/>
          </p:cNvSpPr>
          <p:nvPr>
            <p:ph type="ftr" sz="quarter" idx="10"/>
          </p:nvPr>
        </p:nvSpPr>
        <p:spPr/>
        <p:txBody>
          <a:bodyPr/>
          <a:lstStyle/>
          <a:p>
            <a:r>
              <a:rPr lang="en-US"/>
              <a:t>© 2006 PTC</a:t>
            </a:r>
          </a:p>
        </p:txBody>
      </p:sp>
      <p:sp>
        <p:nvSpPr>
          <p:cNvPr id="13" name="Foliennummernplatzhalter 4"/>
          <p:cNvSpPr>
            <a:spLocks noGrp="1"/>
          </p:cNvSpPr>
          <p:nvPr>
            <p:ph type="sldNum" sz="quarter" idx="11"/>
          </p:nvPr>
        </p:nvSpPr>
        <p:spPr/>
        <p:txBody>
          <a:bodyPr/>
          <a:lstStyle/>
          <a:p>
            <a:fld id="{2DD5FBA1-825E-4DA0-AA00-643B52175202}" type="slidenum">
              <a:rPr lang="en-US"/>
              <a:pPr/>
              <a:t>3</a:t>
            </a:fld>
            <a:endParaRPr lang="en-US"/>
          </a:p>
        </p:txBody>
      </p:sp>
      <p:sp>
        <p:nvSpPr>
          <p:cNvPr id="1004546" name="Rectangle 2"/>
          <p:cNvSpPr>
            <a:spLocks noGrp="1" noChangeArrowheads="1"/>
          </p:cNvSpPr>
          <p:nvPr>
            <p:ph type="title"/>
          </p:nvPr>
        </p:nvSpPr>
        <p:spPr/>
        <p:txBody>
          <a:bodyPr/>
          <a:lstStyle/>
          <a:p>
            <a:r>
              <a:rPr lang="en-GB" u="sng">
                <a:solidFill>
                  <a:schemeClr val="tx1"/>
                </a:solidFill>
              </a:rPr>
              <a:t>User Definition and Rights</a:t>
            </a:r>
          </a:p>
        </p:txBody>
      </p:sp>
      <p:sp>
        <p:nvSpPr>
          <p:cNvPr id="1004547" name="Rectangle 3"/>
          <p:cNvSpPr>
            <a:spLocks noGrp="1" noChangeArrowheads="1"/>
          </p:cNvSpPr>
          <p:nvPr>
            <p:ph type="body" idx="1"/>
          </p:nvPr>
        </p:nvSpPr>
        <p:spPr>
          <a:xfrm>
            <a:off x="641350" y="1620838"/>
            <a:ext cx="8255000" cy="4487862"/>
          </a:xfrm>
        </p:spPr>
        <p:txBody>
          <a:bodyPr/>
          <a:lstStyle/>
          <a:p>
            <a:endParaRPr lang="en-GB"/>
          </a:p>
          <a:p>
            <a:endParaRPr lang="en-GB"/>
          </a:p>
          <a:p>
            <a:endParaRPr lang="en-GB"/>
          </a:p>
          <a:p>
            <a:pPr lvl="1"/>
            <a:r>
              <a:rPr lang="en-GB"/>
              <a:t>Select ‘Users’ link and ‘Create New User’ icon</a:t>
            </a:r>
          </a:p>
          <a:p>
            <a:pPr lvl="1"/>
            <a:r>
              <a:rPr lang="en-GB"/>
              <a:t>‘Add existing User to Table’ icon should be used to view and update existing users</a:t>
            </a:r>
          </a:p>
        </p:txBody>
      </p:sp>
      <p:grpSp>
        <p:nvGrpSpPr>
          <p:cNvPr id="1004555" name="Group 11"/>
          <p:cNvGrpSpPr>
            <a:grpSpLocks/>
          </p:cNvGrpSpPr>
          <p:nvPr/>
        </p:nvGrpSpPr>
        <p:grpSpPr bwMode="auto">
          <a:xfrm>
            <a:off x="360363" y="1652588"/>
            <a:ext cx="8266112" cy="1174750"/>
            <a:chOff x="89" y="1461"/>
            <a:chExt cx="5615" cy="740"/>
          </a:xfrm>
        </p:grpSpPr>
        <p:pic>
          <p:nvPicPr>
            <p:cNvPr id="1004548" name="Picture 4" descr="53"/>
            <p:cNvPicPr>
              <a:picLocks noChangeAspect="1" noChangeArrowheads="1"/>
            </p:cNvPicPr>
            <p:nvPr/>
          </p:nvPicPr>
          <p:blipFill>
            <a:blip r:embed="rId2" cstate="print"/>
            <a:srcRect/>
            <a:stretch>
              <a:fillRect/>
            </a:stretch>
          </p:blipFill>
          <p:spPr bwMode="auto">
            <a:xfrm>
              <a:off x="89" y="1461"/>
              <a:ext cx="5615" cy="740"/>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04549" name="Rectangle 5"/>
            <p:cNvSpPr>
              <a:spLocks noChangeArrowheads="1"/>
            </p:cNvSpPr>
            <p:nvPr/>
          </p:nvSpPr>
          <p:spPr bwMode="auto">
            <a:xfrm>
              <a:off x="104" y="1568"/>
              <a:ext cx="384" cy="176"/>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04550" name="Rectangle 6"/>
            <p:cNvSpPr>
              <a:spLocks noChangeArrowheads="1"/>
            </p:cNvSpPr>
            <p:nvPr/>
          </p:nvSpPr>
          <p:spPr bwMode="auto">
            <a:xfrm>
              <a:off x="3928" y="1656"/>
              <a:ext cx="712" cy="296"/>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grpSp>
      <p:grpSp>
        <p:nvGrpSpPr>
          <p:cNvPr id="1004556" name="Group 12"/>
          <p:cNvGrpSpPr>
            <a:grpSpLocks/>
          </p:cNvGrpSpPr>
          <p:nvPr/>
        </p:nvGrpSpPr>
        <p:grpSpPr bwMode="auto">
          <a:xfrm>
            <a:off x="2984500" y="3979863"/>
            <a:ext cx="3048000" cy="1439862"/>
            <a:chOff x="242" y="3053"/>
            <a:chExt cx="1920" cy="907"/>
          </a:xfrm>
        </p:grpSpPr>
        <p:pic>
          <p:nvPicPr>
            <p:cNvPr id="1004551" name="Picture 7" descr="159"/>
            <p:cNvPicPr>
              <a:picLocks noChangeAspect="1" noChangeArrowheads="1"/>
            </p:cNvPicPr>
            <p:nvPr/>
          </p:nvPicPr>
          <p:blipFill>
            <a:blip r:embed="rId3" cstate="print"/>
            <a:srcRect/>
            <a:stretch>
              <a:fillRect/>
            </a:stretch>
          </p:blipFill>
          <p:spPr bwMode="auto">
            <a:xfrm>
              <a:off x="242" y="3053"/>
              <a:ext cx="1920" cy="907"/>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04552" name="Rectangle 8"/>
            <p:cNvSpPr>
              <a:spLocks noChangeArrowheads="1"/>
            </p:cNvSpPr>
            <p:nvPr/>
          </p:nvSpPr>
          <p:spPr bwMode="auto">
            <a:xfrm>
              <a:off x="1430" y="3685"/>
              <a:ext cx="724" cy="187"/>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grpSp>
      <p:sp>
        <p:nvSpPr>
          <p:cNvPr id="1004554" name="Rectangle 10"/>
          <p:cNvSpPr>
            <a:spLocks noChangeArrowheads="1"/>
          </p:cNvSpPr>
          <p:nvPr/>
        </p:nvSpPr>
        <p:spPr bwMode="auto">
          <a:xfrm>
            <a:off x="341313" y="1266825"/>
            <a:ext cx="8445500" cy="2667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80000"/>
              </a:lnSpc>
              <a:spcBef>
                <a:spcPct val="40000"/>
              </a:spcBef>
              <a:spcAft>
                <a:spcPct val="25000"/>
              </a:spcAft>
            </a:pPr>
            <a:r>
              <a:rPr lang="en-GB" sz="1900" b="1">
                <a:solidFill>
                  <a:schemeClr val="accent1"/>
                </a:solidFill>
              </a:rPr>
              <a:t>Show how new users are created</a:t>
            </a: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3"/>
          <p:cNvSpPr>
            <a:spLocks noGrp="1"/>
          </p:cNvSpPr>
          <p:nvPr>
            <p:ph type="ftr" sz="quarter" idx="10"/>
          </p:nvPr>
        </p:nvSpPr>
        <p:spPr/>
        <p:txBody>
          <a:bodyPr/>
          <a:lstStyle/>
          <a:p>
            <a:r>
              <a:rPr lang="en-US"/>
              <a:t>© 2006 PTC</a:t>
            </a:r>
          </a:p>
        </p:txBody>
      </p:sp>
      <p:sp>
        <p:nvSpPr>
          <p:cNvPr id="6" name="Foliennummernplatzhalter 4"/>
          <p:cNvSpPr>
            <a:spLocks noGrp="1"/>
          </p:cNvSpPr>
          <p:nvPr>
            <p:ph type="sldNum" sz="quarter" idx="11"/>
          </p:nvPr>
        </p:nvSpPr>
        <p:spPr/>
        <p:txBody>
          <a:bodyPr/>
          <a:lstStyle/>
          <a:p>
            <a:fld id="{4C4FC2A1-A5E5-4766-93F9-1E8201C642E2}" type="slidenum">
              <a:rPr lang="en-US"/>
              <a:pPr/>
              <a:t>30</a:t>
            </a:fld>
            <a:endParaRPr lang="en-US"/>
          </a:p>
        </p:txBody>
      </p:sp>
      <p:sp>
        <p:nvSpPr>
          <p:cNvPr id="1040386" name="Rectangle 2"/>
          <p:cNvSpPr>
            <a:spLocks noGrp="1" noChangeArrowheads="1"/>
          </p:cNvSpPr>
          <p:nvPr>
            <p:ph type="title"/>
          </p:nvPr>
        </p:nvSpPr>
        <p:spPr/>
        <p:txBody>
          <a:bodyPr/>
          <a:lstStyle/>
          <a:p>
            <a:r>
              <a:rPr lang="en-GB" u="sng"/>
              <a:t>Recovery</a:t>
            </a:r>
            <a:endParaRPr lang="en-US" u="sng"/>
          </a:p>
        </p:txBody>
      </p:sp>
      <p:sp>
        <p:nvSpPr>
          <p:cNvPr id="1040387" name="Rectangle 3"/>
          <p:cNvSpPr>
            <a:spLocks noGrp="1" noChangeArrowheads="1"/>
          </p:cNvSpPr>
          <p:nvPr>
            <p:ph type="body" idx="1"/>
          </p:nvPr>
        </p:nvSpPr>
        <p:spPr>
          <a:xfrm>
            <a:off x="341313" y="1992313"/>
            <a:ext cx="8445500" cy="3827462"/>
          </a:xfrm>
        </p:spPr>
        <p:txBody>
          <a:bodyPr/>
          <a:lstStyle/>
          <a:p>
            <a:pPr marL="361950" indent="-361950"/>
            <a:r>
              <a:rPr lang="en-US">
                <a:solidFill>
                  <a:srgbClr val="000000"/>
                </a:solidFill>
              </a:rPr>
              <a:t>Recovering Oracle</a:t>
            </a:r>
          </a:p>
          <a:p>
            <a:pPr marL="457200" lvl="1" indent="-342900"/>
            <a:r>
              <a:rPr lang="en-US" sz="1500" b="1">
                <a:solidFill>
                  <a:schemeClr val="accent1"/>
                </a:solidFill>
              </a:rPr>
              <a:t>Restore the latest files backed up with a file system backup to recover the Oracle binaries (or re-install Oracle and restore the control files)</a:t>
            </a:r>
          </a:p>
          <a:p>
            <a:pPr marL="457200" lvl="1" indent="-342900"/>
            <a:r>
              <a:rPr lang="en-US" sz="1500" b="1">
                <a:solidFill>
                  <a:schemeClr val="accent1"/>
                </a:solidFill>
              </a:rPr>
              <a:t>Restore the database initialization file --  init.ora</a:t>
            </a:r>
          </a:p>
          <a:p>
            <a:pPr marL="457200" lvl="1" indent="-342900"/>
            <a:r>
              <a:rPr lang="en-US" sz="1500" b="1">
                <a:solidFill>
                  <a:schemeClr val="accent1"/>
                </a:solidFill>
              </a:rPr>
              <a:t>Start the Oracle DBA Studio or Oracle Enterprise Manager and log in with sysdba privileges</a:t>
            </a:r>
          </a:p>
          <a:p>
            <a:pPr marL="708025" lvl="2" indent="-304800"/>
            <a:r>
              <a:rPr lang="en-US" sz="1500" b="1"/>
              <a:t>Open the instance, select the database and check the box to show all states.  Select Mounted and then apply.</a:t>
            </a:r>
          </a:p>
          <a:p>
            <a:pPr marL="708025" lvl="2" indent="-304800"/>
            <a:r>
              <a:rPr lang="en-US" sz="1500" b="1"/>
              <a:t>This step may vary if you are using 10g OEM/EM or other management tools</a:t>
            </a:r>
          </a:p>
          <a:p>
            <a:pPr marL="457200" lvl="1" indent="-342900"/>
            <a:r>
              <a:rPr lang="en-US" sz="1500" b="1">
                <a:solidFill>
                  <a:schemeClr val="accent1"/>
                </a:solidFill>
              </a:rPr>
              <a:t>Recover the database using RMAN</a:t>
            </a:r>
          </a:p>
          <a:p>
            <a:pPr marL="457200" lvl="1" indent="-342900"/>
            <a:r>
              <a:rPr lang="en-US" sz="1500" b="1">
                <a:solidFill>
                  <a:schemeClr val="accent1"/>
                </a:solidFill>
              </a:rPr>
              <a:t>Go to Oracle DBA Studio or Oracle Enterprise Manager and bring the database to a “mounted” state</a:t>
            </a:r>
            <a:endParaRPr lang="en-US" sz="1400"/>
          </a:p>
        </p:txBody>
      </p:sp>
      <p:sp>
        <p:nvSpPr>
          <p:cNvPr id="1040388" name="Rectangle 4"/>
          <p:cNvSpPr>
            <a:spLocks noChangeArrowheads="1"/>
          </p:cNvSpPr>
          <p:nvPr/>
        </p:nvSpPr>
        <p:spPr bwMode="auto">
          <a:xfrm>
            <a:off x="341313" y="1266825"/>
            <a:ext cx="8445500" cy="571500"/>
          </a:xfrm>
          <a:prstGeom prst="rect">
            <a:avLst/>
          </a:prstGeom>
          <a:solidFill>
            <a:srgbClr val="FFFF99"/>
          </a:solidFill>
          <a:ln w="19050">
            <a:solidFill>
              <a:schemeClr val="tx1"/>
            </a:solidFill>
            <a:miter lim="800000"/>
            <a:headEnd/>
            <a:tailEnd/>
          </a:ln>
        </p:spPr>
        <p:txBody>
          <a:bodyPr lIns="0" tIns="0" rIns="0" bIns="0"/>
          <a:lstStyle/>
          <a:p>
            <a:pPr eaLnBrk="1" hangingPunct="1">
              <a:lnSpc>
                <a:spcPct val="90000"/>
              </a:lnSpc>
              <a:spcBef>
                <a:spcPct val="40000"/>
              </a:spcBef>
              <a:spcAft>
                <a:spcPct val="25000"/>
              </a:spcAft>
            </a:pPr>
            <a:r>
              <a:rPr lang="en-GB" sz="1400" b="1">
                <a:solidFill>
                  <a:schemeClr val="accent1"/>
                </a:solidFill>
              </a:rPr>
              <a:t>Explain and/or show how a new instance of a fully functional system can be installed in a disaster recovery process. Explain how different instances of the system can be reconciliated (e.g. integration environment is made equal to production environment.</a:t>
            </a:r>
            <a:endParaRPr lang="en-US" sz="1400" b="1">
              <a:solidFill>
                <a:schemeClr val="accent1"/>
              </a:solidFill>
            </a:endParaRPr>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04FEDCFC-B6E2-43B5-894C-90865CABCC9D}" type="slidenum">
              <a:rPr lang="en-US"/>
              <a:pPr/>
              <a:t>31</a:t>
            </a:fld>
            <a:endParaRPr lang="en-US"/>
          </a:p>
        </p:txBody>
      </p:sp>
      <p:sp>
        <p:nvSpPr>
          <p:cNvPr id="970754" name="Rectangle 2"/>
          <p:cNvSpPr>
            <a:spLocks noGrp="1" noChangeArrowheads="1"/>
          </p:cNvSpPr>
          <p:nvPr>
            <p:ph type="title"/>
          </p:nvPr>
        </p:nvSpPr>
        <p:spPr/>
        <p:txBody>
          <a:bodyPr/>
          <a:lstStyle/>
          <a:p>
            <a:r>
              <a:rPr lang="en-GB" u="sng"/>
              <a:t>Information </a:t>
            </a:r>
            <a:r>
              <a:rPr lang="de-DE" u="sng"/>
              <a:t>Warehouse</a:t>
            </a:r>
            <a:r>
              <a:rPr lang="en-GB" u="sng"/>
              <a:t> / Data Model</a:t>
            </a:r>
            <a:endParaRPr lang="en-US" u="sng"/>
          </a:p>
        </p:txBody>
      </p:sp>
      <p:sp>
        <p:nvSpPr>
          <p:cNvPr id="970755" name="Rectangle 3"/>
          <p:cNvSpPr>
            <a:spLocks noChangeArrowheads="1"/>
          </p:cNvSpPr>
          <p:nvPr/>
        </p:nvSpPr>
        <p:spPr bwMode="auto">
          <a:xfrm>
            <a:off x="363538" y="1300163"/>
            <a:ext cx="8704262" cy="823912"/>
          </a:xfrm>
          <a:prstGeom prst="rect">
            <a:avLst/>
          </a:prstGeom>
          <a:noFill/>
          <a:ln w="9525">
            <a:noFill/>
            <a:miter lim="800000"/>
            <a:headEnd/>
            <a:tailEnd/>
          </a:ln>
          <a:effectLst/>
        </p:spPr>
        <p:txBody>
          <a:bodyPr lIns="0" tIns="0" rIns="0" bIns="0" anchor="ctr">
            <a:spAutoFit/>
          </a:bodyPr>
          <a:lstStyle/>
          <a:p>
            <a:pPr>
              <a:buFontTx/>
              <a:buChar char="•"/>
            </a:pPr>
            <a:r>
              <a:rPr lang="en-US" sz="1800"/>
              <a:t> Explain which objects the systems offers (supports) and what relationships </a:t>
            </a:r>
          </a:p>
          <a:p>
            <a:r>
              <a:rPr lang="en-US" sz="1800"/>
              <a:t>  between these objects exist. Is it possible to define attributes on relationships (e.g.   </a:t>
            </a:r>
          </a:p>
          <a:p>
            <a:r>
              <a:rPr lang="en-US" sz="1800"/>
              <a:t>  an attribute describing the relation between an ECN and each linked part</a:t>
            </a:r>
            <a:r>
              <a:rPr lang="en-US" sz="1600"/>
              <a:t>)</a:t>
            </a:r>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3"/>
          <p:cNvSpPr>
            <a:spLocks noGrp="1"/>
          </p:cNvSpPr>
          <p:nvPr>
            <p:ph type="ftr" sz="quarter" idx="10"/>
          </p:nvPr>
        </p:nvSpPr>
        <p:spPr/>
        <p:txBody>
          <a:bodyPr/>
          <a:lstStyle/>
          <a:p>
            <a:r>
              <a:rPr lang="en-US"/>
              <a:t>© 2006 PTC</a:t>
            </a:r>
          </a:p>
        </p:txBody>
      </p:sp>
      <p:sp>
        <p:nvSpPr>
          <p:cNvPr id="7" name="Foliennummernplatzhalter 4"/>
          <p:cNvSpPr>
            <a:spLocks noGrp="1"/>
          </p:cNvSpPr>
          <p:nvPr>
            <p:ph type="sldNum" sz="quarter" idx="11"/>
          </p:nvPr>
        </p:nvSpPr>
        <p:spPr/>
        <p:txBody>
          <a:bodyPr/>
          <a:lstStyle/>
          <a:p>
            <a:fld id="{F93F5525-CC21-4DF5-A549-F2105ADD796C}" type="slidenum">
              <a:rPr lang="en-US"/>
              <a:pPr/>
              <a:t>32</a:t>
            </a:fld>
            <a:endParaRPr lang="en-US"/>
          </a:p>
        </p:txBody>
      </p:sp>
      <p:sp>
        <p:nvSpPr>
          <p:cNvPr id="1072130" name="Rectangle 2"/>
          <p:cNvSpPr>
            <a:spLocks noGrp="1" noChangeArrowheads="1"/>
          </p:cNvSpPr>
          <p:nvPr>
            <p:ph type="title"/>
          </p:nvPr>
        </p:nvSpPr>
        <p:spPr/>
        <p:txBody>
          <a:bodyPr/>
          <a:lstStyle/>
          <a:p>
            <a:r>
              <a:rPr lang="en-GB" u="sng"/>
              <a:t>Information </a:t>
            </a:r>
            <a:r>
              <a:rPr lang="de-DE" u="sng"/>
              <a:t>Warehouse</a:t>
            </a:r>
            <a:r>
              <a:rPr lang="en-GB" u="sng"/>
              <a:t> / Data Model</a:t>
            </a:r>
            <a:endParaRPr lang="en-US" u="sng"/>
          </a:p>
        </p:txBody>
      </p:sp>
      <p:pic>
        <p:nvPicPr>
          <p:cNvPr id="1072132" name="Picture 4"/>
          <p:cNvPicPr>
            <a:picLocks noChangeAspect="1" noChangeArrowheads="1"/>
          </p:cNvPicPr>
          <p:nvPr/>
        </p:nvPicPr>
        <p:blipFill>
          <a:blip r:embed="rId2" cstate="print"/>
          <a:srcRect/>
          <a:stretch>
            <a:fillRect/>
          </a:stretch>
        </p:blipFill>
        <p:spPr bwMode="auto">
          <a:xfrm>
            <a:off x="752475" y="2171700"/>
            <a:ext cx="4457700" cy="3295650"/>
          </a:xfrm>
          <a:prstGeom prst="rect">
            <a:avLst/>
          </a:prstGeom>
          <a:noFill/>
          <a:ln w="9525">
            <a:noFill/>
            <a:miter lim="800000"/>
            <a:headEnd/>
            <a:tailEnd/>
          </a:ln>
        </p:spPr>
      </p:pic>
      <p:sp>
        <p:nvSpPr>
          <p:cNvPr id="1072133" name="Rectangle 5"/>
          <p:cNvSpPr>
            <a:spLocks noChangeArrowheads="1"/>
          </p:cNvSpPr>
          <p:nvPr/>
        </p:nvSpPr>
        <p:spPr bwMode="auto">
          <a:xfrm>
            <a:off x="341313" y="1266825"/>
            <a:ext cx="8445500" cy="5715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US" sz="1400" b="1">
                <a:solidFill>
                  <a:schemeClr val="accent1"/>
                </a:solidFill>
              </a:rPr>
              <a:t>Explain which objects the systems offers (supports) and what relationships between these objects exist. Is it possible to define attributes on relationships (e.g. an attribute describing the relation between an ECN and each linked part)</a:t>
            </a:r>
          </a:p>
          <a:p>
            <a:endParaRPr lang="en-US" sz="1400" b="1">
              <a:solidFill>
                <a:schemeClr val="accent1"/>
              </a:solidFill>
            </a:endParaRPr>
          </a:p>
        </p:txBody>
      </p:sp>
      <p:sp>
        <p:nvSpPr>
          <p:cNvPr id="1072134" name="Text Box 6"/>
          <p:cNvSpPr txBox="1">
            <a:spLocks noChangeArrowheads="1"/>
          </p:cNvSpPr>
          <p:nvPr/>
        </p:nvSpPr>
        <p:spPr bwMode="auto">
          <a:xfrm>
            <a:off x="5889625" y="3668713"/>
            <a:ext cx="2687638" cy="822325"/>
          </a:xfrm>
          <a:prstGeom prst="rect">
            <a:avLst/>
          </a:prstGeom>
          <a:noFill/>
          <a:ln w="9525">
            <a:noFill/>
            <a:miter lim="800000"/>
            <a:headEnd/>
            <a:tailEnd/>
          </a:ln>
          <a:effectLst/>
        </p:spPr>
        <p:txBody>
          <a:bodyPr>
            <a:spAutoFit/>
          </a:bodyPr>
          <a:lstStyle/>
          <a:p>
            <a:pPr algn="ctr"/>
            <a:r>
              <a:rPr lang="de-DE"/>
              <a:t>Please refer to the RFP Chapter 6</a:t>
            </a:r>
            <a:endParaRPr lang="en-US"/>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A3F1AF6B-EFCC-4090-A20C-5DBE57867791}" type="slidenum">
              <a:rPr lang="en-US"/>
              <a:pPr/>
              <a:t>33</a:t>
            </a:fld>
            <a:endParaRPr lang="en-US"/>
          </a:p>
        </p:txBody>
      </p:sp>
      <p:sp>
        <p:nvSpPr>
          <p:cNvPr id="1060866" name="Rectangle 2"/>
          <p:cNvSpPr>
            <a:spLocks noGrp="1" noChangeArrowheads="1"/>
          </p:cNvSpPr>
          <p:nvPr>
            <p:ph type="title"/>
          </p:nvPr>
        </p:nvSpPr>
        <p:spPr/>
        <p:txBody>
          <a:bodyPr/>
          <a:lstStyle/>
          <a:p>
            <a:r>
              <a:rPr lang="en-GB" u="sng"/>
              <a:t>Data Replication</a:t>
            </a:r>
            <a:endParaRPr lang="en-US" u="sng"/>
          </a:p>
        </p:txBody>
      </p:sp>
      <p:sp>
        <p:nvSpPr>
          <p:cNvPr id="1060867" name="Rectangle 3"/>
          <p:cNvSpPr>
            <a:spLocks noChangeArrowheads="1"/>
          </p:cNvSpPr>
          <p:nvPr/>
        </p:nvSpPr>
        <p:spPr bwMode="auto">
          <a:xfrm>
            <a:off x="363538" y="1303338"/>
            <a:ext cx="8704262" cy="549275"/>
          </a:xfrm>
          <a:prstGeom prst="rect">
            <a:avLst/>
          </a:prstGeom>
          <a:noFill/>
          <a:ln w="9525">
            <a:noFill/>
            <a:miter lim="800000"/>
            <a:headEnd/>
            <a:tailEnd/>
          </a:ln>
          <a:effectLst/>
        </p:spPr>
        <p:txBody>
          <a:bodyPr lIns="0" tIns="0" rIns="0" bIns="0" anchor="ctr">
            <a:spAutoFit/>
          </a:bodyPr>
          <a:lstStyle/>
          <a:p>
            <a:pPr>
              <a:buFontTx/>
              <a:buChar char="•"/>
            </a:pPr>
            <a:r>
              <a:rPr lang="en-US" sz="1800"/>
              <a:t> </a:t>
            </a:r>
            <a:r>
              <a:rPr lang="en-GB" sz="1800"/>
              <a:t>Suggest how Synthes should handle data replication. </a:t>
            </a:r>
          </a:p>
          <a:p>
            <a:r>
              <a:rPr lang="en-GB" sz="1800"/>
              <a:t>  What data? Where? Period of time ?</a:t>
            </a:r>
            <a:endParaRPr lang="en-US" sz="1600"/>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Fußzeilenplatzhalter 3"/>
          <p:cNvSpPr>
            <a:spLocks noGrp="1"/>
          </p:cNvSpPr>
          <p:nvPr>
            <p:ph type="ftr" sz="quarter" idx="10"/>
          </p:nvPr>
        </p:nvSpPr>
        <p:spPr/>
        <p:txBody>
          <a:bodyPr/>
          <a:lstStyle/>
          <a:p>
            <a:r>
              <a:rPr lang="en-US"/>
              <a:t>© 2006 PTC</a:t>
            </a:r>
          </a:p>
        </p:txBody>
      </p:sp>
      <p:sp>
        <p:nvSpPr>
          <p:cNvPr id="146" name="Foliennummernplatzhalter 4"/>
          <p:cNvSpPr>
            <a:spLocks noGrp="1"/>
          </p:cNvSpPr>
          <p:nvPr>
            <p:ph type="sldNum" sz="quarter" idx="11"/>
          </p:nvPr>
        </p:nvSpPr>
        <p:spPr/>
        <p:txBody>
          <a:bodyPr/>
          <a:lstStyle/>
          <a:p>
            <a:fld id="{7716380F-6A79-4DC1-835F-87B20CEC1A08}" type="slidenum">
              <a:rPr lang="en-US"/>
              <a:pPr/>
              <a:t>34</a:t>
            </a:fld>
            <a:endParaRPr lang="en-US"/>
          </a:p>
        </p:txBody>
      </p:sp>
      <p:grpSp>
        <p:nvGrpSpPr>
          <p:cNvPr id="1008642" name="Group 2"/>
          <p:cNvGrpSpPr>
            <a:grpSpLocks/>
          </p:cNvGrpSpPr>
          <p:nvPr/>
        </p:nvGrpSpPr>
        <p:grpSpPr bwMode="auto">
          <a:xfrm>
            <a:off x="179388" y="2044700"/>
            <a:ext cx="8888412" cy="4537075"/>
            <a:chOff x="60" y="725"/>
            <a:chExt cx="6065" cy="3158"/>
          </a:xfrm>
        </p:grpSpPr>
        <p:sp>
          <p:nvSpPr>
            <p:cNvPr id="1008643" name="Freeform 3"/>
            <p:cNvSpPr>
              <a:spLocks/>
            </p:cNvSpPr>
            <p:nvPr/>
          </p:nvSpPr>
          <p:spPr bwMode="auto">
            <a:xfrm>
              <a:off x="3138" y="1614"/>
              <a:ext cx="33" cy="39"/>
            </a:xfrm>
            <a:custGeom>
              <a:avLst/>
              <a:gdLst/>
              <a:ahLst/>
              <a:cxnLst>
                <a:cxn ang="0">
                  <a:pos x="28" y="1"/>
                </a:cxn>
                <a:cxn ang="0">
                  <a:pos x="28" y="25"/>
                </a:cxn>
                <a:cxn ang="0">
                  <a:pos x="18" y="27"/>
                </a:cxn>
                <a:cxn ang="0">
                  <a:pos x="0" y="5"/>
                </a:cxn>
                <a:cxn ang="0">
                  <a:pos x="11" y="0"/>
                </a:cxn>
                <a:cxn ang="0">
                  <a:pos x="28" y="1"/>
                </a:cxn>
              </a:cxnLst>
              <a:rect l="0" t="0" r="r" b="b"/>
              <a:pathLst>
                <a:path w="28" h="27">
                  <a:moveTo>
                    <a:pt x="28" y="1"/>
                  </a:moveTo>
                  <a:lnTo>
                    <a:pt x="28" y="25"/>
                  </a:lnTo>
                  <a:lnTo>
                    <a:pt x="18" y="27"/>
                  </a:lnTo>
                  <a:lnTo>
                    <a:pt x="0" y="5"/>
                  </a:lnTo>
                  <a:lnTo>
                    <a:pt x="11" y="0"/>
                  </a:lnTo>
                  <a:lnTo>
                    <a:pt x="28" y="1"/>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44" name="Freeform 4"/>
            <p:cNvSpPr>
              <a:spLocks/>
            </p:cNvSpPr>
            <p:nvPr/>
          </p:nvSpPr>
          <p:spPr bwMode="auto">
            <a:xfrm>
              <a:off x="3078" y="1544"/>
              <a:ext cx="28" cy="59"/>
            </a:xfrm>
            <a:custGeom>
              <a:avLst/>
              <a:gdLst/>
              <a:ahLst/>
              <a:cxnLst>
                <a:cxn ang="0">
                  <a:pos x="24" y="0"/>
                </a:cxn>
                <a:cxn ang="0">
                  <a:pos x="0" y="7"/>
                </a:cxn>
                <a:cxn ang="0">
                  <a:pos x="4" y="40"/>
                </a:cxn>
                <a:cxn ang="0">
                  <a:pos x="21" y="37"/>
                </a:cxn>
                <a:cxn ang="0">
                  <a:pos x="24" y="0"/>
                </a:cxn>
              </a:cxnLst>
              <a:rect l="0" t="0" r="r" b="b"/>
              <a:pathLst>
                <a:path w="24" h="40">
                  <a:moveTo>
                    <a:pt x="24" y="0"/>
                  </a:moveTo>
                  <a:lnTo>
                    <a:pt x="0" y="7"/>
                  </a:lnTo>
                  <a:lnTo>
                    <a:pt x="4" y="40"/>
                  </a:lnTo>
                  <a:lnTo>
                    <a:pt x="21" y="37"/>
                  </a:lnTo>
                  <a:lnTo>
                    <a:pt x="24"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grpSp>
          <p:nvGrpSpPr>
            <p:cNvPr id="1008645" name="Group 5"/>
            <p:cNvGrpSpPr>
              <a:grpSpLocks/>
            </p:cNvGrpSpPr>
            <p:nvPr/>
          </p:nvGrpSpPr>
          <p:grpSpPr bwMode="auto">
            <a:xfrm>
              <a:off x="5587" y="3286"/>
              <a:ext cx="538" cy="320"/>
              <a:chOff x="5570" y="2716"/>
              <a:chExt cx="466" cy="223"/>
            </a:xfrm>
          </p:grpSpPr>
          <p:sp>
            <p:nvSpPr>
              <p:cNvPr id="1008646" name="Freeform 6"/>
              <p:cNvSpPr>
                <a:spLocks/>
              </p:cNvSpPr>
              <p:nvPr/>
            </p:nvSpPr>
            <p:spPr bwMode="auto">
              <a:xfrm>
                <a:off x="5962" y="2716"/>
                <a:ext cx="74" cy="137"/>
              </a:xfrm>
              <a:custGeom>
                <a:avLst/>
                <a:gdLst/>
                <a:ahLst/>
                <a:cxnLst>
                  <a:cxn ang="0">
                    <a:pos x="24" y="2"/>
                  </a:cxn>
                  <a:cxn ang="0">
                    <a:pos x="31" y="0"/>
                  </a:cxn>
                  <a:cxn ang="0">
                    <a:pos x="44" y="15"/>
                  </a:cxn>
                  <a:cxn ang="0">
                    <a:pos x="42" y="58"/>
                  </a:cxn>
                  <a:cxn ang="0">
                    <a:pos x="51" y="58"/>
                  </a:cxn>
                  <a:cxn ang="0">
                    <a:pos x="53" y="63"/>
                  </a:cxn>
                  <a:cxn ang="0">
                    <a:pos x="57" y="72"/>
                  </a:cxn>
                  <a:cxn ang="0">
                    <a:pos x="59" y="78"/>
                  </a:cxn>
                  <a:cxn ang="0">
                    <a:pos x="66" y="76"/>
                  </a:cxn>
                  <a:cxn ang="0">
                    <a:pos x="72" y="67"/>
                  </a:cxn>
                  <a:cxn ang="0">
                    <a:pos x="74" y="72"/>
                  </a:cxn>
                  <a:cxn ang="0">
                    <a:pos x="70" y="80"/>
                  </a:cxn>
                  <a:cxn ang="0">
                    <a:pos x="66" y="85"/>
                  </a:cxn>
                  <a:cxn ang="0">
                    <a:pos x="64" y="96"/>
                  </a:cxn>
                  <a:cxn ang="0">
                    <a:pos x="55" y="102"/>
                  </a:cxn>
                  <a:cxn ang="0">
                    <a:pos x="50" y="104"/>
                  </a:cxn>
                  <a:cxn ang="0">
                    <a:pos x="42" y="109"/>
                  </a:cxn>
                  <a:cxn ang="0">
                    <a:pos x="40" y="115"/>
                  </a:cxn>
                  <a:cxn ang="0">
                    <a:pos x="42" y="120"/>
                  </a:cxn>
                  <a:cxn ang="0">
                    <a:pos x="44" y="129"/>
                  </a:cxn>
                  <a:cxn ang="0">
                    <a:pos x="35" y="133"/>
                  </a:cxn>
                  <a:cxn ang="0">
                    <a:pos x="29" y="135"/>
                  </a:cxn>
                  <a:cxn ang="0">
                    <a:pos x="24" y="137"/>
                  </a:cxn>
                  <a:cxn ang="0">
                    <a:pos x="20" y="135"/>
                  </a:cxn>
                  <a:cxn ang="0">
                    <a:pos x="11" y="133"/>
                  </a:cxn>
                  <a:cxn ang="0">
                    <a:pos x="7" y="129"/>
                  </a:cxn>
                  <a:cxn ang="0">
                    <a:pos x="11" y="122"/>
                  </a:cxn>
                  <a:cxn ang="0">
                    <a:pos x="18" y="120"/>
                  </a:cxn>
                  <a:cxn ang="0">
                    <a:pos x="24" y="111"/>
                  </a:cxn>
                  <a:cxn ang="0">
                    <a:pos x="24" y="107"/>
                  </a:cxn>
                  <a:cxn ang="0">
                    <a:pos x="18" y="104"/>
                  </a:cxn>
                  <a:cxn ang="0">
                    <a:pos x="11" y="98"/>
                  </a:cxn>
                  <a:cxn ang="0">
                    <a:pos x="5" y="98"/>
                  </a:cxn>
                  <a:cxn ang="0">
                    <a:pos x="2" y="96"/>
                  </a:cxn>
                  <a:cxn ang="0">
                    <a:pos x="0" y="91"/>
                  </a:cxn>
                  <a:cxn ang="0">
                    <a:pos x="2" y="87"/>
                  </a:cxn>
                  <a:cxn ang="0">
                    <a:pos x="5" y="87"/>
                  </a:cxn>
                  <a:cxn ang="0">
                    <a:pos x="11" y="85"/>
                  </a:cxn>
                  <a:cxn ang="0">
                    <a:pos x="18" y="80"/>
                  </a:cxn>
                  <a:cxn ang="0">
                    <a:pos x="22" y="78"/>
                  </a:cxn>
                  <a:cxn ang="0">
                    <a:pos x="26" y="58"/>
                  </a:cxn>
                  <a:cxn ang="0">
                    <a:pos x="22" y="52"/>
                  </a:cxn>
                  <a:cxn ang="0">
                    <a:pos x="16" y="48"/>
                  </a:cxn>
                  <a:cxn ang="0">
                    <a:pos x="15" y="37"/>
                  </a:cxn>
                  <a:cxn ang="0">
                    <a:pos x="16" y="26"/>
                  </a:cxn>
                  <a:cxn ang="0">
                    <a:pos x="18" y="19"/>
                  </a:cxn>
                  <a:cxn ang="0">
                    <a:pos x="24" y="2"/>
                  </a:cxn>
                </a:cxnLst>
                <a:rect l="0" t="0" r="r" b="b"/>
                <a:pathLst>
                  <a:path w="74" h="137">
                    <a:moveTo>
                      <a:pt x="24" y="2"/>
                    </a:moveTo>
                    <a:lnTo>
                      <a:pt x="31" y="0"/>
                    </a:lnTo>
                    <a:lnTo>
                      <a:pt x="44" y="15"/>
                    </a:lnTo>
                    <a:lnTo>
                      <a:pt x="42" y="58"/>
                    </a:lnTo>
                    <a:lnTo>
                      <a:pt x="51" y="58"/>
                    </a:lnTo>
                    <a:lnTo>
                      <a:pt x="53" y="63"/>
                    </a:lnTo>
                    <a:lnTo>
                      <a:pt x="57" y="72"/>
                    </a:lnTo>
                    <a:lnTo>
                      <a:pt x="59" y="78"/>
                    </a:lnTo>
                    <a:lnTo>
                      <a:pt x="66" y="76"/>
                    </a:lnTo>
                    <a:lnTo>
                      <a:pt x="72" y="67"/>
                    </a:lnTo>
                    <a:lnTo>
                      <a:pt x="74" y="72"/>
                    </a:lnTo>
                    <a:lnTo>
                      <a:pt x="70" y="80"/>
                    </a:lnTo>
                    <a:lnTo>
                      <a:pt x="66" y="85"/>
                    </a:lnTo>
                    <a:lnTo>
                      <a:pt x="64" y="96"/>
                    </a:lnTo>
                    <a:lnTo>
                      <a:pt x="55" y="102"/>
                    </a:lnTo>
                    <a:lnTo>
                      <a:pt x="50" y="104"/>
                    </a:lnTo>
                    <a:lnTo>
                      <a:pt x="42" y="109"/>
                    </a:lnTo>
                    <a:lnTo>
                      <a:pt x="40" y="115"/>
                    </a:lnTo>
                    <a:lnTo>
                      <a:pt x="42" y="120"/>
                    </a:lnTo>
                    <a:lnTo>
                      <a:pt x="44" y="129"/>
                    </a:lnTo>
                    <a:lnTo>
                      <a:pt x="35" y="133"/>
                    </a:lnTo>
                    <a:lnTo>
                      <a:pt x="29" y="135"/>
                    </a:lnTo>
                    <a:lnTo>
                      <a:pt x="24" y="137"/>
                    </a:lnTo>
                    <a:lnTo>
                      <a:pt x="20" y="135"/>
                    </a:lnTo>
                    <a:lnTo>
                      <a:pt x="11" y="133"/>
                    </a:lnTo>
                    <a:lnTo>
                      <a:pt x="7" y="129"/>
                    </a:lnTo>
                    <a:lnTo>
                      <a:pt x="11" y="122"/>
                    </a:lnTo>
                    <a:lnTo>
                      <a:pt x="18" y="120"/>
                    </a:lnTo>
                    <a:lnTo>
                      <a:pt x="24" y="111"/>
                    </a:lnTo>
                    <a:lnTo>
                      <a:pt x="24" y="107"/>
                    </a:lnTo>
                    <a:lnTo>
                      <a:pt x="18" y="104"/>
                    </a:lnTo>
                    <a:lnTo>
                      <a:pt x="11" y="98"/>
                    </a:lnTo>
                    <a:lnTo>
                      <a:pt x="5" y="98"/>
                    </a:lnTo>
                    <a:lnTo>
                      <a:pt x="2" y="96"/>
                    </a:lnTo>
                    <a:lnTo>
                      <a:pt x="0" y="91"/>
                    </a:lnTo>
                    <a:lnTo>
                      <a:pt x="2" y="87"/>
                    </a:lnTo>
                    <a:lnTo>
                      <a:pt x="5" y="87"/>
                    </a:lnTo>
                    <a:lnTo>
                      <a:pt x="11" y="85"/>
                    </a:lnTo>
                    <a:lnTo>
                      <a:pt x="18" y="80"/>
                    </a:lnTo>
                    <a:lnTo>
                      <a:pt x="22" y="78"/>
                    </a:lnTo>
                    <a:lnTo>
                      <a:pt x="26" y="58"/>
                    </a:lnTo>
                    <a:lnTo>
                      <a:pt x="22" y="52"/>
                    </a:lnTo>
                    <a:lnTo>
                      <a:pt x="16" y="48"/>
                    </a:lnTo>
                    <a:lnTo>
                      <a:pt x="15" y="37"/>
                    </a:lnTo>
                    <a:lnTo>
                      <a:pt x="16" y="26"/>
                    </a:lnTo>
                    <a:lnTo>
                      <a:pt x="18" y="19"/>
                    </a:lnTo>
                    <a:lnTo>
                      <a:pt x="24" y="2"/>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47" name="Freeform 7"/>
              <p:cNvSpPr>
                <a:spLocks/>
              </p:cNvSpPr>
              <p:nvPr/>
            </p:nvSpPr>
            <p:spPr bwMode="auto">
              <a:xfrm>
                <a:off x="5820" y="2823"/>
                <a:ext cx="136" cy="116"/>
              </a:xfrm>
              <a:custGeom>
                <a:avLst/>
                <a:gdLst/>
                <a:ahLst/>
                <a:cxnLst>
                  <a:cxn ang="0">
                    <a:pos x="96" y="0"/>
                  </a:cxn>
                  <a:cxn ang="0">
                    <a:pos x="112" y="0"/>
                  </a:cxn>
                  <a:cxn ang="0">
                    <a:pos x="136" y="33"/>
                  </a:cxn>
                  <a:cxn ang="0">
                    <a:pos x="111" y="59"/>
                  </a:cxn>
                  <a:cxn ang="0">
                    <a:pos x="111" y="70"/>
                  </a:cxn>
                  <a:cxn ang="0">
                    <a:pos x="105" y="74"/>
                  </a:cxn>
                  <a:cxn ang="0">
                    <a:pos x="90" y="74"/>
                  </a:cxn>
                  <a:cxn ang="0">
                    <a:pos x="72" y="89"/>
                  </a:cxn>
                  <a:cxn ang="0">
                    <a:pos x="55" y="103"/>
                  </a:cxn>
                  <a:cxn ang="0">
                    <a:pos x="44" y="116"/>
                  </a:cxn>
                  <a:cxn ang="0">
                    <a:pos x="44" y="105"/>
                  </a:cxn>
                  <a:cxn ang="0">
                    <a:pos x="24" y="107"/>
                  </a:cxn>
                  <a:cxn ang="0">
                    <a:pos x="15" y="107"/>
                  </a:cxn>
                  <a:cxn ang="0">
                    <a:pos x="0" y="107"/>
                  </a:cxn>
                  <a:cxn ang="0">
                    <a:pos x="20" y="89"/>
                  </a:cxn>
                  <a:cxn ang="0">
                    <a:pos x="28" y="79"/>
                  </a:cxn>
                  <a:cxn ang="0">
                    <a:pos x="35" y="79"/>
                  </a:cxn>
                  <a:cxn ang="0">
                    <a:pos x="50" y="65"/>
                  </a:cxn>
                  <a:cxn ang="0">
                    <a:pos x="55" y="65"/>
                  </a:cxn>
                  <a:cxn ang="0">
                    <a:pos x="55" y="63"/>
                  </a:cxn>
                  <a:cxn ang="0">
                    <a:pos x="63" y="57"/>
                  </a:cxn>
                  <a:cxn ang="0">
                    <a:pos x="72" y="57"/>
                  </a:cxn>
                  <a:cxn ang="0">
                    <a:pos x="68" y="41"/>
                  </a:cxn>
                  <a:cxn ang="0">
                    <a:pos x="70" y="41"/>
                  </a:cxn>
                  <a:cxn ang="0">
                    <a:pos x="79" y="32"/>
                  </a:cxn>
                  <a:cxn ang="0">
                    <a:pos x="83" y="39"/>
                  </a:cxn>
                  <a:cxn ang="0">
                    <a:pos x="98" y="26"/>
                  </a:cxn>
                  <a:cxn ang="0">
                    <a:pos x="96" y="0"/>
                  </a:cxn>
                </a:cxnLst>
                <a:rect l="0" t="0" r="r" b="b"/>
                <a:pathLst>
                  <a:path w="136" h="116">
                    <a:moveTo>
                      <a:pt x="96" y="0"/>
                    </a:moveTo>
                    <a:lnTo>
                      <a:pt x="112" y="0"/>
                    </a:lnTo>
                    <a:lnTo>
                      <a:pt x="136" y="33"/>
                    </a:lnTo>
                    <a:lnTo>
                      <a:pt x="111" y="59"/>
                    </a:lnTo>
                    <a:lnTo>
                      <a:pt x="111" y="70"/>
                    </a:lnTo>
                    <a:lnTo>
                      <a:pt x="105" y="74"/>
                    </a:lnTo>
                    <a:lnTo>
                      <a:pt x="90" y="74"/>
                    </a:lnTo>
                    <a:lnTo>
                      <a:pt x="72" y="89"/>
                    </a:lnTo>
                    <a:lnTo>
                      <a:pt x="55" y="103"/>
                    </a:lnTo>
                    <a:lnTo>
                      <a:pt x="44" y="116"/>
                    </a:lnTo>
                    <a:lnTo>
                      <a:pt x="44" y="105"/>
                    </a:lnTo>
                    <a:lnTo>
                      <a:pt x="24" y="107"/>
                    </a:lnTo>
                    <a:lnTo>
                      <a:pt x="15" y="107"/>
                    </a:lnTo>
                    <a:lnTo>
                      <a:pt x="0" y="107"/>
                    </a:lnTo>
                    <a:lnTo>
                      <a:pt x="20" y="89"/>
                    </a:lnTo>
                    <a:lnTo>
                      <a:pt x="28" y="79"/>
                    </a:lnTo>
                    <a:lnTo>
                      <a:pt x="35" y="79"/>
                    </a:lnTo>
                    <a:lnTo>
                      <a:pt x="50" y="65"/>
                    </a:lnTo>
                    <a:lnTo>
                      <a:pt x="55" y="65"/>
                    </a:lnTo>
                    <a:lnTo>
                      <a:pt x="55" y="63"/>
                    </a:lnTo>
                    <a:lnTo>
                      <a:pt x="63" y="57"/>
                    </a:lnTo>
                    <a:lnTo>
                      <a:pt x="72" y="57"/>
                    </a:lnTo>
                    <a:lnTo>
                      <a:pt x="68" y="41"/>
                    </a:lnTo>
                    <a:lnTo>
                      <a:pt x="70" y="41"/>
                    </a:lnTo>
                    <a:lnTo>
                      <a:pt x="79" y="32"/>
                    </a:lnTo>
                    <a:lnTo>
                      <a:pt x="83" y="39"/>
                    </a:lnTo>
                    <a:lnTo>
                      <a:pt x="98" y="26"/>
                    </a:lnTo>
                    <a:lnTo>
                      <a:pt x="96"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48" name="Freeform 8"/>
              <p:cNvSpPr>
                <a:spLocks/>
              </p:cNvSpPr>
              <p:nvPr/>
            </p:nvSpPr>
            <p:spPr bwMode="auto">
              <a:xfrm>
                <a:off x="5570" y="2831"/>
                <a:ext cx="51" cy="62"/>
              </a:xfrm>
              <a:custGeom>
                <a:avLst/>
                <a:gdLst/>
                <a:ahLst/>
                <a:cxnLst>
                  <a:cxn ang="0">
                    <a:pos x="0" y="0"/>
                  </a:cxn>
                  <a:cxn ang="0">
                    <a:pos x="11" y="0"/>
                  </a:cxn>
                  <a:cxn ang="0">
                    <a:pos x="24" y="7"/>
                  </a:cxn>
                  <a:cxn ang="0">
                    <a:pos x="51" y="7"/>
                  </a:cxn>
                  <a:cxn ang="0">
                    <a:pos x="47" y="20"/>
                  </a:cxn>
                  <a:cxn ang="0">
                    <a:pos x="51" y="31"/>
                  </a:cxn>
                  <a:cxn ang="0">
                    <a:pos x="42" y="31"/>
                  </a:cxn>
                  <a:cxn ang="0">
                    <a:pos x="40" y="33"/>
                  </a:cxn>
                  <a:cxn ang="0">
                    <a:pos x="35" y="35"/>
                  </a:cxn>
                  <a:cxn ang="0">
                    <a:pos x="40" y="62"/>
                  </a:cxn>
                  <a:cxn ang="0">
                    <a:pos x="24" y="60"/>
                  </a:cxn>
                  <a:cxn ang="0">
                    <a:pos x="9" y="51"/>
                  </a:cxn>
                  <a:cxn ang="0">
                    <a:pos x="9" y="33"/>
                  </a:cxn>
                  <a:cxn ang="0">
                    <a:pos x="9" y="25"/>
                  </a:cxn>
                  <a:cxn ang="0">
                    <a:pos x="0" y="20"/>
                  </a:cxn>
                  <a:cxn ang="0">
                    <a:pos x="0" y="0"/>
                  </a:cxn>
                </a:cxnLst>
                <a:rect l="0" t="0" r="r" b="b"/>
                <a:pathLst>
                  <a:path w="51" h="62">
                    <a:moveTo>
                      <a:pt x="0" y="0"/>
                    </a:moveTo>
                    <a:lnTo>
                      <a:pt x="11" y="0"/>
                    </a:lnTo>
                    <a:lnTo>
                      <a:pt x="24" y="7"/>
                    </a:lnTo>
                    <a:lnTo>
                      <a:pt x="51" y="7"/>
                    </a:lnTo>
                    <a:lnTo>
                      <a:pt x="47" y="20"/>
                    </a:lnTo>
                    <a:lnTo>
                      <a:pt x="51" y="31"/>
                    </a:lnTo>
                    <a:lnTo>
                      <a:pt x="42" y="31"/>
                    </a:lnTo>
                    <a:lnTo>
                      <a:pt x="40" y="33"/>
                    </a:lnTo>
                    <a:lnTo>
                      <a:pt x="35" y="35"/>
                    </a:lnTo>
                    <a:lnTo>
                      <a:pt x="40" y="62"/>
                    </a:lnTo>
                    <a:lnTo>
                      <a:pt x="24" y="60"/>
                    </a:lnTo>
                    <a:lnTo>
                      <a:pt x="9" y="51"/>
                    </a:lnTo>
                    <a:lnTo>
                      <a:pt x="9" y="33"/>
                    </a:lnTo>
                    <a:lnTo>
                      <a:pt x="9" y="25"/>
                    </a:lnTo>
                    <a:lnTo>
                      <a:pt x="0" y="20"/>
                    </a:lnTo>
                    <a:lnTo>
                      <a:pt x="0"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grpSp>
        <p:sp>
          <p:nvSpPr>
            <p:cNvPr id="1008649" name="Freeform 9"/>
            <p:cNvSpPr>
              <a:spLocks/>
            </p:cNvSpPr>
            <p:nvPr/>
          </p:nvSpPr>
          <p:spPr bwMode="auto">
            <a:xfrm>
              <a:off x="5743" y="2596"/>
              <a:ext cx="97" cy="93"/>
            </a:xfrm>
            <a:custGeom>
              <a:avLst/>
              <a:gdLst/>
              <a:ahLst/>
              <a:cxnLst>
                <a:cxn ang="0">
                  <a:pos x="14" y="23"/>
                </a:cxn>
                <a:cxn ang="0">
                  <a:pos x="0" y="51"/>
                </a:cxn>
                <a:cxn ang="0">
                  <a:pos x="5" y="62"/>
                </a:cxn>
                <a:cxn ang="0">
                  <a:pos x="29" y="64"/>
                </a:cxn>
                <a:cxn ang="0">
                  <a:pos x="49" y="64"/>
                </a:cxn>
                <a:cxn ang="0">
                  <a:pos x="57" y="53"/>
                </a:cxn>
                <a:cxn ang="0">
                  <a:pos x="62" y="42"/>
                </a:cxn>
                <a:cxn ang="0">
                  <a:pos x="84" y="42"/>
                </a:cxn>
                <a:cxn ang="0">
                  <a:pos x="81" y="25"/>
                </a:cxn>
                <a:cxn ang="0">
                  <a:pos x="81" y="9"/>
                </a:cxn>
                <a:cxn ang="0">
                  <a:pos x="58" y="0"/>
                </a:cxn>
                <a:cxn ang="0">
                  <a:pos x="55" y="18"/>
                </a:cxn>
                <a:cxn ang="0">
                  <a:pos x="70" y="29"/>
                </a:cxn>
                <a:cxn ang="0">
                  <a:pos x="47" y="29"/>
                </a:cxn>
                <a:cxn ang="0">
                  <a:pos x="40" y="36"/>
                </a:cxn>
                <a:cxn ang="0">
                  <a:pos x="14" y="23"/>
                </a:cxn>
              </a:cxnLst>
              <a:rect l="0" t="0" r="r" b="b"/>
              <a:pathLst>
                <a:path w="84" h="64">
                  <a:moveTo>
                    <a:pt x="14" y="23"/>
                  </a:moveTo>
                  <a:lnTo>
                    <a:pt x="0" y="51"/>
                  </a:lnTo>
                  <a:lnTo>
                    <a:pt x="5" y="62"/>
                  </a:lnTo>
                  <a:lnTo>
                    <a:pt x="29" y="64"/>
                  </a:lnTo>
                  <a:lnTo>
                    <a:pt x="49" y="64"/>
                  </a:lnTo>
                  <a:lnTo>
                    <a:pt x="57" y="53"/>
                  </a:lnTo>
                  <a:lnTo>
                    <a:pt x="62" y="42"/>
                  </a:lnTo>
                  <a:lnTo>
                    <a:pt x="84" y="42"/>
                  </a:lnTo>
                  <a:lnTo>
                    <a:pt x="81" y="25"/>
                  </a:lnTo>
                  <a:lnTo>
                    <a:pt x="81" y="9"/>
                  </a:lnTo>
                  <a:lnTo>
                    <a:pt x="58" y="0"/>
                  </a:lnTo>
                  <a:lnTo>
                    <a:pt x="55" y="18"/>
                  </a:lnTo>
                  <a:lnTo>
                    <a:pt x="70" y="29"/>
                  </a:lnTo>
                  <a:lnTo>
                    <a:pt x="47" y="29"/>
                  </a:lnTo>
                  <a:lnTo>
                    <a:pt x="40" y="36"/>
                  </a:lnTo>
                  <a:lnTo>
                    <a:pt x="14" y="23"/>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grpSp>
          <p:nvGrpSpPr>
            <p:cNvPr id="1008650" name="Group 10"/>
            <p:cNvGrpSpPr>
              <a:grpSpLocks/>
            </p:cNvGrpSpPr>
            <p:nvPr/>
          </p:nvGrpSpPr>
          <p:grpSpPr bwMode="auto">
            <a:xfrm>
              <a:off x="4676" y="1192"/>
              <a:ext cx="1139" cy="2279"/>
              <a:chOff x="4741" y="1216"/>
              <a:chExt cx="985" cy="1587"/>
            </a:xfrm>
          </p:grpSpPr>
          <p:grpSp>
            <p:nvGrpSpPr>
              <p:cNvPr id="1008651" name="Group 11"/>
              <p:cNvGrpSpPr>
                <a:grpSpLocks/>
              </p:cNvGrpSpPr>
              <p:nvPr/>
            </p:nvGrpSpPr>
            <p:grpSpPr bwMode="auto">
              <a:xfrm>
                <a:off x="4899" y="1378"/>
                <a:ext cx="219" cy="477"/>
                <a:chOff x="4899" y="1378"/>
                <a:chExt cx="219" cy="477"/>
              </a:xfrm>
            </p:grpSpPr>
            <p:sp>
              <p:nvSpPr>
                <p:cNvPr id="1008652" name="Freeform 12"/>
                <p:cNvSpPr>
                  <a:spLocks/>
                </p:cNvSpPr>
                <p:nvPr/>
              </p:nvSpPr>
              <p:spPr bwMode="auto">
                <a:xfrm>
                  <a:off x="4899" y="1807"/>
                  <a:ext cx="52" cy="48"/>
                </a:xfrm>
                <a:custGeom>
                  <a:avLst/>
                  <a:gdLst/>
                  <a:ahLst/>
                  <a:cxnLst>
                    <a:cxn ang="0">
                      <a:pos x="0" y="37"/>
                    </a:cxn>
                    <a:cxn ang="0">
                      <a:pos x="9" y="46"/>
                    </a:cxn>
                    <a:cxn ang="0">
                      <a:pos x="20" y="44"/>
                    </a:cxn>
                    <a:cxn ang="0">
                      <a:pos x="37" y="48"/>
                    </a:cxn>
                    <a:cxn ang="0">
                      <a:pos x="50" y="48"/>
                    </a:cxn>
                    <a:cxn ang="0">
                      <a:pos x="52" y="31"/>
                    </a:cxn>
                    <a:cxn ang="0">
                      <a:pos x="48" y="20"/>
                    </a:cxn>
                    <a:cxn ang="0">
                      <a:pos x="39" y="7"/>
                    </a:cxn>
                    <a:cxn ang="0">
                      <a:pos x="30" y="7"/>
                    </a:cxn>
                    <a:cxn ang="0">
                      <a:pos x="26" y="0"/>
                    </a:cxn>
                    <a:cxn ang="0">
                      <a:pos x="13" y="0"/>
                    </a:cxn>
                    <a:cxn ang="0">
                      <a:pos x="13" y="15"/>
                    </a:cxn>
                    <a:cxn ang="0">
                      <a:pos x="0" y="37"/>
                    </a:cxn>
                  </a:cxnLst>
                  <a:rect l="0" t="0" r="r" b="b"/>
                  <a:pathLst>
                    <a:path w="52" h="48">
                      <a:moveTo>
                        <a:pt x="0" y="37"/>
                      </a:moveTo>
                      <a:lnTo>
                        <a:pt x="9" y="46"/>
                      </a:lnTo>
                      <a:lnTo>
                        <a:pt x="20" y="44"/>
                      </a:lnTo>
                      <a:lnTo>
                        <a:pt x="37" y="48"/>
                      </a:lnTo>
                      <a:lnTo>
                        <a:pt x="50" y="48"/>
                      </a:lnTo>
                      <a:lnTo>
                        <a:pt x="52" y="31"/>
                      </a:lnTo>
                      <a:lnTo>
                        <a:pt x="48" y="20"/>
                      </a:lnTo>
                      <a:lnTo>
                        <a:pt x="39" y="7"/>
                      </a:lnTo>
                      <a:lnTo>
                        <a:pt x="30" y="7"/>
                      </a:lnTo>
                      <a:lnTo>
                        <a:pt x="26" y="0"/>
                      </a:lnTo>
                      <a:lnTo>
                        <a:pt x="13" y="0"/>
                      </a:lnTo>
                      <a:lnTo>
                        <a:pt x="13" y="15"/>
                      </a:lnTo>
                      <a:lnTo>
                        <a:pt x="0" y="37"/>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53" name="Freeform 13"/>
                <p:cNvSpPr>
                  <a:spLocks/>
                </p:cNvSpPr>
                <p:nvPr/>
              </p:nvSpPr>
              <p:spPr bwMode="auto">
                <a:xfrm>
                  <a:off x="5039" y="1722"/>
                  <a:ext cx="50" cy="61"/>
                </a:xfrm>
                <a:custGeom>
                  <a:avLst/>
                  <a:gdLst/>
                  <a:ahLst/>
                  <a:cxnLst>
                    <a:cxn ang="0">
                      <a:pos x="11" y="0"/>
                    </a:cxn>
                    <a:cxn ang="0">
                      <a:pos x="33" y="2"/>
                    </a:cxn>
                    <a:cxn ang="0">
                      <a:pos x="41" y="19"/>
                    </a:cxn>
                    <a:cxn ang="0">
                      <a:pos x="50" y="28"/>
                    </a:cxn>
                    <a:cxn ang="0">
                      <a:pos x="43" y="35"/>
                    </a:cxn>
                    <a:cxn ang="0">
                      <a:pos x="50" y="44"/>
                    </a:cxn>
                    <a:cxn ang="0">
                      <a:pos x="46" y="55"/>
                    </a:cxn>
                    <a:cxn ang="0">
                      <a:pos x="39" y="61"/>
                    </a:cxn>
                    <a:cxn ang="0">
                      <a:pos x="24" y="59"/>
                    </a:cxn>
                    <a:cxn ang="0">
                      <a:pos x="15" y="59"/>
                    </a:cxn>
                    <a:cxn ang="0">
                      <a:pos x="9" y="52"/>
                    </a:cxn>
                    <a:cxn ang="0">
                      <a:pos x="4" y="43"/>
                    </a:cxn>
                    <a:cxn ang="0">
                      <a:pos x="4" y="33"/>
                    </a:cxn>
                    <a:cxn ang="0">
                      <a:pos x="0" y="20"/>
                    </a:cxn>
                    <a:cxn ang="0">
                      <a:pos x="11" y="0"/>
                    </a:cxn>
                  </a:cxnLst>
                  <a:rect l="0" t="0" r="r" b="b"/>
                  <a:pathLst>
                    <a:path w="50" h="61">
                      <a:moveTo>
                        <a:pt x="11" y="0"/>
                      </a:moveTo>
                      <a:lnTo>
                        <a:pt x="33" y="2"/>
                      </a:lnTo>
                      <a:lnTo>
                        <a:pt x="41" y="19"/>
                      </a:lnTo>
                      <a:lnTo>
                        <a:pt x="50" y="28"/>
                      </a:lnTo>
                      <a:lnTo>
                        <a:pt x="43" y="35"/>
                      </a:lnTo>
                      <a:lnTo>
                        <a:pt x="50" y="44"/>
                      </a:lnTo>
                      <a:lnTo>
                        <a:pt x="46" y="55"/>
                      </a:lnTo>
                      <a:lnTo>
                        <a:pt x="39" y="61"/>
                      </a:lnTo>
                      <a:lnTo>
                        <a:pt x="24" y="59"/>
                      </a:lnTo>
                      <a:lnTo>
                        <a:pt x="15" y="59"/>
                      </a:lnTo>
                      <a:lnTo>
                        <a:pt x="9" y="52"/>
                      </a:lnTo>
                      <a:lnTo>
                        <a:pt x="4" y="43"/>
                      </a:lnTo>
                      <a:lnTo>
                        <a:pt x="4" y="33"/>
                      </a:lnTo>
                      <a:lnTo>
                        <a:pt x="0" y="20"/>
                      </a:lnTo>
                      <a:lnTo>
                        <a:pt x="11"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54" name="Freeform 14"/>
                <p:cNvSpPr>
                  <a:spLocks/>
                </p:cNvSpPr>
                <p:nvPr/>
              </p:nvSpPr>
              <p:spPr bwMode="auto">
                <a:xfrm>
                  <a:off x="5030" y="1378"/>
                  <a:ext cx="88" cy="57"/>
                </a:xfrm>
                <a:custGeom>
                  <a:avLst/>
                  <a:gdLst/>
                  <a:ahLst/>
                  <a:cxnLst>
                    <a:cxn ang="0">
                      <a:pos x="13" y="0"/>
                    </a:cxn>
                    <a:cxn ang="0">
                      <a:pos x="24" y="9"/>
                    </a:cxn>
                    <a:cxn ang="0">
                      <a:pos x="35" y="7"/>
                    </a:cxn>
                    <a:cxn ang="0">
                      <a:pos x="52" y="9"/>
                    </a:cxn>
                    <a:cxn ang="0">
                      <a:pos x="66" y="9"/>
                    </a:cxn>
                    <a:cxn ang="0">
                      <a:pos x="74" y="15"/>
                    </a:cxn>
                    <a:cxn ang="0">
                      <a:pos x="83" y="28"/>
                    </a:cxn>
                    <a:cxn ang="0">
                      <a:pos x="88" y="33"/>
                    </a:cxn>
                    <a:cxn ang="0">
                      <a:pos x="68" y="37"/>
                    </a:cxn>
                    <a:cxn ang="0">
                      <a:pos x="63" y="40"/>
                    </a:cxn>
                    <a:cxn ang="0">
                      <a:pos x="68" y="48"/>
                    </a:cxn>
                    <a:cxn ang="0">
                      <a:pos x="68" y="55"/>
                    </a:cxn>
                    <a:cxn ang="0">
                      <a:pos x="48" y="48"/>
                    </a:cxn>
                    <a:cxn ang="0">
                      <a:pos x="31" y="42"/>
                    </a:cxn>
                    <a:cxn ang="0">
                      <a:pos x="24" y="44"/>
                    </a:cxn>
                    <a:cxn ang="0">
                      <a:pos x="24" y="55"/>
                    </a:cxn>
                    <a:cxn ang="0">
                      <a:pos x="13" y="57"/>
                    </a:cxn>
                    <a:cxn ang="0">
                      <a:pos x="7" y="48"/>
                    </a:cxn>
                    <a:cxn ang="0">
                      <a:pos x="5" y="37"/>
                    </a:cxn>
                    <a:cxn ang="0">
                      <a:pos x="0" y="35"/>
                    </a:cxn>
                    <a:cxn ang="0">
                      <a:pos x="5" y="24"/>
                    </a:cxn>
                    <a:cxn ang="0">
                      <a:pos x="15" y="20"/>
                    </a:cxn>
                    <a:cxn ang="0">
                      <a:pos x="13" y="0"/>
                    </a:cxn>
                  </a:cxnLst>
                  <a:rect l="0" t="0" r="r" b="b"/>
                  <a:pathLst>
                    <a:path w="88" h="57">
                      <a:moveTo>
                        <a:pt x="13" y="0"/>
                      </a:moveTo>
                      <a:lnTo>
                        <a:pt x="24" y="9"/>
                      </a:lnTo>
                      <a:lnTo>
                        <a:pt x="35" y="7"/>
                      </a:lnTo>
                      <a:lnTo>
                        <a:pt x="52" y="9"/>
                      </a:lnTo>
                      <a:lnTo>
                        <a:pt x="66" y="9"/>
                      </a:lnTo>
                      <a:lnTo>
                        <a:pt x="74" y="15"/>
                      </a:lnTo>
                      <a:lnTo>
                        <a:pt x="83" y="28"/>
                      </a:lnTo>
                      <a:lnTo>
                        <a:pt x="88" y="33"/>
                      </a:lnTo>
                      <a:lnTo>
                        <a:pt x="68" y="37"/>
                      </a:lnTo>
                      <a:lnTo>
                        <a:pt x="63" y="40"/>
                      </a:lnTo>
                      <a:lnTo>
                        <a:pt x="68" y="48"/>
                      </a:lnTo>
                      <a:lnTo>
                        <a:pt x="68" y="55"/>
                      </a:lnTo>
                      <a:lnTo>
                        <a:pt x="48" y="48"/>
                      </a:lnTo>
                      <a:lnTo>
                        <a:pt x="31" y="42"/>
                      </a:lnTo>
                      <a:lnTo>
                        <a:pt x="24" y="44"/>
                      </a:lnTo>
                      <a:lnTo>
                        <a:pt x="24" y="55"/>
                      </a:lnTo>
                      <a:lnTo>
                        <a:pt x="13" y="57"/>
                      </a:lnTo>
                      <a:lnTo>
                        <a:pt x="7" y="48"/>
                      </a:lnTo>
                      <a:lnTo>
                        <a:pt x="5" y="37"/>
                      </a:lnTo>
                      <a:lnTo>
                        <a:pt x="0" y="35"/>
                      </a:lnTo>
                      <a:lnTo>
                        <a:pt x="5" y="24"/>
                      </a:lnTo>
                      <a:lnTo>
                        <a:pt x="15" y="20"/>
                      </a:lnTo>
                      <a:lnTo>
                        <a:pt x="13"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grpSp>
          <p:sp>
            <p:nvSpPr>
              <p:cNvPr id="1008655" name="Freeform 15"/>
              <p:cNvSpPr>
                <a:spLocks/>
              </p:cNvSpPr>
              <p:nvPr/>
            </p:nvSpPr>
            <p:spPr bwMode="auto">
              <a:xfrm>
                <a:off x="5105" y="2343"/>
                <a:ext cx="621" cy="460"/>
              </a:xfrm>
              <a:custGeom>
                <a:avLst/>
                <a:gdLst/>
                <a:ahLst/>
                <a:cxnLst>
                  <a:cxn ang="0">
                    <a:pos x="479" y="37"/>
                  </a:cxn>
                  <a:cxn ang="0">
                    <a:pos x="503" y="53"/>
                  </a:cxn>
                  <a:cxn ang="0">
                    <a:pos x="529" y="121"/>
                  </a:cxn>
                  <a:cxn ang="0">
                    <a:pos x="586" y="191"/>
                  </a:cxn>
                  <a:cxn ang="0">
                    <a:pos x="621" y="263"/>
                  </a:cxn>
                  <a:cxn ang="0">
                    <a:pos x="595" y="329"/>
                  </a:cxn>
                  <a:cxn ang="0">
                    <a:pos x="571" y="372"/>
                  </a:cxn>
                  <a:cxn ang="0">
                    <a:pos x="557" y="412"/>
                  </a:cxn>
                  <a:cxn ang="0">
                    <a:pos x="542" y="436"/>
                  </a:cxn>
                  <a:cxn ang="0">
                    <a:pos x="512" y="453"/>
                  </a:cxn>
                  <a:cxn ang="0">
                    <a:pos x="465" y="447"/>
                  </a:cxn>
                  <a:cxn ang="0">
                    <a:pos x="417" y="436"/>
                  </a:cxn>
                  <a:cxn ang="0">
                    <a:pos x="391" y="410"/>
                  </a:cxn>
                  <a:cxn ang="0">
                    <a:pos x="384" y="377"/>
                  </a:cxn>
                  <a:cxn ang="0">
                    <a:pos x="367" y="362"/>
                  </a:cxn>
                  <a:cxn ang="0">
                    <a:pos x="341" y="364"/>
                  </a:cxn>
                  <a:cxn ang="0">
                    <a:pos x="317" y="338"/>
                  </a:cxn>
                  <a:cxn ang="0">
                    <a:pos x="297" y="335"/>
                  </a:cxn>
                  <a:cxn ang="0">
                    <a:pos x="264" y="338"/>
                  </a:cxn>
                  <a:cxn ang="0">
                    <a:pos x="236" y="342"/>
                  </a:cxn>
                  <a:cxn ang="0">
                    <a:pos x="212" y="357"/>
                  </a:cxn>
                  <a:cxn ang="0">
                    <a:pos x="177" y="368"/>
                  </a:cxn>
                  <a:cxn ang="0">
                    <a:pos x="142" y="385"/>
                  </a:cxn>
                  <a:cxn ang="0">
                    <a:pos x="124" y="392"/>
                  </a:cxn>
                  <a:cxn ang="0">
                    <a:pos x="72" y="388"/>
                  </a:cxn>
                  <a:cxn ang="0">
                    <a:pos x="61" y="379"/>
                  </a:cxn>
                  <a:cxn ang="0">
                    <a:pos x="61" y="329"/>
                  </a:cxn>
                  <a:cxn ang="0">
                    <a:pos x="45" y="300"/>
                  </a:cxn>
                  <a:cxn ang="0">
                    <a:pos x="28" y="276"/>
                  </a:cxn>
                  <a:cxn ang="0">
                    <a:pos x="6" y="191"/>
                  </a:cxn>
                  <a:cxn ang="0">
                    <a:pos x="8" y="164"/>
                  </a:cxn>
                  <a:cxn ang="0">
                    <a:pos x="52" y="149"/>
                  </a:cxn>
                  <a:cxn ang="0">
                    <a:pos x="85" y="145"/>
                  </a:cxn>
                  <a:cxn ang="0">
                    <a:pos x="104" y="138"/>
                  </a:cxn>
                  <a:cxn ang="0">
                    <a:pos x="115" y="114"/>
                  </a:cxn>
                  <a:cxn ang="0">
                    <a:pos x="111" y="101"/>
                  </a:cxn>
                  <a:cxn ang="0">
                    <a:pos x="155" y="68"/>
                  </a:cxn>
                  <a:cxn ang="0">
                    <a:pos x="190" y="42"/>
                  </a:cxn>
                  <a:cxn ang="0">
                    <a:pos x="221" y="60"/>
                  </a:cxn>
                  <a:cxn ang="0">
                    <a:pos x="245" y="40"/>
                  </a:cxn>
                  <a:cxn ang="0">
                    <a:pos x="269" y="18"/>
                  </a:cxn>
                  <a:cxn ang="0">
                    <a:pos x="295" y="5"/>
                  </a:cxn>
                  <a:cxn ang="0">
                    <a:pos x="336" y="9"/>
                  </a:cxn>
                  <a:cxn ang="0">
                    <a:pos x="350" y="25"/>
                  </a:cxn>
                  <a:cxn ang="0">
                    <a:pos x="350" y="48"/>
                  </a:cxn>
                  <a:cxn ang="0">
                    <a:pos x="385" y="84"/>
                  </a:cxn>
                  <a:cxn ang="0">
                    <a:pos x="415" y="95"/>
                  </a:cxn>
                  <a:cxn ang="0">
                    <a:pos x="439" y="60"/>
                  </a:cxn>
                  <a:cxn ang="0">
                    <a:pos x="446" y="0"/>
                  </a:cxn>
                </a:cxnLst>
                <a:rect l="0" t="0" r="r" b="b"/>
                <a:pathLst>
                  <a:path w="621" h="460">
                    <a:moveTo>
                      <a:pt x="446" y="0"/>
                    </a:moveTo>
                    <a:lnTo>
                      <a:pt x="479" y="0"/>
                    </a:lnTo>
                    <a:lnTo>
                      <a:pt x="479" y="37"/>
                    </a:lnTo>
                    <a:lnTo>
                      <a:pt x="492" y="48"/>
                    </a:lnTo>
                    <a:lnTo>
                      <a:pt x="496" y="53"/>
                    </a:lnTo>
                    <a:lnTo>
                      <a:pt x="503" y="53"/>
                    </a:lnTo>
                    <a:lnTo>
                      <a:pt x="507" y="60"/>
                    </a:lnTo>
                    <a:lnTo>
                      <a:pt x="511" y="97"/>
                    </a:lnTo>
                    <a:lnTo>
                      <a:pt x="529" y="121"/>
                    </a:lnTo>
                    <a:lnTo>
                      <a:pt x="557" y="156"/>
                    </a:lnTo>
                    <a:lnTo>
                      <a:pt x="557" y="162"/>
                    </a:lnTo>
                    <a:lnTo>
                      <a:pt x="586" y="191"/>
                    </a:lnTo>
                    <a:lnTo>
                      <a:pt x="586" y="197"/>
                    </a:lnTo>
                    <a:lnTo>
                      <a:pt x="616" y="221"/>
                    </a:lnTo>
                    <a:lnTo>
                      <a:pt x="621" y="263"/>
                    </a:lnTo>
                    <a:lnTo>
                      <a:pt x="616" y="302"/>
                    </a:lnTo>
                    <a:lnTo>
                      <a:pt x="606" y="320"/>
                    </a:lnTo>
                    <a:lnTo>
                      <a:pt x="595" y="329"/>
                    </a:lnTo>
                    <a:lnTo>
                      <a:pt x="592" y="348"/>
                    </a:lnTo>
                    <a:lnTo>
                      <a:pt x="581" y="364"/>
                    </a:lnTo>
                    <a:lnTo>
                      <a:pt x="571" y="372"/>
                    </a:lnTo>
                    <a:lnTo>
                      <a:pt x="573" y="377"/>
                    </a:lnTo>
                    <a:lnTo>
                      <a:pt x="562" y="388"/>
                    </a:lnTo>
                    <a:lnTo>
                      <a:pt x="557" y="412"/>
                    </a:lnTo>
                    <a:lnTo>
                      <a:pt x="555" y="425"/>
                    </a:lnTo>
                    <a:lnTo>
                      <a:pt x="544" y="431"/>
                    </a:lnTo>
                    <a:lnTo>
                      <a:pt x="542" y="436"/>
                    </a:lnTo>
                    <a:lnTo>
                      <a:pt x="535" y="447"/>
                    </a:lnTo>
                    <a:lnTo>
                      <a:pt x="522" y="449"/>
                    </a:lnTo>
                    <a:lnTo>
                      <a:pt x="512" y="453"/>
                    </a:lnTo>
                    <a:lnTo>
                      <a:pt x="500" y="460"/>
                    </a:lnTo>
                    <a:lnTo>
                      <a:pt x="483" y="445"/>
                    </a:lnTo>
                    <a:lnTo>
                      <a:pt x="465" y="447"/>
                    </a:lnTo>
                    <a:lnTo>
                      <a:pt x="459" y="447"/>
                    </a:lnTo>
                    <a:lnTo>
                      <a:pt x="433" y="451"/>
                    </a:lnTo>
                    <a:lnTo>
                      <a:pt x="417" y="436"/>
                    </a:lnTo>
                    <a:lnTo>
                      <a:pt x="406" y="421"/>
                    </a:lnTo>
                    <a:lnTo>
                      <a:pt x="398" y="423"/>
                    </a:lnTo>
                    <a:lnTo>
                      <a:pt x="391" y="410"/>
                    </a:lnTo>
                    <a:lnTo>
                      <a:pt x="387" y="399"/>
                    </a:lnTo>
                    <a:lnTo>
                      <a:pt x="384" y="396"/>
                    </a:lnTo>
                    <a:lnTo>
                      <a:pt x="384" y="377"/>
                    </a:lnTo>
                    <a:lnTo>
                      <a:pt x="385" y="366"/>
                    </a:lnTo>
                    <a:lnTo>
                      <a:pt x="382" y="359"/>
                    </a:lnTo>
                    <a:lnTo>
                      <a:pt x="367" y="362"/>
                    </a:lnTo>
                    <a:lnTo>
                      <a:pt x="360" y="364"/>
                    </a:lnTo>
                    <a:lnTo>
                      <a:pt x="347" y="364"/>
                    </a:lnTo>
                    <a:lnTo>
                      <a:pt x="341" y="364"/>
                    </a:lnTo>
                    <a:lnTo>
                      <a:pt x="336" y="364"/>
                    </a:lnTo>
                    <a:lnTo>
                      <a:pt x="326" y="353"/>
                    </a:lnTo>
                    <a:lnTo>
                      <a:pt x="317" y="338"/>
                    </a:lnTo>
                    <a:lnTo>
                      <a:pt x="315" y="340"/>
                    </a:lnTo>
                    <a:lnTo>
                      <a:pt x="299" y="340"/>
                    </a:lnTo>
                    <a:lnTo>
                      <a:pt x="297" y="335"/>
                    </a:lnTo>
                    <a:lnTo>
                      <a:pt x="288" y="340"/>
                    </a:lnTo>
                    <a:lnTo>
                      <a:pt x="279" y="338"/>
                    </a:lnTo>
                    <a:lnTo>
                      <a:pt x="264" y="338"/>
                    </a:lnTo>
                    <a:lnTo>
                      <a:pt x="255" y="335"/>
                    </a:lnTo>
                    <a:lnTo>
                      <a:pt x="251" y="340"/>
                    </a:lnTo>
                    <a:lnTo>
                      <a:pt x="236" y="342"/>
                    </a:lnTo>
                    <a:lnTo>
                      <a:pt x="233" y="338"/>
                    </a:lnTo>
                    <a:lnTo>
                      <a:pt x="223" y="348"/>
                    </a:lnTo>
                    <a:lnTo>
                      <a:pt x="212" y="357"/>
                    </a:lnTo>
                    <a:lnTo>
                      <a:pt x="205" y="357"/>
                    </a:lnTo>
                    <a:lnTo>
                      <a:pt x="194" y="368"/>
                    </a:lnTo>
                    <a:lnTo>
                      <a:pt x="177" y="368"/>
                    </a:lnTo>
                    <a:lnTo>
                      <a:pt x="164" y="372"/>
                    </a:lnTo>
                    <a:lnTo>
                      <a:pt x="150" y="377"/>
                    </a:lnTo>
                    <a:lnTo>
                      <a:pt x="142" y="385"/>
                    </a:lnTo>
                    <a:lnTo>
                      <a:pt x="137" y="383"/>
                    </a:lnTo>
                    <a:lnTo>
                      <a:pt x="131" y="390"/>
                    </a:lnTo>
                    <a:lnTo>
                      <a:pt x="124" y="392"/>
                    </a:lnTo>
                    <a:lnTo>
                      <a:pt x="115" y="401"/>
                    </a:lnTo>
                    <a:lnTo>
                      <a:pt x="85" y="401"/>
                    </a:lnTo>
                    <a:lnTo>
                      <a:pt x="72" y="388"/>
                    </a:lnTo>
                    <a:lnTo>
                      <a:pt x="70" y="383"/>
                    </a:lnTo>
                    <a:lnTo>
                      <a:pt x="67" y="388"/>
                    </a:lnTo>
                    <a:lnTo>
                      <a:pt x="61" y="379"/>
                    </a:lnTo>
                    <a:lnTo>
                      <a:pt x="63" y="355"/>
                    </a:lnTo>
                    <a:lnTo>
                      <a:pt x="67" y="340"/>
                    </a:lnTo>
                    <a:lnTo>
                      <a:pt x="61" y="329"/>
                    </a:lnTo>
                    <a:lnTo>
                      <a:pt x="56" y="318"/>
                    </a:lnTo>
                    <a:lnTo>
                      <a:pt x="54" y="305"/>
                    </a:lnTo>
                    <a:lnTo>
                      <a:pt x="45" y="300"/>
                    </a:lnTo>
                    <a:lnTo>
                      <a:pt x="43" y="298"/>
                    </a:lnTo>
                    <a:lnTo>
                      <a:pt x="41" y="292"/>
                    </a:lnTo>
                    <a:lnTo>
                      <a:pt x="28" y="276"/>
                    </a:lnTo>
                    <a:lnTo>
                      <a:pt x="12" y="235"/>
                    </a:lnTo>
                    <a:lnTo>
                      <a:pt x="6" y="208"/>
                    </a:lnTo>
                    <a:lnTo>
                      <a:pt x="6" y="191"/>
                    </a:lnTo>
                    <a:lnTo>
                      <a:pt x="0" y="186"/>
                    </a:lnTo>
                    <a:lnTo>
                      <a:pt x="2" y="171"/>
                    </a:lnTo>
                    <a:lnTo>
                      <a:pt x="8" y="164"/>
                    </a:lnTo>
                    <a:lnTo>
                      <a:pt x="28" y="143"/>
                    </a:lnTo>
                    <a:lnTo>
                      <a:pt x="48" y="145"/>
                    </a:lnTo>
                    <a:lnTo>
                      <a:pt x="52" y="149"/>
                    </a:lnTo>
                    <a:lnTo>
                      <a:pt x="78" y="149"/>
                    </a:lnTo>
                    <a:lnTo>
                      <a:pt x="80" y="143"/>
                    </a:lnTo>
                    <a:lnTo>
                      <a:pt x="85" y="145"/>
                    </a:lnTo>
                    <a:lnTo>
                      <a:pt x="93" y="140"/>
                    </a:lnTo>
                    <a:lnTo>
                      <a:pt x="98" y="141"/>
                    </a:lnTo>
                    <a:lnTo>
                      <a:pt x="104" y="138"/>
                    </a:lnTo>
                    <a:lnTo>
                      <a:pt x="102" y="132"/>
                    </a:lnTo>
                    <a:lnTo>
                      <a:pt x="107" y="119"/>
                    </a:lnTo>
                    <a:lnTo>
                      <a:pt x="115" y="114"/>
                    </a:lnTo>
                    <a:lnTo>
                      <a:pt x="111" y="110"/>
                    </a:lnTo>
                    <a:lnTo>
                      <a:pt x="115" y="106"/>
                    </a:lnTo>
                    <a:lnTo>
                      <a:pt x="111" y="101"/>
                    </a:lnTo>
                    <a:lnTo>
                      <a:pt x="122" y="92"/>
                    </a:lnTo>
                    <a:lnTo>
                      <a:pt x="139" y="90"/>
                    </a:lnTo>
                    <a:lnTo>
                      <a:pt x="155" y="68"/>
                    </a:lnTo>
                    <a:lnTo>
                      <a:pt x="175" y="49"/>
                    </a:lnTo>
                    <a:lnTo>
                      <a:pt x="185" y="48"/>
                    </a:lnTo>
                    <a:lnTo>
                      <a:pt x="190" y="42"/>
                    </a:lnTo>
                    <a:lnTo>
                      <a:pt x="199" y="42"/>
                    </a:lnTo>
                    <a:lnTo>
                      <a:pt x="216" y="59"/>
                    </a:lnTo>
                    <a:lnTo>
                      <a:pt x="221" y="60"/>
                    </a:lnTo>
                    <a:lnTo>
                      <a:pt x="227" y="53"/>
                    </a:lnTo>
                    <a:lnTo>
                      <a:pt x="238" y="42"/>
                    </a:lnTo>
                    <a:lnTo>
                      <a:pt x="245" y="40"/>
                    </a:lnTo>
                    <a:lnTo>
                      <a:pt x="253" y="25"/>
                    </a:lnTo>
                    <a:lnTo>
                      <a:pt x="260" y="24"/>
                    </a:lnTo>
                    <a:lnTo>
                      <a:pt x="269" y="18"/>
                    </a:lnTo>
                    <a:lnTo>
                      <a:pt x="279" y="13"/>
                    </a:lnTo>
                    <a:lnTo>
                      <a:pt x="288" y="13"/>
                    </a:lnTo>
                    <a:lnTo>
                      <a:pt x="295" y="5"/>
                    </a:lnTo>
                    <a:lnTo>
                      <a:pt x="306" y="5"/>
                    </a:lnTo>
                    <a:lnTo>
                      <a:pt x="319" y="5"/>
                    </a:lnTo>
                    <a:lnTo>
                      <a:pt x="336" y="9"/>
                    </a:lnTo>
                    <a:lnTo>
                      <a:pt x="347" y="16"/>
                    </a:lnTo>
                    <a:lnTo>
                      <a:pt x="349" y="22"/>
                    </a:lnTo>
                    <a:lnTo>
                      <a:pt x="350" y="25"/>
                    </a:lnTo>
                    <a:lnTo>
                      <a:pt x="352" y="35"/>
                    </a:lnTo>
                    <a:lnTo>
                      <a:pt x="350" y="38"/>
                    </a:lnTo>
                    <a:lnTo>
                      <a:pt x="350" y="48"/>
                    </a:lnTo>
                    <a:lnTo>
                      <a:pt x="349" y="53"/>
                    </a:lnTo>
                    <a:lnTo>
                      <a:pt x="376" y="73"/>
                    </a:lnTo>
                    <a:lnTo>
                      <a:pt x="385" y="84"/>
                    </a:lnTo>
                    <a:lnTo>
                      <a:pt x="396" y="88"/>
                    </a:lnTo>
                    <a:lnTo>
                      <a:pt x="407" y="94"/>
                    </a:lnTo>
                    <a:lnTo>
                      <a:pt x="415" y="95"/>
                    </a:lnTo>
                    <a:lnTo>
                      <a:pt x="426" y="90"/>
                    </a:lnTo>
                    <a:lnTo>
                      <a:pt x="435" y="73"/>
                    </a:lnTo>
                    <a:lnTo>
                      <a:pt x="439" y="60"/>
                    </a:lnTo>
                    <a:lnTo>
                      <a:pt x="442" y="35"/>
                    </a:lnTo>
                    <a:lnTo>
                      <a:pt x="446" y="24"/>
                    </a:lnTo>
                    <a:lnTo>
                      <a:pt x="446"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56" name="Freeform 16"/>
              <p:cNvSpPr>
                <a:spLocks/>
              </p:cNvSpPr>
              <p:nvPr/>
            </p:nvSpPr>
            <p:spPr bwMode="auto">
              <a:xfrm>
                <a:off x="4960" y="2245"/>
                <a:ext cx="343" cy="63"/>
              </a:xfrm>
              <a:custGeom>
                <a:avLst/>
                <a:gdLst/>
                <a:ahLst/>
                <a:cxnLst>
                  <a:cxn ang="0">
                    <a:pos x="26" y="9"/>
                  </a:cxn>
                  <a:cxn ang="0">
                    <a:pos x="68" y="9"/>
                  </a:cxn>
                  <a:cxn ang="0">
                    <a:pos x="94" y="11"/>
                  </a:cxn>
                  <a:cxn ang="0">
                    <a:pos x="116" y="30"/>
                  </a:cxn>
                  <a:cxn ang="0">
                    <a:pos x="136" y="33"/>
                  </a:cxn>
                  <a:cxn ang="0">
                    <a:pos x="168" y="41"/>
                  </a:cxn>
                  <a:cxn ang="0">
                    <a:pos x="186" y="44"/>
                  </a:cxn>
                  <a:cxn ang="0">
                    <a:pos x="193" y="30"/>
                  </a:cxn>
                  <a:cxn ang="0">
                    <a:pos x="234" y="33"/>
                  </a:cxn>
                  <a:cxn ang="0">
                    <a:pos x="263" y="39"/>
                  </a:cxn>
                  <a:cxn ang="0">
                    <a:pos x="284" y="41"/>
                  </a:cxn>
                  <a:cxn ang="0">
                    <a:pos x="298" y="33"/>
                  </a:cxn>
                  <a:cxn ang="0">
                    <a:pos x="322" y="30"/>
                  </a:cxn>
                  <a:cxn ang="0">
                    <a:pos x="343" y="26"/>
                  </a:cxn>
                  <a:cxn ang="0">
                    <a:pos x="337" y="44"/>
                  </a:cxn>
                  <a:cxn ang="0">
                    <a:pos x="322" y="50"/>
                  </a:cxn>
                  <a:cxn ang="0">
                    <a:pos x="311" y="52"/>
                  </a:cxn>
                  <a:cxn ang="0">
                    <a:pos x="296" y="57"/>
                  </a:cxn>
                  <a:cxn ang="0">
                    <a:pos x="282" y="57"/>
                  </a:cxn>
                  <a:cxn ang="0">
                    <a:pos x="269" y="59"/>
                  </a:cxn>
                  <a:cxn ang="0">
                    <a:pos x="249" y="63"/>
                  </a:cxn>
                  <a:cxn ang="0">
                    <a:pos x="236" y="50"/>
                  </a:cxn>
                  <a:cxn ang="0">
                    <a:pos x="221" y="63"/>
                  </a:cxn>
                  <a:cxn ang="0">
                    <a:pos x="201" y="50"/>
                  </a:cxn>
                  <a:cxn ang="0">
                    <a:pos x="190" y="52"/>
                  </a:cxn>
                  <a:cxn ang="0">
                    <a:pos x="173" y="57"/>
                  </a:cxn>
                  <a:cxn ang="0">
                    <a:pos x="157" y="54"/>
                  </a:cxn>
                  <a:cxn ang="0">
                    <a:pos x="138" y="52"/>
                  </a:cxn>
                  <a:cxn ang="0">
                    <a:pos x="120" y="57"/>
                  </a:cxn>
                  <a:cxn ang="0">
                    <a:pos x="96" y="48"/>
                  </a:cxn>
                  <a:cxn ang="0">
                    <a:pos x="63" y="42"/>
                  </a:cxn>
                  <a:cxn ang="0">
                    <a:pos x="39" y="37"/>
                  </a:cxn>
                  <a:cxn ang="0">
                    <a:pos x="15" y="28"/>
                  </a:cxn>
                  <a:cxn ang="0">
                    <a:pos x="2" y="24"/>
                  </a:cxn>
                  <a:cxn ang="0">
                    <a:pos x="0" y="0"/>
                  </a:cxn>
                </a:cxnLst>
                <a:rect l="0" t="0" r="r" b="b"/>
                <a:pathLst>
                  <a:path w="343" h="63">
                    <a:moveTo>
                      <a:pt x="0" y="0"/>
                    </a:moveTo>
                    <a:lnTo>
                      <a:pt x="26" y="9"/>
                    </a:lnTo>
                    <a:lnTo>
                      <a:pt x="48" y="9"/>
                    </a:lnTo>
                    <a:lnTo>
                      <a:pt x="68" y="9"/>
                    </a:lnTo>
                    <a:lnTo>
                      <a:pt x="83" y="9"/>
                    </a:lnTo>
                    <a:lnTo>
                      <a:pt x="94" y="11"/>
                    </a:lnTo>
                    <a:lnTo>
                      <a:pt x="109" y="17"/>
                    </a:lnTo>
                    <a:lnTo>
                      <a:pt x="116" y="30"/>
                    </a:lnTo>
                    <a:lnTo>
                      <a:pt x="123" y="35"/>
                    </a:lnTo>
                    <a:lnTo>
                      <a:pt x="136" y="33"/>
                    </a:lnTo>
                    <a:lnTo>
                      <a:pt x="151" y="33"/>
                    </a:lnTo>
                    <a:lnTo>
                      <a:pt x="168" y="41"/>
                    </a:lnTo>
                    <a:lnTo>
                      <a:pt x="179" y="44"/>
                    </a:lnTo>
                    <a:lnTo>
                      <a:pt x="186" y="44"/>
                    </a:lnTo>
                    <a:lnTo>
                      <a:pt x="188" y="35"/>
                    </a:lnTo>
                    <a:lnTo>
                      <a:pt x="193" y="30"/>
                    </a:lnTo>
                    <a:lnTo>
                      <a:pt x="215" y="33"/>
                    </a:lnTo>
                    <a:lnTo>
                      <a:pt x="234" y="33"/>
                    </a:lnTo>
                    <a:lnTo>
                      <a:pt x="250" y="33"/>
                    </a:lnTo>
                    <a:lnTo>
                      <a:pt x="263" y="39"/>
                    </a:lnTo>
                    <a:lnTo>
                      <a:pt x="271" y="42"/>
                    </a:lnTo>
                    <a:lnTo>
                      <a:pt x="284" y="41"/>
                    </a:lnTo>
                    <a:lnTo>
                      <a:pt x="293" y="37"/>
                    </a:lnTo>
                    <a:lnTo>
                      <a:pt x="298" y="33"/>
                    </a:lnTo>
                    <a:lnTo>
                      <a:pt x="313" y="33"/>
                    </a:lnTo>
                    <a:lnTo>
                      <a:pt x="322" y="30"/>
                    </a:lnTo>
                    <a:lnTo>
                      <a:pt x="335" y="26"/>
                    </a:lnTo>
                    <a:lnTo>
                      <a:pt x="343" y="26"/>
                    </a:lnTo>
                    <a:lnTo>
                      <a:pt x="341" y="39"/>
                    </a:lnTo>
                    <a:lnTo>
                      <a:pt x="337" y="44"/>
                    </a:lnTo>
                    <a:lnTo>
                      <a:pt x="330" y="50"/>
                    </a:lnTo>
                    <a:lnTo>
                      <a:pt x="322" y="50"/>
                    </a:lnTo>
                    <a:lnTo>
                      <a:pt x="320" y="50"/>
                    </a:lnTo>
                    <a:lnTo>
                      <a:pt x="311" y="52"/>
                    </a:lnTo>
                    <a:lnTo>
                      <a:pt x="304" y="59"/>
                    </a:lnTo>
                    <a:lnTo>
                      <a:pt x="296" y="57"/>
                    </a:lnTo>
                    <a:lnTo>
                      <a:pt x="289" y="54"/>
                    </a:lnTo>
                    <a:lnTo>
                      <a:pt x="282" y="57"/>
                    </a:lnTo>
                    <a:lnTo>
                      <a:pt x="274" y="59"/>
                    </a:lnTo>
                    <a:lnTo>
                      <a:pt x="269" y="59"/>
                    </a:lnTo>
                    <a:lnTo>
                      <a:pt x="263" y="63"/>
                    </a:lnTo>
                    <a:lnTo>
                      <a:pt x="249" y="63"/>
                    </a:lnTo>
                    <a:lnTo>
                      <a:pt x="243" y="57"/>
                    </a:lnTo>
                    <a:lnTo>
                      <a:pt x="236" y="50"/>
                    </a:lnTo>
                    <a:lnTo>
                      <a:pt x="226" y="57"/>
                    </a:lnTo>
                    <a:lnTo>
                      <a:pt x="221" y="63"/>
                    </a:lnTo>
                    <a:lnTo>
                      <a:pt x="214" y="63"/>
                    </a:lnTo>
                    <a:lnTo>
                      <a:pt x="201" y="50"/>
                    </a:lnTo>
                    <a:lnTo>
                      <a:pt x="197" y="52"/>
                    </a:lnTo>
                    <a:lnTo>
                      <a:pt x="190" y="52"/>
                    </a:lnTo>
                    <a:lnTo>
                      <a:pt x="184" y="59"/>
                    </a:lnTo>
                    <a:lnTo>
                      <a:pt x="173" y="57"/>
                    </a:lnTo>
                    <a:lnTo>
                      <a:pt x="162" y="57"/>
                    </a:lnTo>
                    <a:lnTo>
                      <a:pt x="157" y="54"/>
                    </a:lnTo>
                    <a:lnTo>
                      <a:pt x="149" y="50"/>
                    </a:lnTo>
                    <a:lnTo>
                      <a:pt x="138" y="52"/>
                    </a:lnTo>
                    <a:lnTo>
                      <a:pt x="127" y="59"/>
                    </a:lnTo>
                    <a:lnTo>
                      <a:pt x="120" y="57"/>
                    </a:lnTo>
                    <a:lnTo>
                      <a:pt x="109" y="54"/>
                    </a:lnTo>
                    <a:lnTo>
                      <a:pt x="96" y="48"/>
                    </a:lnTo>
                    <a:lnTo>
                      <a:pt x="85" y="48"/>
                    </a:lnTo>
                    <a:lnTo>
                      <a:pt x="63" y="42"/>
                    </a:lnTo>
                    <a:lnTo>
                      <a:pt x="48" y="39"/>
                    </a:lnTo>
                    <a:lnTo>
                      <a:pt x="39" y="37"/>
                    </a:lnTo>
                    <a:lnTo>
                      <a:pt x="24" y="35"/>
                    </a:lnTo>
                    <a:lnTo>
                      <a:pt x="15" y="28"/>
                    </a:lnTo>
                    <a:lnTo>
                      <a:pt x="5" y="26"/>
                    </a:lnTo>
                    <a:lnTo>
                      <a:pt x="2" y="24"/>
                    </a:lnTo>
                    <a:lnTo>
                      <a:pt x="0" y="20"/>
                    </a:lnTo>
                    <a:lnTo>
                      <a:pt x="0"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57" name="Freeform 17"/>
              <p:cNvSpPr>
                <a:spLocks/>
              </p:cNvSpPr>
              <p:nvPr/>
            </p:nvSpPr>
            <p:spPr bwMode="auto">
              <a:xfrm>
                <a:off x="5148" y="2122"/>
                <a:ext cx="155" cy="119"/>
              </a:xfrm>
              <a:custGeom>
                <a:avLst/>
                <a:gdLst/>
                <a:ahLst/>
                <a:cxnLst>
                  <a:cxn ang="0">
                    <a:pos x="75" y="2"/>
                  </a:cxn>
                  <a:cxn ang="0">
                    <a:pos x="129" y="0"/>
                  </a:cxn>
                  <a:cxn ang="0">
                    <a:pos x="138" y="14"/>
                  </a:cxn>
                  <a:cxn ang="0">
                    <a:pos x="123" y="24"/>
                  </a:cxn>
                  <a:cxn ang="0">
                    <a:pos x="120" y="31"/>
                  </a:cxn>
                  <a:cxn ang="0">
                    <a:pos x="108" y="40"/>
                  </a:cxn>
                  <a:cxn ang="0">
                    <a:pos x="96" y="42"/>
                  </a:cxn>
                  <a:cxn ang="0">
                    <a:pos x="83" y="37"/>
                  </a:cxn>
                  <a:cxn ang="0">
                    <a:pos x="68" y="24"/>
                  </a:cxn>
                  <a:cxn ang="0">
                    <a:pos x="50" y="24"/>
                  </a:cxn>
                  <a:cxn ang="0">
                    <a:pos x="48" y="42"/>
                  </a:cxn>
                  <a:cxn ang="0">
                    <a:pos x="50" y="53"/>
                  </a:cxn>
                  <a:cxn ang="0">
                    <a:pos x="68" y="46"/>
                  </a:cxn>
                  <a:cxn ang="0">
                    <a:pos x="81" y="49"/>
                  </a:cxn>
                  <a:cxn ang="0">
                    <a:pos x="77" y="61"/>
                  </a:cxn>
                  <a:cxn ang="0">
                    <a:pos x="75" y="68"/>
                  </a:cxn>
                  <a:cxn ang="0">
                    <a:pos x="77" y="79"/>
                  </a:cxn>
                  <a:cxn ang="0">
                    <a:pos x="86" y="84"/>
                  </a:cxn>
                  <a:cxn ang="0">
                    <a:pos x="83" y="97"/>
                  </a:cxn>
                  <a:cxn ang="0">
                    <a:pos x="77" y="112"/>
                  </a:cxn>
                  <a:cxn ang="0">
                    <a:pos x="64" y="116"/>
                  </a:cxn>
                  <a:cxn ang="0">
                    <a:pos x="59" y="108"/>
                  </a:cxn>
                  <a:cxn ang="0">
                    <a:pos x="51" y="92"/>
                  </a:cxn>
                  <a:cxn ang="0">
                    <a:pos x="51" y="75"/>
                  </a:cxn>
                  <a:cxn ang="0">
                    <a:pos x="33" y="75"/>
                  </a:cxn>
                  <a:cxn ang="0">
                    <a:pos x="22" y="77"/>
                  </a:cxn>
                  <a:cxn ang="0">
                    <a:pos x="37" y="84"/>
                  </a:cxn>
                  <a:cxn ang="0">
                    <a:pos x="44" y="95"/>
                  </a:cxn>
                  <a:cxn ang="0">
                    <a:pos x="38" y="110"/>
                  </a:cxn>
                  <a:cxn ang="0">
                    <a:pos x="27" y="119"/>
                  </a:cxn>
                  <a:cxn ang="0">
                    <a:pos x="27" y="108"/>
                  </a:cxn>
                  <a:cxn ang="0">
                    <a:pos x="20" y="95"/>
                  </a:cxn>
                  <a:cxn ang="0">
                    <a:pos x="9" y="84"/>
                  </a:cxn>
                  <a:cxn ang="0">
                    <a:pos x="2" y="72"/>
                  </a:cxn>
                  <a:cxn ang="0">
                    <a:pos x="15" y="57"/>
                  </a:cxn>
                  <a:cxn ang="0">
                    <a:pos x="22" y="38"/>
                  </a:cxn>
                  <a:cxn ang="0">
                    <a:pos x="24" y="26"/>
                  </a:cxn>
                  <a:cxn ang="0">
                    <a:pos x="22" y="14"/>
                  </a:cxn>
                </a:cxnLst>
                <a:rect l="0" t="0" r="r" b="b"/>
                <a:pathLst>
                  <a:path w="155" h="119">
                    <a:moveTo>
                      <a:pt x="38" y="0"/>
                    </a:moveTo>
                    <a:lnTo>
                      <a:pt x="75" y="2"/>
                    </a:lnTo>
                    <a:lnTo>
                      <a:pt x="110" y="2"/>
                    </a:lnTo>
                    <a:lnTo>
                      <a:pt x="129" y="0"/>
                    </a:lnTo>
                    <a:lnTo>
                      <a:pt x="155" y="11"/>
                    </a:lnTo>
                    <a:lnTo>
                      <a:pt x="138" y="14"/>
                    </a:lnTo>
                    <a:lnTo>
                      <a:pt x="129" y="20"/>
                    </a:lnTo>
                    <a:lnTo>
                      <a:pt x="123" y="24"/>
                    </a:lnTo>
                    <a:lnTo>
                      <a:pt x="120" y="27"/>
                    </a:lnTo>
                    <a:lnTo>
                      <a:pt x="120" y="31"/>
                    </a:lnTo>
                    <a:lnTo>
                      <a:pt x="120" y="37"/>
                    </a:lnTo>
                    <a:lnTo>
                      <a:pt x="108" y="40"/>
                    </a:lnTo>
                    <a:lnTo>
                      <a:pt x="99" y="40"/>
                    </a:lnTo>
                    <a:lnTo>
                      <a:pt x="96" y="42"/>
                    </a:lnTo>
                    <a:lnTo>
                      <a:pt x="86" y="42"/>
                    </a:lnTo>
                    <a:lnTo>
                      <a:pt x="83" y="37"/>
                    </a:lnTo>
                    <a:lnTo>
                      <a:pt x="75" y="29"/>
                    </a:lnTo>
                    <a:lnTo>
                      <a:pt x="68" y="24"/>
                    </a:lnTo>
                    <a:lnTo>
                      <a:pt x="53" y="24"/>
                    </a:lnTo>
                    <a:lnTo>
                      <a:pt x="50" y="24"/>
                    </a:lnTo>
                    <a:lnTo>
                      <a:pt x="46" y="33"/>
                    </a:lnTo>
                    <a:lnTo>
                      <a:pt x="48" y="42"/>
                    </a:lnTo>
                    <a:lnTo>
                      <a:pt x="48" y="48"/>
                    </a:lnTo>
                    <a:lnTo>
                      <a:pt x="50" y="53"/>
                    </a:lnTo>
                    <a:lnTo>
                      <a:pt x="57" y="51"/>
                    </a:lnTo>
                    <a:lnTo>
                      <a:pt x="68" y="46"/>
                    </a:lnTo>
                    <a:lnTo>
                      <a:pt x="75" y="46"/>
                    </a:lnTo>
                    <a:lnTo>
                      <a:pt x="81" y="49"/>
                    </a:lnTo>
                    <a:lnTo>
                      <a:pt x="81" y="53"/>
                    </a:lnTo>
                    <a:lnTo>
                      <a:pt x="77" y="61"/>
                    </a:lnTo>
                    <a:lnTo>
                      <a:pt x="75" y="64"/>
                    </a:lnTo>
                    <a:lnTo>
                      <a:pt x="75" y="68"/>
                    </a:lnTo>
                    <a:lnTo>
                      <a:pt x="73" y="73"/>
                    </a:lnTo>
                    <a:lnTo>
                      <a:pt x="77" y="79"/>
                    </a:lnTo>
                    <a:lnTo>
                      <a:pt x="85" y="86"/>
                    </a:lnTo>
                    <a:lnTo>
                      <a:pt x="86" y="84"/>
                    </a:lnTo>
                    <a:lnTo>
                      <a:pt x="86" y="92"/>
                    </a:lnTo>
                    <a:lnTo>
                      <a:pt x="83" y="97"/>
                    </a:lnTo>
                    <a:lnTo>
                      <a:pt x="79" y="103"/>
                    </a:lnTo>
                    <a:lnTo>
                      <a:pt x="77" y="112"/>
                    </a:lnTo>
                    <a:lnTo>
                      <a:pt x="70" y="116"/>
                    </a:lnTo>
                    <a:lnTo>
                      <a:pt x="64" y="116"/>
                    </a:lnTo>
                    <a:lnTo>
                      <a:pt x="59" y="116"/>
                    </a:lnTo>
                    <a:lnTo>
                      <a:pt x="59" y="108"/>
                    </a:lnTo>
                    <a:lnTo>
                      <a:pt x="57" y="95"/>
                    </a:lnTo>
                    <a:lnTo>
                      <a:pt x="51" y="92"/>
                    </a:lnTo>
                    <a:lnTo>
                      <a:pt x="50" y="86"/>
                    </a:lnTo>
                    <a:lnTo>
                      <a:pt x="51" y="75"/>
                    </a:lnTo>
                    <a:lnTo>
                      <a:pt x="46" y="72"/>
                    </a:lnTo>
                    <a:lnTo>
                      <a:pt x="33" y="75"/>
                    </a:lnTo>
                    <a:lnTo>
                      <a:pt x="27" y="72"/>
                    </a:lnTo>
                    <a:lnTo>
                      <a:pt x="22" y="77"/>
                    </a:lnTo>
                    <a:lnTo>
                      <a:pt x="27" y="81"/>
                    </a:lnTo>
                    <a:lnTo>
                      <a:pt x="37" y="84"/>
                    </a:lnTo>
                    <a:lnTo>
                      <a:pt x="38" y="88"/>
                    </a:lnTo>
                    <a:lnTo>
                      <a:pt x="44" y="95"/>
                    </a:lnTo>
                    <a:lnTo>
                      <a:pt x="44" y="101"/>
                    </a:lnTo>
                    <a:lnTo>
                      <a:pt x="38" y="110"/>
                    </a:lnTo>
                    <a:lnTo>
                      <a:pt x="31" y="118"/>
                    </a:lnTo>
                    <a:lnTo>
                      <a:pt x="27" y="119"/>
                    </a:lnTo>
                    <a:lnTo>
                      <a:pt x="27" y="114"/>
                    </a:lnTo>
                    <a:lnTo>
                      <a:pt x="27" y="108"/>
                    </a:lnTo>
                    <a:lnTo>
                      <a:pt x="29" y="101"/>
                    </a:lnTo>
                    <a:lnTo>
                      <a:pt x="20" y="95"/>
                    </a:lnTo>
                    <a:lnTo>
                      <a:pt x="11" y="90"/>
                    </a:lnTo>
                    <a:lnTo>
                      <a:pt x="9" y="84"/>
                    </a:lnTo>
                    <a:lnTo>
                      <a:pt x="0" y="81"/>
                    </a:lnTo>
                    <a:lnTo>
                      <a:pt x="2" y="72"/>
                    </a:lnTo>
                    <a:lnTo>
                      <a:pt x="9" y="66"/>
                    </a:lnTo>
                    <a:lnTo>
                      <a:pt x="15" y="57"/>
                    </a:lnTo>
                    <a:lnTo>
                      <a:pt x="20" y="48"/>
                    </a:lnTo>
                    <a:lnTo>
                      <a:pt x="22" y="38"/>
                    </a:lnTo>
                    <a:lnTo>
                      <a:pt x="20" y="29"/>
                    </a:lnTo>
                    <a:lnTo>
                      <a:pt x="24" y="26"/>
                    </a:lnTo>
                    <a:lnTo>
                      <a:pt x="27" y="22"/>
                    </a:lnTo>
                    <a:lnTo>
                      <a:pt x="22" y="14"/>
                    </a:lnTo>
                    <a:lnTo>
                      <a:pt x="38"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58" name="Freeform 18"/>
              <p:cNvSpPr>
                <a:spLocks/>
              </p:cNvSpPr>
              <p:nvPr/>
            </p:nvSpPr>
            <p:spPr bwMode="auto">
              <a:xfrm>
                <a:off x="4984" y="2068"/>
                <a:ext cx="171" cy="166"/>
              </a:xfrm>
              <a:custGeom>
                <a:avLst/>
                <a:gdLst/>
                <a:ahLst/>
                <a:cxnLst>
                  <a:cxn ang="0">
                    <a:pos x="0" y="56"/>
                  </a:cxn>
                  <a:cxn ang="0">
                    <a:pos x="35" y="30"/>
                  </a:cxn>
                  <a:cxn ang="0">
                    <a:pos x="53" y="19"/>
                  </a:cxn>
                  <a:cxn ang="0">
                    <a:pos x="63" y="10"/>
                  </a:cxn>
                  <a:cxn ang="0">
                    <a:pos x="90" y="0"/>
                  </a:cxn>
                  <a:cxn ang="0">
                    <a:pos x="105" y="21"/>
                  </a:cxn>
                  <a:cxn ang="0">
                    <a:pos x="120" y="11"/>
                  </a:cxn>
                  <a:cxn ang="0">
                    <a:pos x="125" y="6"/>
                  </a:cxn>
                  <a:cxn ang="0">
                    <a:pos x="138" y="0"/>
                  </a:cxn>
                  <a:cxn ang="0">
                    <a:pos x="145" y="0"/>
                  </a:cxn>
                  <a:cxn ang="0">
                    <a:pos x="147" y="8"/>
                  </a:cxn>
                  <a:cxn ang="0">
                    <a:pos x="147" y="13"/>
                  </a:cxn>
                  <a:cxn ang="0">
                    <a:pos x="140" y="22"/>
                  </a:cxn>
                  <a:cxn ang="0">
                    <a:pos x="140" y="28"/>
                  </a:cxn>
                  <a:cxn ang="0">
                    <a:pos x="160" y="52"/>
                  </a:cxn>
                  <a:cxn ang="0">
                    <a:pos x="164" y="67"/>
                  </a:cxn>
                  <a:cxn ang="0">
                    <a:pos x="169" y="67"/>
                  </a:cxn>
                  <a:cxn ang="0">
                    <a:pos x="171" y="74"/>
                  </a:cxn>
                  <a:cxn ang="0">
                    <a:pos x="164" y="81"/>
                  </a:cxn>
                  <a:cxn ang="0">
                    <a:pos x="158" y="78"/>
                  </a:cxn>
                  <a:cxn ang="0">
                    <a:pos x="145" y="83"/>
                  </a:cxn>
                  <a:cxn ang="0">
                    <a:pos x="147" y="98"/>
                  </a:cxn>
                  <a:cxn ang="0">
                    <a:pos x="133" y="107"/>
                  </a:cxn>
                  <a:cxn ang="0">
                    <a:pos x="133" y="131"/>
                  </a:cxn>
                  <a:cxn ang="0">
                    <a:pos x="133" y="148"/>
                  </a:cxn>
                  <a:cxn ang="0">
                    <a:pos x="125" y="155"/>
                  </a:cxn>
                  <a:cxn ang="0">
                    <a:pos x="120" y="166"/>
                  </a:cxn>
                  <a:cxn ang="0">
                    <a:pos x="112" y="164"/>
                  </a:cxn>
                  <a:cxn ang="0">
                    <a:pos x="101" y="159"/>
                  </a:cxn>
                  <a:cxn ang="0">
                    <a:pos x="92" y="153"/>
                  </a:cxn>
                  <a:cxn ang="0">
                    <a:pos x="85" y="144"/>
                  </a:cxn>
                  <a:cxn ang="0">
                    <a:pos x="59" y="146"/>
                  </a:cxn>
                  <a:cxn ang="0">
                    <a:pos x="37" y="140"/>
                  </a:cxn>
                  <a:cxn ang="0">
                    <a:pos x="22" y="126"/>
                  </a:cxn>
                  <a:cxn ang="0">
                    <a:pos x="13" y="115"/>
                  </a:cxn>
                  <a:cxn ang="0">
                    <a:pos x="5" y="105"/>
                  </a:cxn>
                  <a:cxn ang="0">
                    <a:pos x="5" y="87"/>
                  </a:cxn>
                  <a:cxn ang="0">
                    <a:pos x="0" y="56"/>
                  </a:cxn>
                </a:cxnLst>
                <a:rect l="0" t="0" r="r" b="b"/>
                <a:pathLst>
                  <a:path w="171" h="166">
                    <a:moveTo>
                      <a:pt x="0" y="56"/>
                    </a:moveTo>
                    <a:lnTo>
                      <a:pt x="35" y="30"/>
                    </a:lnTo>
                    <a:lnTo>
                      <a:pt x="53" y="19"/>
                    </a:lnTo>
                    <a:lnTo>
                      <a:pt x="63" y="10"/>
                    </a:lnTo>
                    <a:lnTo>
                      <a:pt x="90" y="0"/>
                    </a:lnTo>
                    <a:lnTo>
                      <a:pt x="105" y="21"/>
                    </a:lnTo>
                    <a:lnTo>
                      <a:pt x="120" y="11"/>
                    </a:lnTo>
                    <a:lnTo>
                      <a:pt x="125" y="6"/>
                    </a:lnTo>
                    <a:lnTo>
                      <a:pt x="138" y="0"/>
                    </a:lnTo>
                    <a:lnTo>
                      <a:pt x="145" y="0"/>
                    </a:lnTo>
                    <a:lnTo>
                      <a:pt x="147" y="8"/>
                    </a:lnTo>
                    <a:lnTo>
                      <a:pt x="147" y="13"/>
                    </a:lnTo>
                    <a:lnTo>
                      <a:pt x="140" y="22"/>
                    </a:lnTo>
                    <a:lnTo>
                      <a:pt x="140" y="28"/>
                    </a:lnTo>
                    <a:lnTo>
                      <a:pt x="160" y="52"/>
                    </a:lnTo>
                    <a:lnTo>
                      <a:pt x="164" y="67"/>
                    </a:lnTo>
                    <a:lnTo>
                      <a:pt x="169" y="67"/>
                    </a:lnTo>
                    <a:lnTo>
                      <a:pt x="171" y="74"/>
                    </a:lnTo>
                    <a:lnTo>
                      <a:pt x="164" y="81"/>
                    </a:lnTo>
                    <a:lnTo>
                      <a:pt x="158" y="78"/>
                    </a:lnTo>
                    <a:lnTo>
                      <a:pt x="145" y="83"/>
                    </a:lnTo>
                    <a:lnTo>
                      <a:pt x="147" y="98"/>
                    </a:lnTo>
                    <a:lnTo>
                      <a:pt x="133" y="107"/>
                    </a:lnTo>
                    <a:lnTo>
                      <a:pt x="133" y="131"/>
                    </a:lnTo>
                    <a:lnTo>
                      <a:pt x="133" y="148"/>
                    </a:lnTo>
                    <a:lnTo>
                      <a:pt x="125" y="155"/>
                    </a:lnTo>
                    <a:lnTo>
                      <a:pt x="120" y="166"/>
                    </a:lnTo>
                    <a:lnTo>
                      <a:pt x="112" y="164"/>
                    </a:lnTo>
                    <a:lnTo>
                      <a:pt x="101" y="159"/>
                    </a:lnTo>
                    <a:lnTo>
                      <a:pt x="92" y="153"/>
                    </a:lnTo>
                    <a:lnTo>
                      <a:pt x="85" y="144"/>
                    </a:lnTo>
                    <a:lnTo>
                      <a:pt x="59" y="146"/>
                    </a:lnTo>
                    <a:lnTo>
                      <a:pt x="37" y="140"/>
                    </a:lnTo>
                    <a:lnTo>
                      <a:pt x="22" y="126"/>
                    </a:lnTo>
                    <a:lnTo>
                      <a:pt x="13" y="115"/>
                    </a:lnTo>
                    <a:lnTo>
                      <a:pt x="5" y="105"/>
                    </a:lnTo>
                    <a:lnTo>
                      <a:pt x="5" y="87"/>
                    </a:lnTo>
                    <a:lnTo>
                      <a:pt x="0" y="56"/>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59" name="Freeform 19"/>
              <p:cNvSpPr>
                <a:spLocks/>
              </p:cNvSpPr>
              <p:nvPr/>
            </p:nvSpPr>
            <p:spPr bwMode="auto">
              <a:xfrm>
                <a:off x="5349" y="2162"/>
                <a:ext cx="327" cy="155"/>
              </a:xfrm>
              <a:custGeom>
                <a:avLst/>
                <a:gdLst/>
                <a:ahLst/>
                <a:cxnLst>
                  <a:cxn ang="0">
                    <a:pos x="29" y="2"/>
                  </a:cxn>
                  <a:cxn ang="0">
                    <a:pos x="64" y="26"/>
                  </a:cxn>
                  <a:cxn ang="0">
                    <a:pos x="70" y="37"/>
                  </a:cxn>
                  <a:cxn ang="0">
                    <a:pos x="90" y="32"/>
                  </a:cxn>
                  <a:cxn ang="0">
                    <a:pos x="101" y="35"/>
                  </a:cxn>
                  <a:cxn ang="0">
                    <a:pos x="114" y="26"/>
                  </a:cxn>
                  <a:cxn ang="0">
                    <a:pos x="132" y="21"/>
                  </a:cxn>
                  <a:cxn ang="0">
                    <a:pos x="175" y="32"/>
                  </a:cxn>
                  <a:cxn ang="0">
                    <a:pos x="200" y="44"/>
                  </a:cxn>
                  <a:cxn ang="0">
                    <a:pos x="221" y="54"/>
                  </a:cxn>
                  <a:cxn ang="0">
                    <a:pos x="256" y="74"/>
                  </a:cxn>
                  <a:cxn ang="0">
                    <a:pos x="259" y="85"/>
                  </a:cxn>
                  <a:cxn ang="0">
                    <a:pos x="276" y="94"/>
                  </a:cxn>
                  <a:cxn ang="0">
                    <a:pos x="289" y="98"/>
                  </a:cxn>
                  <a:cxn ang="0">
                    <a:pos x="303" y="116"/>
                  </a:cxn>
                  <a:cxn ang="0">
                    <a:pos x="315" y="127"/>
                  </a:cxn>
                  <a:cxn ang="0">
                    <a:pos x="316" y="155"/>
                  </a:cxn>
                  <a:cxn ang="0">
                    <a:pos x="302" y="155"/>
                  </a:cxn>
                  <a:cxn ang="0">
                    <a:pos x="292" y="149"/>
                  </a:cxn>
                  <a:cxn ang="0">
                    <a:pos x="259" y="122"/>
                  </a:cxn>
                  <a:cxn ang="0">
                    <a:pos x="226" y="122"/>
                  </a:cxn>
                  <a:cxn ang="0">
                    <a:pos x="215" y="131"/>
                  </a:cxn>
                  <a:cxn ang="0">
                    <a:pos x="206" y="137"/>
                  </a:cxn>
                  <a:cxn ang="0">
                    <a:pos x="186" y="144"/>
                  </a:cxn>
                  <a:cxn ang="0">
                    <a:pos x="167" y="140"/>
                  </a:cxn>
                  <a:cxn ang="0">
                    <a:pos x="151" y="140"/>
                  </a:cxn>
                  <a:cxn ang="0">
                    <a:pos x="130" y="105"/>
                  </a:cxn>
                  <a:cxn ang="0">
                    <a:pos x="106" y="74"/>
                  </a:cxn>
                  <a:cxn ang="0">
                    <a:pos x="77" y="63"/>
                  </a:cxn>
                  <a:cxn ang="0">
                    <a:pos x="49" y="61"/>
                  </a:cxn>
                  <a:cxn ang="0">
                    <a:pos x="22" y="50"/>
                  </a:cxn>
                  <a:cxn ang="0">
                    <a:pos x="24" y="17"/>
                  </a:cxn>
                </a:cxnLst>
                <a:rect l="0" t="0" r="r" b="b"/>
                <a:pathLst>
                  <a:path w="327" h="155">
                    <a:moveTo>
                      <a:pt x="0" y="0"/>
                    </a:moveTo>
                    <a:lnTo>
                      <a:pt x="29" y="2"/>
                    </a:lnTo>
                    <a:lnTo>
                      <a:pt x="53" y="4"/>
                    </a:lnTo>
                    <a:lnTo>
                      <a:pt x="64" y="26"/>
                    </a:lnTo>
                    <a:lnTo>
                      <a:pt x="66" y="33"/>
                    </a:lnTo>
                    <a:lnTo>
                      <a:pt x="70" y="37"/>
                    </a:lnTo>
                    <a:lnTo>
                      <a:pt x="77" y="32"/>
                    </a:lnTo>
                    <a:lnTo>
                      <a:pt x="90" y="32"/>
                    </a:lnTo>
                    <a:lnTo>
                      <a:pt x="97" y="37"/>
                    </a:lnTo>
                    <a:lnTo>
                      <a:pt x="101" y="35"/>
                    </a:lnTo>
                    <a:lnTo>
                      <a:pt x="112" y="26"/>
                    </a:lnTo>
                    <a:lnTo>
                      <a:pt x="114" y="26"/>
                    </a:lnTo>
                    <a:lnTo>
                      <a:pt x="123" y="21"/>
                    </a:lnTo>
                    <a:lnTo>
                      <a:pt x="132" y="21"/>
                    </a:lnTo>
                    <a:lnTo>
                      <a:pt x="162" y="32"/>
                    </a:lnTo>
                    <a:lnTo>
                      <a:pt x="175" y="32"/>
                    </a:lnTo>
                    <a:lnTo>
                      <a:pt x="187" y="41"/>
                    </a:lnTo>
                    <a:lnTo>
                      <a:pt x="200" y="44"/>
                    </a:lnTo>
                    <a:lnTo>
                      <a:pt x="211" y="52"/>
                    </a:lnTo>
                    <a:lnTo>
                      <a:pt x="221" y="54"/>
                    </a:lnTo>
                    <a:lnTo>
                      <a:pt x="245" y="61"/>
                    </a:lnTo>
                    <a:lnTo>
                      <a:pt x="256" y="74"/>
                    </a:lnTo>
                    <a:lnTo>
                      <a:pt x="261" y="81"/>
                    </a:lnTo>
                    <a:lnTo>
                      <a:pt x="259" y="85"/>
                    </a:lnTo>
                    <a:lnTo>
                      <a:pt x="268" y="92"/>
                    </a:lnTo>
                    <a:lnTo>
                      <a:pt x="276" y="94"/>
                    </a:lnTo>
                    <a:lnTo>
                      <a:pt x="280" y="96"/>
                    </a:lnTo>
                    <a:lnTo>
                      <a:pt x="289" y="98"/>
                    </a:lnTo>
                    <a:lnTo>
                      <a:pt x="303" y="109"/>
                    </a:lnTo>
                    <a:lnTo>
                      <a:pt x="303" y="116"/>
                    </a:lnTo>
                    <a:lnTo>
                      <a:pt x="313" y="124"/>
                    </a:lnTo>
                    <a:lnTo>
                      <a:pt x="315" y="127"/>
                    </a:lnTo>
                    <a:lnTo>
                      <a:pt x="327" y="142"/>
                    </a:lnTo>
                    <a:lnTo>
                      <a:pt x="316" y="155"/>
                    </a:lnTo>
                    <a:lnTo>
                      <a:pt x="313" y="155"/>
                    </a:lnTo>
                    <a:lnTo>
                      <a:pt x="302" y="155"/>
                    </a:lnTo>
                    <a:lnTo>
                      <a:pt x="298" y="149"/>
                    </a:lnTo>
                    <a:lnTo>
                      <a:pt x="292" y="149"/>
                    </a:lnTo>
                    <a:lnTo>
                      <a:pt x="287" y="151"/>
                    </a:lnTo>
                    <a:lnTo>
                      <a:pt x="259" y="122"/>
                    </a:lnTo>
                    <a:lnTo>
                      <a:pt x="243" y="124"/>
                    </a:lnTo>
                    <a:lnTo>
                      <a:pt x="226" y="122"/>
                    </a:lnTo>
                    <a:lnTo>
                      <a:pt x="221" y="125"/>
                    </a:lnTo>
                    <a:lnTo>
                      <a:pt x="215" y="131"/>
                    </a:lnTo>
                    <a:lnTo>
                      <a:pt x="213" y="127"/>
                    </a:lnTo>
                    <a:lnTo>
                      <a:pt x="206" y="137"/>
                    </a:lnTo>
                    <a:lnTo>
                      <a:pt x="195" y="149"/>
                    </a:lnTo>
                    <a:lnTo>
                      <a:pt x="186" y="144"/>
                    </a:lnTo>
                    <a:lnTo>
                      <a:pt x="175" y="140"/>
                    </a:lnTo>
                    <a:lnTo>
                      <a:pt x="167" y="140"/>
                    </a:lnTo>
                    <a:lnTo>
                      <a:pt x="156" y="137"/>
                    </a:lnTo>
                    <a:lnTo>
                      <a:pt x="151" y="140"/>
                    </a:lnTo>
                    <a:lnTo>
                      <a:pt x="143" y="122"/>
                    </a:lnTo>
                    <a:lnTo>
                      <a:pt x="130" y="105"/>
                    </a:lnTo>
                    <a:lnTo>
                      <a:pt x="117" y="85"/>
                    </a:lnTo>
                    <a:lnTo>
                      <a:pt x="106" y="74"/>
                    </a:lnTo>
                    <a:lnTo>
                      <a:pt x="97" y="63"/>
                    </a:lnTo>
                    <a:lnTo>
                      <a:pt x="77" y="63"/>
                    </a:lnTo>
                    <a:lnTo>
                      <a:pt x="59" y="68"/>
                    </a:lnTo>
                    <a:lnTo>
                      <a:pt x="49" y="61"/>
                    </a:lnTo>
                    <a:lnTo>
                      <a:pt x="31" y="55"/>
                    </a:lnTo>
                    <a:lnTo>
                      <a:pt x="22" y="50"/>
                    </a:lnTo>
                    <a:lnTo>
                      <a:pt x="22" y="28"/>
                    </a:lnTo>
                    <a:lnTo>
                      <a:pt x="24" y="17"/>
                    </a:lnTo>
                    <a:lnTo>
                      <a:pt x="0"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60" name="Freeform 20"/>
              <p:cNvSpPr>
                <a:spLocks/>
              </p:cNvSpPr>
              <p:nvPr/>
            </p:nvSpPr>
            <p:spPr bwMode="auto">
              <a:xfrm>
                <a:off x="4741" y="2052"/>
                <a:ext cx="199" cy="204"/>
              </a:xfrm>
              <a:custGeom>
                <a:avLst/>
                <a:gdLst/>
                <a:ahLst/>
                <a:cxnLst>
                  <a:cxn ang="0">
                    <a:pos x="0" y="5"/>
                  </a:cxn>
                  <a:cxn ang="0">
                    <a:pos x="20" y="0"/>
                  </a:cxn>
                  <a:cxn ang="0">
                    <a:pos x="44" y="9"/>
                  </a:cxn>
                  <a:cxn ang="0">
                    <a:pos x="48" y="18"/>
                  </a:cxn>
                  <a:cxn ang="0">
                    <a:pos x="48" y="22"/>
                  </a:cxn>
                  <a:cxn ang="0">
                    <a:pos x="53" y="24"/>
                  </a:cxn>
                  <a:cxn ang="0">
                    <a:pos x="53" y="27"/>
                  </a:cxn>
                  <a:cxn ang="0">
                    <a:pos x="61" y="29"/>
                  </a:cxn>
                  <a:cxn ang="0">
                    <a:pos x="61" y="37"/>
                  </a:cxn>
                  <a:cxn ang="0">
                    <a:pos x="85" y="59"/>
                  </a:cxn>
                  <a:cxn ang="0">
                    <a:pos x="88" y="59"/>
                  </a:cxn>
                  <a:cxn ang="0">
                    <a:pos x="92" y="64"/>
                  </a:cxn>
                  <a:cxn ang="0">
                    <a:pos x="96" y="70"/>
                  </a:cxn>
                  <a:cxn ang="0">
                    <a:pos x="99" y="70"/>
                  </a:cxn>
                  <a:cxn ang="0">
                    <a:pos x="116" y="77"/>
                  </a:cxn>
                  <a:cxn ang="0">
                    <a:pos x="147" y="81"/>
                  </a:cxn>
                  <a:cxn ang="0">
                    <a:pos x="149" y="107"/>
                  </a:cxn>
                  <a:cxn ang="0">
                    <a:pos x="156" y="110"/>
                  </a:cxn>
                  <a:cxn ang="0">
                    <a:pos x="154" y="119"/>
                  </a:cxn>
                  <a:cxn ang="0">
                    <a:pos x="173" y="132"/>
                  </a:cxn>
                  <a:cxn ang="0">
                    <a:pos x="189" y="138"/>
                  </a:cxn>
                  <a:cxn ang="0">
                    <a:pos x="189" y="180"/>
                  </a:cxn>
                  <a:cxn ang="0">
                    <a:pos x="199" y="197"/>
                  </a:cxn>
                  <a:cxn ang="0">
                    <a:pos x="193" y="202"/>
                  </a:cxn>
                  <a:cxn ang="0">
                    <a:pos x="182" y="204"/>
                  </a:cxn>
                  <a:cxn ang="0">
                    <a:pos x="180" y="189"/>
                  </a:cxn>
                  <a:cxn ang="0">
                    <a:pos x="162" y="204"/>
                  </a:cxn>
                  <a:cxn ang="0">
                    <a:pos x="149" y="182"/>
                  </a:cxn>
                  <a:cxn ang="0">
                    <a:pos x="142" y="167"/>
                  </a:cxn>
                  <a:cxn ang="0">
                    <a:pos x="119" y="147"/>
                  </a:cxn>
                  <a:cxn ang="0">
                    <a:pos x="114" y="147"/>
                  </a:cxn>
                  <a:cxn ang="0">
                    <a:pos x="94" y="136"/>
                  </a:cxn>
                  <a:cxn ang="0">
                    <a:pos x="90" y="125"/>
                  </a:cxn>
                  <a:cxn ang="0">
                    <a:pos x="90" y="118"/>
                  </a:cxn>
                  <a:cxn ang="0">
                    <a:pos x="73" y="88"/>
                  </a:cxn>
                  <a:cxn ang="0">
                    <a:pos x="66" y="70"/>
                  </a:cxn>
                  <a:cxn ang="0">
                    <a:pos x="46" y="53"/>
                  </a:cxn>
                  <a:cxn ang="0">
                    <a:pos x="18" y="27"/>
                  </a:cxn>
                  <a:cxn ang="0">
                    <a:pos x="0" y="5"/>
                  </a:cxn>
                </a:cxnLst>
                <a:rect l="0" t="0" r="r" b="b"/>
                <a:pathLst>
                  <a:path w="199" h="204">
                    <a:moveTo>
                      <a:pt x="0" y="5"/>
                    </a:moveTo>
                    <a:lnTo>
                      <a:pt x="20" y="0"/>
                    </a:lnTo>
                    <a:lnTo>
                      <a:pt x="44" y="9"/>
                    </a:lnTo>
                    <a:lnTo>
                      <a:pt x="48" y="18"/>
                    </a:lnTo>
                    <a:lnTo>
                      <a:pt x="48" y="22"/>
                    </a:lnTo>
                    <a:lnTo>
                      <a:pt x="53" y="24"/>
                    </a:lnTo>
                    <a:lnTo>
                      <a:pt x="53" y="27"/>
                    </a:lnTo>
                    <a:lnTo>
                      <a:pt x="61" y="29"/>
                    </a:lnTo>
                    <a:lnTo>
                      <a:pt x="61" y="37"/>
                    </a:lnTo>
                    <a:lnTo>
                      <a:pt x="85" y="59"/>
                    </a:lnTo>
                    <a:lnTo>
                      <a:pt x="88" y="59"/>
                    </a:lnTo>
                    <a:lnTo>
                      <a:pt x="92" y="64"/>
                    </a:lnTo>
                    <a:lnTo>
                      <a:pt x="96" y="70"/>
                    </a:lnTo>
                    <a:lnTo>
                      <a:pt x="99" y="70"/>
                    </a:lnTo>
                    <a:lnTo>
                      <a:pt x="116" y="77"/>
                    </a:lnTo>
                    <a:lnTo>
                      <a:pt x="147" y="81"/>
                    </a:lnTo>
                    <a:lnTo>
                      <a:pt x="149" y="107"/>
                    </a:lnTo>
                    <a:lnTo>
                      <a:pt x="156" y="110"/>
                    </a:lnTo>
                    <a:lnTo>
                      <a:pt x="154" y="119"/>
                    </a:lnTo>
                    <a:lnTo>
                      <a:pt x="173" y="132"/>
                    </a:lnTo>
                    <a:lnTo>
                      <a:pt x="189" y="138"/>
                    </a:lnTo>
                    <a:lnTo>
                      <a:pt x="189" y="180"/>
                    </a:lnTo>
                    <a:lnTo>
                      <a:pt x="199" y="197"/>
                    </a:lnTo>
                    <a:lnTo>
                      <a:pt x="193" y="202"/>
                    </a:lnTo>
                    <a:lnTo>
                      <a:pt x="182" y="204"/>
                    </a:lnTo>
                    <a:lnTo>
                      <a:pt x="180" y="189"/>
                    </a:lnTo>
                    <a:lnTo>
                      <a:pt x="162" y="204"/>
                    </a:lnTo>
                    <a:lnTo>
                      <a:pt x="149" y="182"/>
                    </a:lnTo>
                    <a:lnTo>
                      <a:pt x="142" y="167"/>
                    </a:lnTo>
                    <a:lnTo>
                      <a:pt x="119" y="147"/>
                    </a:lnTo>
                    <a:lnTo>
                      <a:pt x="114" y="147"/>
                    </a:lnTo>
                    <a:lnTo>
                      <a:pt x="94" y="136"/>
                    </a:lnTo>
                    <a:lnTo>
                      <a:pt x="90" y="125"/>
                    </a:lnTo>
                    <a:lnTo>
                      <a:pt x="90" y="118"/>
                    </a:lnTo>
                    <a:lnTo>
                      <a:pt x="73" y="88"/>
                    </a:lnTo>
                    <a:lnTo>
                      <a:pt x="66" y="70"/>
                    </a:lnTo>
                    <a:lnTo>
                      <a:pt x="46" y="53"/>
                    </a:lnTo>
                    <a:lnTo>
                      <a:pt x="18" y="27"/>
                    </a:lnTo>
                    <a:lnTo>
                      <a:pt x="0" y="5"/>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61" name="Freeform 21"/>
              <p:cNvSpPr>
                <a:spLocks/>
              </p:cNvSpPr>
              <p:nvPr/>
            </p:nvSpPr>
            <p:spPr bwMode="auto">
              <a:xfrm>
                <a:off x="5094" y="1831"/>
                <a:ext cx="192" cy="226"/>
              </a:xfrm>
              <a:custGeom>
                <a:avLst/>
                <a:gdLst/>
                <a:ahLst/>
                <a:cxnLst>
                  <a:cxn ang="0">
                    <a:pos x="13" y="0"/>
                  </a:cxn>
                  <a:cxn ang="0">
                    <a:pos x="30" y="0"/>
                  </a:cxn>
                  <a:cxn ang="0">
                    <a:pos x="48" y="24"/>
                  </a:cxn>
                  <a:cxn ang="0">
                    <a:pos x="45" y="46"/>
                  </a:cxn>
                  <a:cxn ang="0">
                    <a:pos x="56" y="53"/>
                  </a:cxn>
                  <a:cxn ang="0">
                    <a:pos x="61" y="68"/>
                  </a:cxn>
                  <a:cxn ang="0">
                    <a:pos x="74" y="75"/>
                  </a:cxn>
                  <a:cxn ang="0">
                    <a:pos x="89" y="77"/>
                  </a:cxn>
                  <a:cxn ang="0">
                    <a:pos x="111" y="88"/>
                  </a:cxn>
                  <a:cxn ang="0">
                    <a:pos x="126" y="103"/>
                  </a:cxn>
                  <a:cxn ang="0">
                    <a:pos x="129" y="103"/>
                  </a:cxn>
                  <a:cxn ang="0">
                    <a:pos x="148" y="114"/>
                  </a:cxn>
                  <a:cxn ang="0">
                    <a:pos x="148" y="142"/>
                  </a:cxn>
                  <a:cxn ang="0">
                    <a:pos x="153" y="155"/>
                  </a:cxn>
                  <a:cxn ang="0">
                    <a:pos x="159" y="162"/>
                  </a:cxn>
                  <a:cxn ang="0">
                    <a:pos x="166" y="169"/>
                  </a:cxn>
                  <a:cxn ang="0">
                    <a:pos x="174" y="178"/>
                  </a:cxn>
                  <a:cxn ang="0">
                    <a:pos x="177" y="189"/>
                  </a:cxn>
                  <a:cxn ang="0">
                    <a:pos x="192" y="199"/>
                  </a:cxn>
                  <a:cxn ang="0">
                    <a:pos x="190" y="210"/>
                  </a:cxn>
                  <a:cxn ang="0">
                    <a:pos x="175" y="212"/>
                  </a:cxn>
                  <a:cxn ang="0">
                    <a:pos x="170" y="202"/>
                  </a:cxn>
                  <a:cxn ang="0">
                    <a:pos x="159" y="202"/>
                  </a:cxn>
                  <a:cxn ang="0">
                    <a:pos x="159" y="226"/>
                  </a:cxn>
                  <a:cxn ang="0">
                    <a:pos x="150" y="226"/>
                  </a:cxn>
                  <a:cxn ang="0">
                    <a:pos x="139" y="215"/>
                  </a:cxn>
                  <a:cxn ang="0">
                    <a:pos x="131" y="210"/>
                  </a:cxn>
                  <a:cxn ang="0">
                    <a:pos x="131" y="197"/>
                  </a:cxn>
                  <a:cxn ang="0">
                    <a:pos x="115" y="197"/>
                  </a:cxn>
                  <a:cxn ang="0">
                    <a:pos x="109" y="210"/>
                  </a:cxn>
                  <a:cxn ang="0">
                    <a:pos x="104" y="197"/>
                  </a:cxn>
                  <a:cxn ang="0">
                    <a:pos x="102" y="184"/>
                  </a:cxn>
                  <a:cxn ang="0">
                    <a:pos x="122" y="178"/>
                  </a:cxn>
                  <a:cxn ang="0">
                    <a:pos x="133" y="182"/>
                  </a:cxn>
                  <a:cxn ang="0">
                    <a:pos x="135" y="160"/>
                  </a:cxn>
                  <a:cxn ang="0">
                    <a:pos x="124" y="153"/>
                  </a:cxn>
                  <a:cxn ang="0">
                    <a:pos x="116" y="134"/>
                  </a:cxn>
                  <a:cxn ang="0">
                    <a:pos x="111" y="112"/>
                  </a:cxn>
                  <a:cxn ang="0">
                    <a:pos x="91" y="105"/>
                  </a:cxn>
                  <a:cxn ang="0">
                    <a:pos x="81" y="94"/>
                  </a:cxn>
                  <a:cxn ang="0">
                    <a:pos x="65" y="88"/>
                  </a:cxn>
                  <a:cxn ang="0">
                    <a:pos x="74" y="110"/>
                  </a:cxn>
                  <a:cxn ang="0">
                    <a:pos x="56" y="120"/>
                  </a:cxn>
                  <a:cxn ang="0">
                    <a:pos x="45" y="96"/>
                  </a:cxn>
                  <a:cxn ang="0">
                    <a:pos x="35" y="90"/>
                  </a:cxn>
                  <a:cxn ang="0">
                    <a:pos x="35" y="77"/>
                  </a:cxn>
                  <a:cxn ang="0">
                    <a:pos x="23" y="62"/>
                  </a:cxn>
                  <a:cxn ang="0">
                    <a:pos x="8" y="53"/>
                  </a:cxn>
                  <a:cxn ang="0">
                    <a:pos x="0" y="44"/>
                  </a:cxn>
                  <a:cxn ang="0">
                    <a:pos x="4" y="37"/>
                  </a:cxn>
                  <a:cxn ang="0">
                    <a:pos x="15" y="40"/>
                  </a:cxn>
                  <a:cxn ang="0">
                    <a:pos x="19" y="31"/>
                  </a:cxn>
                  <a:cxn ang="0">
                    <a:pos x="15" y="18"/>
                  </a:cxn>
                  <a:cxn ang="0">
                    <a:pos x="13" y="0"/>
                  </a:cxn>
                </a:cxnLst>
                <a:rect l="0" t="0" r="r" b="b"/>
                <a:pathLst>
                  <a:path w="192" h="226">
                    <a:moveTo>
                      <a:pt x="13" y="0"/>
                    </a:moveTo>
                    <a:lnTo>
                      <a:pt x="30" y="0"/>
                    </a:lnTo>
                    <a:lnTo>
                      <a:pt x="48" y="24"/>
                    </a:lnTo>
                    <a:lnTo>
                      <a:pt x="45" y="46"/>
                    </a:lnTo>
                    <a:lnTo>
                      <a:pt x="56" y="53"/>
                    </a:lnTo>
                    <a:lnTo>
                      <a:pt x="61" y="68"/>
                    </a:lnTo>
                    <a:lnTo>
                      <a:pt x="74" y="75"/>
                    </a:lnTo>
                    <a:lnTo>
                      <a:pt x="89" y="77"/>
                    </a:lnTo>
                    <a:lnTo>
                      <a:pt x="111" y="88"/>
                    </a:lnTo>
                    <a:lnTo>
                      <a:pt x="126" y="103"/>
                    </a:lnTo>
                    <a:lnTo>
                      <a:pt x="129" y="103"/>
                    </a:lnTo>
                    <a:lnTo>
                      <a:pt x="148" y="114"/>
                    </a:lnTo>
                    <a:lnTo>
                      <a:pt x="148" y="142"/>
                    </a:lnTo>
                    <a:lnTo>
                      <a:pt x="153" y="155"/>
                    </a:lnTo>
                    <a:lnTo>
                      <a:pt x="159" y="162"/>
                    </a:lnTo>
                    <a:lnTo>
                      <a:pt x="166" y="169"/>
                    </a:lnTo>
                    <a:lnTo>
                      <a:pt x="174" y="178"/>
                    </a:lnTo>
                    <a:lnTo>
                      <a:pt x="177" y="189"/>
                    </a:lnTo>
                    <a:lnTo>
                      <a:pt x="192" y="199"/>
                    </a:lnTo>
                    <a:lnTo>
                      <a:pt x="190" y="210"/>
                    </a:lnTo>
                    <a:lnTo>
                      <a:pt x="175" y="212"/>
                    </a:lnTo>
                    <a:lnTo>
                      <a:pt x="170" y="202"/>
                    </a:lnTo>
                    <a:lnTo>
                      <a:pt x="159" y="202"/>
                    </a:lnTo>
                    <a:lnTo>
                      <a:pt x="159" y="226"/>
                    </a:lnTo>
                    <a:lnTo>
                      <a:pt x="150" y="226"/>
                    </a:lnTo>
                    <a:lnTo>
                      <a:pt x="139" y="215"/>
                    </a:lnTo>
                    <a:lnTo>
                      <a:pt x="131" y="210"/>
                    </a:lnTo>
                    <a:lnTo>
                      <a:pt x="131" y="197"/>
                    </a:lnTo>
                    <a:lnTo>
                      <a:pt x="115" y="197"/>
                    </a:lnTo>
                    <a:lnTo>
                      <a:pt x="109" y="210"/>
                    </a:lnTo>
                    <a:lnTo>
                      <a:pt x="104" y="197"/>
                    </a:lnTo>
                    <a:lnTo>
                      <a:pt x="102" y="184"/>
                    </a:lnTo>
                    <a:lnTo>
                      <a:pt x="122" y="178"/>
                    </a:lnTo>
                    <a:lnTo>
                      <a:pt x="133" y="182"/>
                    </a:lnTo>
                    <a:lnTo>
                      <a:pt x="135" y="160"/>
                    </a:lnTo>
                    <a:lnTo>
                      <a:pt x="124" y="153"/>
                    </a:lnTo>
                    <a:lnTo>
                      <a:pt x="116" y="134"/>
                    </a:lnTo>
                    <a:lnTo>
                      <a:pt x="111" y="112"/>
                    </a:lnTo>
                    <a:lnTo>
                      <a:pt x="91" y="105"/>
                    </a:lnTo>
                    <a:lnTo>
                      <a:pt x="81" y="94"/>
                    </a:lnTo>
                    <a:lnTo>
                      <a:pt x="65" y="88"/>
                    </a:lnTo>
                    <a:lnTo>
                      <a:pt x="74" y="110"/>
                    </a:lnTo>
                    <a:lnTo>
                      <a:pt x="56" y="120"/>
                    </a:lnTo>
                    <a:lnTo>
                      <a:pt x="45" y="96"/>
                    </a:lnTo>
                    <a:lnTo>
                      <a:pt x="35" y="90"/>
                    </a:lnTo>
                    <a:lnTo>
                      <a:pt x="35" y="77"/>
                    </a:lnTo>
                    <a:lnTo>
                      <a:pt x="23" y="62"/>
                    </a:lnTo>
                    <a:lnTo>
                      <a:pt x="8" y="53"/>
                    </a:lnTo>
                    <a:lnTo>
                      <a:pt x="0" y="44"/>
                    </a:lnTo>
                    <a:lnTo>
                      <a:pt x="4" y="37"/>
                    </a:lnTo>
                    <a:lnTo>
                      <a:pt x="15" y="40"/>
                    </a:lnTo>
                    <a:lnTo>
                      <a:pt x="19" y="31"/>
                    </a:lnTo>
                    <a:lnTo>
                      <a:pt x="15" y="18"/>
                    </a:lnTo>
                    <a:lnTo>
                      <a:pt x="13"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62" name="Freeform 22"/>
              <p:cNvSpPr>
                <a:spLocks/>
              </p:cNvSpPr>
              <p:nvPr/>
            </p:nvSpPr>
            <p:spPr bwMode="auto">
              <a:xfrm>
                <a:off x="5050" y="1446"/>
                <a:ext cx="142" cy="193"/>
              </a:xfrm>
              <a:custGeom>
                <a:avLst/>
                <a:gdLst/>
                <a:ahLst/>
                <a:cxnLst>
                  <a:cxn ang="0">
                    <a:pos x="30" y="0"/>
                  </a:cxn>
                  <a:cxn ang="0">
                    <a:pos x="57" y="13"/>
                  </a:cxn>
                  <a:cxn ang="0">
                    <a:pos x="74" y="28"/>
                  </a:cxn>
                  <a:cxn ang="0">
                    <a:pos x="85" y="44"/>
                  </a:cxn>
                  <a:cxn ang="0">
                    <a:pos x="94" y="44"/>
                  </a:cxn>
                  <a:cxn ang="0">
                    <a:pos x="92" y="55"/>
                  </a:cxn>
                  <a:cxn ang="0">
                    <a:pos x="103" y="63"/>
                  </a:cxn>
                  <a:cxn ang="0">
                    <a:pos x="111" y="74"/>
                  </a:cxn>
                  <a:cxn ang="0">
                    <a:pos x="129" y="96"/>
                  </a:cxn>
                  <a:cxn ang="0">
                    <a:pos x="142" y="122"/>
                  </a:cxn>
                  <a:cxn ang="0">
                    <a:pos x="118" y="120"/>
                  </a:cxn>
                  <a:cxn ang="0">
                    <a:pos x="100" y="116"/>
                  </a:cxn>
                  <a:cxn ang="0">
                    <a:pos x="113" y="134"/>
                  </a:cxn>
                  <a:cxn ang="0">
                    <a:pos x="113" y="145"/>
                  </a:cxn>
                  <a:cxn ang="0">
                    <a:pos x="113" y="157"/>
                  </a:cxn>
                  <a:cxn ang="0">
                    <a:pos x="105" y="151"/>
                  </a:cxn>
                  <a:cxn ang="0">
                    <a:pos x="96" y="142"/>
                  </a:cxn>
                  <a:cxn ang="0">
                    <a:pos x="79" y="131"/>
                  </a:cxn>
                  <a:cxn ang="0">
                    <a:pos x="70" y="125"/>
                  </a:cxn>
                  <a:cxn ang="0">
                    <a:pos x="55" y="131"/>
                  </a:cxn>
                  <a:cxn ang="0">
                    <a:pos x="46" y="134"/>
                  </a:cxn>
                  <a:cxn ang="0">
                    <a:pos x="52" y="144"/>
                  </a:cxn>
                  <a:cxn ang="0">
                    <a:pos x="67" y="151"/>
                  </a:cxn>
                  <a:cxn ang="0">
                    <a:pos x="81" y="158"/>
                  </a:cxn>
                  <a:cxn ang="0">
                    <a:pos x="87" y="171"/>
                  </a:cxn>
                  <a:cxn ang="0">
                    <a:pos x="85" y="188"/>
                  </a:cxn>
                  <a:cxn ang="0">
                    <a:pos x="85" y="193"/>
                  </a:cxn>
                  <a:cxn ang="0">
                    <a:pos x="79" y="193"/>
                  </a:cxn>
                  <a:cxn ang="0">
                    <a:pos x="70" y="188"/>
                  </a:cxn>
                  <a:cxn ang="0">
                    <a:pos x="67" y="186"/>
                  </a:cxn>
                  <a:cxn ang="0">
                    <a:pos x="61" y="182"/>
                  </a:cxn>
                  <a:cxn ang="0">
                    <a:pos x="55" y="192"/>
                  </a:cxn>
                  <a:cxn ang="0">
                    <a:pos x="46" y="193"/>
                  </a:cxn>
                  <a:cxn ang="0">
                    <a:pos x="39" y="186"/>
                  </a:cxn>
                  <a:cxn ang="0">
                    <a:pos x="39" y="169"/>
                  </a:cxn>
                  <a:cxn ang="0">
                    <a:pos x="37" y="160"/>
                  </a:cxn>
                  <a:cxn ang="0">
                    <a:pos x="28" y="155"/>
                  </a:cxn>
                  <a:cxn ang="0">
                    <a:pos x="19" y="164"/>
                  </a:cxn>
                  <a:cxn ang="0">
                    <a:pos x="4" y="164"/>
                  </a:cxn>
                  <a:cxn ang="0">
                    <a:pos x="0" y="157"/>
                  </a:cxn>
                  <a:cxn ang="0">
                    <a:pos x="4" y="138"/>
                  </a:cxn>
                  <a:cxn ang="0">
                    <a:pos x="15" y="127"/>
                  </a:cxn>
                  <a:cxn ang="0">
                    <a:pos x="13" y="98"/>
                  </a:cxn>
                  <a:cxn ang="0">
                    <a:pos x="13" y="90"/>
                  </a:cxn>
                  <a:cxn ang="0">
                    <a:pos x="24" y="88"/>
                  </a:cxn>
                  <a:cxn ang="0">
                    <a:pos x="33" y="96"/>
                  </a:cxn>
                  <a:cxn ang="0">
                    <a:pos x="50" y="99"/>
                  </a:cxn>
                  <a:cxn ang="0">
                    <a:pos x="50" y="87"/>
                  </a:cxn>
                  <a:cxn ang="0">
                    <a:pos x="43" y="79"/>
                  </a:cxn>
                  <a:cxn ang="0">
                    <a:pos x="39" y="74"/>
                  </a:cxn>
                  <a:cxn ang="0">
                    <a:pos x="44" y="74"/>
                  </a:cxn>
                  <a:cxn ang="0">
                    <a:pos x="48" y="74"/>
                  </a:cxn>
                  <a:cxn ang="0">
                    <a:pos x="52" y="74"/>
                  </a:cxn>
                  <a:cxn ang="0">
                    <a:pos x="55" y="74"/>
                  </a:cxn>
                  <a:cxn ang="0">
                    <a:pos x="61" y="68"/>
                  </a:cxn>
                  <a:cxn ang="0">
                    <a:pos x="59" y="63"/>
                  </a:cxn>
                  <a:cxn ang="0">
                    <a:pos x="54" y="50"/>
                  </a:cxn>
                  <a:cxn ang="0">
                    <a:pos x="43" y="37"/>
                  </a:cxn>
                  <a:cxn ang="0">
                    <a:pos x="28" y="29"/>
                  </a:cxn>
                  <a:cxn ang="0">
                    <a:pos x="22" y="18"/>
                  </a:cxn>
                  <a:cxn ang="0">
                    <a:pos x="30" y="0"/>
                  </a:cxn>
                </a:cxnLst>
                <a:rect l="0" t="0" r="r" b="b"/>
                <a:pathLst>
                  <a:path w="142" h="193">
                    <a:moveTo>
                      <a:pt x="30" y="0"/>
                    </a:moveTo>
                    <a:lnTo>
                      <a:pt x="57" y="13"/>
                    </a:lnTo>
                    <a:lnTo>
                      <a:pt x="74" y="28"/>
                    </a:lnTo>
                    <a:lnTo>
                      <a:pt x="85" y="44"/>
                    </a:lnTo>
                    <a:lnTo>
                      <a:pt x="94" y="44"/>
                    </a:lnTo>
                    <a:lnTo>
                      <a:pt x="92" y="55"/>
                    </a:lnTo>
                    <a:lnTo>
                      <a:pt x="103" y="63"/>
                    </a:lnTo>
                    <a:lnTo>
                      <a:pt x="111" y="74"/>
                    </a:lnTo>
                    <a:lnTo>
                      <a:pt x="129" y="96"/>
                    </a:lnTo>
                    <a:lnTo>
                      <a:pt x="142" y="122"/>
                    </a:lnTo>
                    <a:lnTo>
                      <a:pt x="118" y="120"/>
                    </a:lnTo>
                    <a:lnTo>
                      <a:pt x="100" y="116"/>
                    </a:lnTo>
                    <a:lnTo>
                      <a:pt x="113" y="134"/>
                    </a:lnTo>
                    <a:lnTo>
                      <a:pt x="113" y="145"/>
                    </a:lnTo>
                    <a:lnTo>
                      <a:pt x="113" y="157"/>
                    </a:lnTo>
                    <a:lnTo>
                      <a:pt x="105" y="151"/>
                    </a:lnTo>
                    <a:lnTo>
                      <a:pt x="96" y="142"/>
                    </a:lnTo>
                    <a:lnTo>
                      <a:pt x="79" y="131"/>
                    </a:lnTo>
                    <a:lnTo>
                      <a:pt x="70" y="125"/>
                    </a:lnTo>
                    <a:lnTo>
                      <a:pt x="55" y="131"/>
                    </a:lnTo>
                    <a:lnTo>
                      <a:pt x="46" y="134"/>
                    </a:lnTo>
                    <a:lnTo>
                      <a:pt x="52" y="144"/>
                    </a:lnTo>
                    <a:lnTo>
                      <a:pt x="67" y="151"/>
                    </a:lnTo>
                    <a:lnTo>
                      <a:pt x="81" y="158"/>
                    </a:lnTo>
                    <a:lnTo>
                      <a:pt x="87" y="171"/>
                    </a:lnTo>
                    <a:lnTo>
                      <a:pt x="85" y="188"/>
                    </a:lnTo>
                    <a:lnTo>
                      <a:pt x="85" y="193"/>
                    </a:lnTo>
                    <a:lnTo>
                      <a:pt x="79" y="193"/>
                    </a:lnTo>
                    <a:lnTo>
                      <a:pt x="70" y="188"/>
                    </a:lnTo>
                    <a:lnTo>
                      <a:pt x="67" y="186"/>
                    </a:lnTo>
                    <a:lnTo>
                      <a:pt x="61" y="182"/>
                    </a:lnTo>
                    <a:lnTo>
                      <a:pt x="55" y="192"/>
                    </a:lnTo>
                    <a:lnTo>
                      <a:pt x="46" y="193"/>
                    </a:lnTo>
                    <a:lnTo>
                      <a:pt x="39" y="186"/>
                    </a:lnTo>
                    <a:lnTo>
                      <a:pt x="39" y="169"/>
                    </a:lnTo>
                    <a:lnTo>
                      <a:pt x="37" y="160"/>
                    </a:lnTo>
                    <a:lnTo>
                      <a:pt x="28" y="155"/>
                    </a:lnTo>
                    <a:lnTo>
                      <a:pt x="19" y="164"/>
                    </a:lnTo>
                    <a:lnTo>
                      <a:pt x="4" y="164"/>
                    </a:lnTo>
                    <a:lnTo>
                      <a:pt x="0" y="157"/>
                    </a:lnTo>
                    <a:lnTo>
                      <a:pt x="4" y="138"/>
                    </a:lnTo>
                    <a:lnTo>
                      <a:pt x="15" y="127"/>
                    </a:lnTo>
                    <a:lnTo>
                      <a:pt x="13" y="98"/>
                    </a:lnTo>
                    <a:lnTo>
                      <a:pt x="13" y="90"/>
                    </a:lnTo>
                    <a:lnTo>
                      <a:pt x="24" y="88"/>
                    </a:lnTo>
                    <a:lnTo>
                      <a:pt x="33" y="96"/>
                    </a:lnTo>
                    <a:lnTo>
                      <a:pt x="50" y="99"/>
                    </a:lnTo>
                    <a:lnTo>
                      <a:pt x="50" y="87"/>
                    </a:lnTo>
                    <a:lnTo>
                      <a:pt x="43" y="79"/>
                    </a:lnTo>
                    <a:lnTo>
                      <a:pt x="39" y="74"/>
                    </a:lnTo>
                    <a:lnTo>
                      <a:pt x="44" y="74"/>
                    </a:lnTo>
                    <a:lnTo>
                      <a:pt x="48" y="74"/>
                    </a:lnTo>
                    <a:lnTo>
                      <a:pt x="52" y="74"/>
                    </a:lnTo>
                    <a:lnTo>
                      <a:pt x="55" y="74"/>
                    </a:lnTo>
                    <a:lnTo>
                      <a:pt x="61" y="68"/>
                    </a:lnTo>
                    <a:lnTo>
                      <a:pt x="59" y="63"/>
                    </a:lnTo>
                    <a:lnTo>
                      <a:pt x="54" y="50"/>
                    </a:lnTo>
                    <a:lnTo>
                      <a:pt x="43" y="37"/>
                    </a:lnTo>
                    <a:lnTo>
                      <a:pt x="28" y="29"/>
                    </a:lnTo>
                    <a:lnTo>
                      <a:pt x="22" y="18"/>
                    </a:lnTo>
                    <a:lnTo>
                      <a:pt x="30"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63" name="Freeform 23"/>
              <p:cNvSpPr>
                <a:spLocks/>
              </p:cNvSpPr>
              <p:nvPr/>
            </p:nvSpPr>
            <p:spPr bwMode="auto">
              <a:xfrm>
                <a:off x="4888" y="1216"/>
                <a:ext cx="155" cy="156"/>
              </a:xfrm>
              <a:custGeom>
                <a:avLst/>
                <a:gdLst/>
                <a:ahLst/>
                <a:cxnLst>
                  <a:cxn ang="0">
                    <a:pos x="0" y="0"/>
                  </a:cxn>
                  <a:cxn ang="0">
                    <a:pos x="15" y="0"/>
                  </a:cxn>
                  <a:cxn ang="0">
                    <a:pos x="20" y="11"/>
                  </a:cxn>
                  <a:cxn ang="0">
                    <a:pos x="41" y="27"/>
                  </a:cxn>
                  <a:cxn ang="0">
                    <a:pos x="50" y="46"/>
                  </a:cxn>
                  <a:cxn ang="0">
                    <a:pos x="65" y="48"/>
                  </a:cxn>
                  <a:cxn ang="0">
                    <a:pos x="76" y="51"/>
                  </a:cxn>
                  <a:cxn ang="0">
                    <a:pos x="85" y="59"/>
                  </a:cxn>
                  <a:cxn ang="0">
                    <a:pos x="96" y="59"/>
                  </a:cxn>
                  <a:cxn ang="0">
                    <a:pos x="109" y="70"/>
                  </a:cxn>
                  <a:cxn ang="0">
                    <a:pos x="120" y="79"/>
                  </a:cxn>
                  <a:cxn ang="0">
                    <a:pos x="133" y="85"/>
                  </a:cxn>
                  <a:cxn ang="0">
                    <a:pos x="131" y="90"/>
                  </a:cxn>
                  <a:cxn ang="0">
                    <a:pos x="124" y="94"/>
                  </a:cxn>
                  <a:cxn ang="0">
                    <a:pos x="116" y="94"/>
                  </a:cxn>
                  <a:cxn ang="0">
                    <a:pos x="112" y="99"/>
                  </a:cxn>
                  <a:cxn ang="0">
                    <a:pos x="127" y="110"/>
                  </a:cxn>
                  <a:cxn ang="0">
                    <a:pos x="138" y="121"/>
                  </a:cxn>
                  <a:cxn ang="0">
                    <a:pos x="155" y="132"/>
                  </a:cxn>
                  <a:cxn ang="0">
                    <a:pos x="144" y="145"/>
                  </a:cxn>
                  <a:cxn ang="0">
                    <a:pos x="135" y="149"/>
                  </a:cxn>
                  <a:cxn ang="0">
                    <a:pos x="136" y="156"/>
                  </a:cxn>
                  <a:cxn ang="0">
                    <a:pos x="120" y="156"/>
                  </a:cxn>
                  <a:cxn ang="0">
                    <a:pos x="114" y="151"/>
                  </a:cxn>
                  <a:cxn ang="0">
                    <a:pos x="101" y="136"/>
                  </a:cxn>
                  <a:cxn ang="0">
                    <a:pos x="92" y="123"/>
                  </a:cxn>
                  <a:cxn ang="0">
                    <a:pos x="77" y="101"/>
                  </a:cxn>
                  <a:cxn ang="0">
                    <a:pos x="61" y="85"/>
                  </a:cxn>
                  <a:cxn ang="0">
                    <a:pos x="42" y="61"/>
                  </a:cxn>
                  <a:cxn ang="0">
                    <a:pos x="31" y="53"/>
                  </a:cxn>
                  <a:cxn ang="0">
                    <a:pos x="22" y="48"/>
                  </a:cxn>
                  <a:cxn ang="0">
                    <a:pos x="19" y="35"/>
                  </a:cxn>
                  <a:cxn ang="0">
                    <a:pos x="2" y="24"/>
                  </a:cxn>
                  <a:cxn ang="0">
                    <a:pos x="2" y="16"/>
                  </a:cxn>
                  <a:cxn ang="0">
                    <a:pos x="0" y="0"/>
                  </a:cxn>
                </a:cxnLst>
                <a:rect l="0" t="0" r="r" b="b"/>
                <a:pathLst>
                  <a:path w="155" h="156">
                    <a:moveTo>
                      <a:pt x="0" y="0"/>
                    </a:moveTo>
                    <a:lnTo>
                      <a:pt x="15" y="0"/>
                    </a:lnTo>
                    <a:lnTo>
                      <a:pt x="20" y="11"/>
                    </a:lnTo>
                    <a:lnTo>
                      <a:pt x="41" y="27"/>
                    </a:lnTo>
                    <a:lnTo>
                      <a:pt x="50" y="46"/>
                    </a:lnTo>
                    <a:lnTo>
                      <a:pt x="65" y="48"/>
                    </a:lnTo>
                    <a:lnTo>
                      <a:pt x="76" y="51"/>
                    </a:lnTo>
                    <a:lnTo>
                      <a:pt x="85" y="59"/>
                    </a:lnTo>
                    <a:lnTo>
                      <a:pt x="96" y="59"/>
                    </a:lnTo>
                    <a:lnTo>
                      <a:pt x="109" y="70"/>
                    </a:lnTo>
                    <a:lnTo>
                      <a:pt x="120" y="79"/>
                    </a:lnTo>
                    <a:lnTo>
                      <a:pt x="133" y="85"/>
                    </a:lnTo>
                    <a:lnTo>
                      <a:pt x="131" y="90"/>
                    </a:lnTo>
                    <a:lnTo>
                      <a:pt x="124" y="94"/>
                    </a:lnTo>
                    <a:lnTo>
                      <a:pt x="116" y="94"/>
                    </a:lnTo>
                    <a:lnTo>
                      <a:pt x="112" y="99"/>
                    </a:lnTo>
                    <a:lnTo>
                      <a:pt x="127" y="110"/>
                    </a:lnTo>
                    <a:lnTo>
                      <a:pt x="138" y="121"/>
                    </a:lnTo>
                    <a:lnTo>
                      <a:pt x="155" y="132"/>
                    </a:lnTo>
                    <a:lnTo>
                      <a:pt x="144" y="145"/>
                    </a:lnTo>
                    <a:lnTo>
                      <a:pt x="135" y="149"/>
                    </a:lnTo>
                    <a:lnTo>
                      <a:pt x="136" y="156"/>
                    </a:lnTo>
                    <a:lnTo>
                      <a:pt x="120" y="156"/>
                    </a:lnTo>
                    <a:lnTo>
                      <a:pt x="114" y="151"/>
                    </a:lnTo>
                    <a:lnTo>
                      <a:pt x="101" y="136"/>
                    </a:lnTo>
                    <a:lnTo>
                      <a:pt x="92" y="123"/>
                    </a:lnTo>
                    <a:lnTo>
                      <a:pt x="77" y="101"/>
                    </a:lnTo>
                    <a:lnTo>
                      <a:pt x="61" y="85"/>
                    </a:lnTo>
                    <a:lnTo>
                      <a:pt x="42" y="61"/>
                    </a:lnTo>
                    <a:lnTo>
                      <a:pt x="31" y="53"/>
                    </a:lnTo>
                    <a:lnTo>
                      <a:pt x="22" y="48"/>
                    </a:lnTo>
                    <a:lnTo>
                      <a:pt x="19" y="35"/>
                    </a:lnTo>
                    <a:lnTo>
                      <a:pt x="2" y="24"/>
                    </a:lnTo>
                    <a:lnTo>
                      <a:pt x="2" y="16"/>
                    </a:lnTo>
                    <a:lnTo>
                      <a:pt x="0"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grpSp>
        <p:sp>
          <p:nvSpPr>
            <p:cNvPr id="1008664" name="Freeform 24"/>
            <p:cNvSpPr>
              <a:spLocks/>
            </p:cNvSpPr>
            <p:nvPr/>
          </p:nvSpPr>
          <p:spPr bwMode="auto">
            <a:xfrm>
              <a:off x="2501" y="1654"/>
              <a:ext cx="1303" cy="1709"/>
            </a:xfrm>
            <a:custGeom>
              <a:avLst/>
              <a:gdLst/>
              <a:ahLst/>
              <a:cxnLst>
                <a:cxn ang="0">
                  <a:pos x="860" y="192"/>
                </a:cxn>
                <a:cxn ang="0">
                  <a:pos x="965" y="389"/>
                </a:cxn>
                <a:cxn ang="0">
                  <a:pos x="1008" y="440"/>
                </a:cxn>
                <a:cxn ang="0">
                  <a:pos x="1100" y="427"/>
                </a:cxn>
                <a:cxn ang="0">
                  <a:pos x="1124" y="475"/>
                </a:cxn>
                <a:cxn ang="0">
                  <a:pos x="1013" y="608"/>
                </a:cxn>
                <a:cxn ang="0">
                  <a:pos x="923" y="761"/>
                </a:cxn>
                <a:cxn ang="0">
                  <a:pos x="936" y="816"/>
                </a:cxn>
                <a:cxn ang="0">
                  <a:pos x="936" y="873"/>
                </a:cxn>
                <a:cxn ang="0">
                  <a:pos x="895" y="893"/>
                </a:cxn>
                <a:cxn ang="0">
                  <a:pos x="836" y="969"/>
                </a:cxn>
                <a:cxn ang="0">
                  <a:pos x="814" y="1033"/>
                </a:cxn>
                <a:cxn ang="0">
                  <a:pos x="757" y="1121"/>
                </a:cxn>
                <a:cxn ang="0">
                  <a:pos x="726" y="1142"/>
                </a:cxn>
                <a:cxn ang="0">
                  <a:pos x="658" y="1186"/>
                </a:cxn>
                <a:cxn ang="0">
                  <a:pos x="575" y="1171"/>
                </a:cxn>
                <a:cxn ang="0">
                  <a:pos x="566" y="1129"/>
                </a:cxn>
                <a:cxn ang="0">
                  <a:pos x="529" y="1070"/>
                </a:cxn>
                <a:cxn ang="0">
                  <a:pos x="522" y="1020"/>
                </a:cxn>
                <a:cxn ang="0">
                  <a:pos x="510" y="987"/>
                </a:cxn>
                <a:cxn ang="0">
                  <a:pos x="475" y="950"/>
                </a:cxn>
                <a:cxn ang="0">
                  <a:pos x="453" y="902"/>
                </a:cxn>
                <a:cxn ang="0">
                  <a:pos x="485" y="819"/>
                </a:cxn>
                <a:cxn ang="0">
                  <a:pos x="470" y="705"/>
                </a:cxn>
                <a:cxn ang="0">
                  <a:pos x="420" y="648"/>
                </a:cxn>
                <a:cxn ang="0">
                  <a:pos x="413" y="558"/>
                </a:cxn>
                <a:cxn ang="0">
                  <a:pos x="341" y="525"/>
                </a:cxn>
                <a:cxn ang="0">
                  <a:pos x="247" y="534"/>
                </a:cxn>
                <a:cxn ang="0">
                  <a:pos x="54" y="462"/>
                </a:cxn>
                <a:cxn ang="0">
                  <a:pos x="10" y="344"/>
                </a:cxn>
                <a:cxn ang="0">
                  <a:pos x="45" y="262"/>
                </a:cxn>
                <a:cxn ang="0">
                  <a:pos x="109" y="171"/>
                </a:cxn>
                <a:cxn ang="0">
                  <a:pos x="205" y="103"/>
                </a:cxn>
                <a:cxn ang="0">
                  <a:pos x="277" y="31"/>
                </a:cxn>
                <a:cxn ang="0">
                  <a:pos x="343" y="50"/>
                </a:cxn>
                <a:cxn ang="0">
                  <a:pos x="415" y="18"/>
                </a:cxn>
                <a:cxn ang="0">
                  <a:pos x="464" y="4"/>
                </a:cxn>
                <a:cxn ang="0">
                  <a:pos x="503" y="41"/>
                </a:cxn>
                <a:cxn ang="0">
                  <a:pos x="580" y="100"/>
                </a:cxn>
                <a:cxn ang="0">
                  <a:pos x="634" y="72"/>
                </a:cxn>
                <a:cxn ang="0">
                  <a:pos x="715" y="92"/>
                </a:cxn>
                <a:cxn ang="0">
                  <a:pos x="805" y="90"/>
                </a:cxn>
              </a:cxnLst>
              <a:rect l="0" t="0" r="r" b="b"/>
              <a:pathLst>
                <a:path w="1126" h="1190">
                  <a:moveTo>
                    <a:pt x="842" y="142"/>
                  </a:moveTo>
                  <a:lnTo>
                    <a:pt x="860" y="192"/>
                  </a:lnTo>
                  <a:lnTo>
                    <a:pt x="895" y="267"/>
                  </a:lnTo>
                  <a:lnTo>
                    <a:pt x="965" y="389"/>
                  </a:lnTo>
                  <a:lnTo>
                    <a:pt x="991" y="405"/>
                  </a:lnTo>
                  <a:lnTo>
                    <a:pt x="1008" y="440"/>
                  </a:lnTo>
                  <a:lnTo>
                    <a:pt x="1063" y="438"/>
                  </a:lnTo>
                  <a:lnTo>
                    <a:pt x="1100" y="427"/>
                  </a:lnTo>
                  <a:lnTo>
                    <a:pt x="1126" y="427"/>
                  </a:lnTo>
                  <a:lnTo>
                    <a:pt x="1124" y="475"/>
                  </a:lnTo>
                  <a:lnTo>
                    <a:pt x="1115" y="501"/>
                  </a:lnTo>
                  <a:lnTo>
                    <a:pt x="1013" y="608"/>
                  </a:lnTo>
                  <a:lnTo>
                    <a:pt x="921" y="718"/>
                  </a:lnTo>
                  <a:lnTo>
                    <a:pt x="923" y="761"/>
                  </a:lnTo>
                  <a:lnTo>
                    <a:pt x="949" y="792"/>
                  </a:lnTo>
                  <a:lnTo>
                    <a:pt x="936" y="816"/>
                  </a:lnTo>
                  <a:lnTo>
                    <a:pt x="943" y="849"/>
                  </a:lnTo>
                  <a:lnTo>
                    <a:pt x="936" y="873"/>
                  </a:lnTo>
                  <a:lnTo>
                    <a:pt x="914" y="893"/>
                  </a:lnTo>
                  <a:lnTo>
                    <a:pt x="895" y="893"/>
                  </a:lnTo>
                  <a:lnTo>
                    <a:pt x="864" y="928"/>
                  </a:lnTo>
                  <a:lnTo>
                    <a:pt x="836" y="969"/>
                  </a:lnTo>
                  <a:lnTo>
                    <a:pt x="842" y="1013"/>
                  </a:lnTo>
                  <a:lnTo>
                    <a:pt x="814" y="1033"/>
                  </a:lnTo>
                  <a:lnTo>
                    <a:pt x="789" y="1079"/>
                  </a:lnTo>
                  <a:lnTo>
                    <a:pt x="757" y="1121"/>
                  </a:lnTo>
                  <a:lnTo>
                    <a:pt x="741" y="1138"/>
                  </a:lnTo>
                  <a:lnTo>
                    <a:pt x="726" y="1142"/>
                  </a:lnTo>
                  <a:lnTo>
                    <a:pt x="700" y="1169"/>
                  </a:lnTo>
                  <a:lnTo>
                    <a:pt x="658" y="1186"/>
                  </a:lnTo>
                  <a:lnTo>
                    <a:pt x="604" y="1190"/>
                  </a:lnTo>
                  <a:lnTo>
                    <a:pt x="575" y="1171"/>
                  </a:lnTo>
                  <a:lnTo>
                    <a:pt x="571" y="1153"/>
                  </a:lnTo>
                  <a:lnTo>
                    <a:pt x="566" y="1129"/>
                  </a:lnTo>
                  <a:lnTo>
                    <a:pt x="545" y="1116"/>
                  </a:lnTo>
                  <a:lnTo>
                    <a:pt x="529" y="1070"/>
                  </a:lnTo>
                  <a:lnTo>
                    <a:pt x="523" y="1048"/>
                  </a:lnTo>
                  <a:lnTo>
                    <a:pt x="522" y="1020"/>
                  </a:lnTo>
                  <a:lnTo>
                    <a:pt x="512" y="1000"/>
                  </a:lnTo>
                  <a:lnTo>
                    <a:pt x="510" y="987"/>
                  </a:lnTo>
                  <a:lnTo>
                    <a:pt x="494" y="967"/>
                  </a:lnTo>
                  <a:lnTo>
                    <a:pt x="475" y="950"/>
                  </a:lnTo>
                  <a:lnTo>
                    <a:pt x="463" y="923"/>
                  </a:lnTo>
                  <a:lnTo>
                    <a:pt x="453" y="902"/>
                  </a:lnTo>
                  <a:lnTo>
                    <a:pt x="457" y="869"/>
                  </a:lnTo>
                  <a:lnTo>
                    <a:pt x="485" y="819"/>
                  </a:lnTo>
                  <a:lnTo>
                    <a:pt x="490" y="766"/>
                  </a:lnTo>
                  <a:lnTo>
                    <a:pt x="470" y="705"/>
                  </a:lnTo>
                  <a:lnTo>
                    <a:pt x="440" y="681"/>
                  </a:lnTo>
                  <a:lnTo>
                    <a:pt x="420" y="648"/>
                  </a:lnTo>
                  <a:lnTo>
                    <a:pt x="428" y="597"/>
                  </a:lnTo>
                  <a:lnTo>
                    <a:pt x="413" y="558"/>
                  </a:lnTo>
                  <a:lnTo>
                    <a:pt x="378" y="554"/>
                  </a:lnTo>
                  <a:lnTo>
                    <a:pt x="341" y="525"/>
                  </a:lnTo>
                  <a:lnTo>
                    <a:pt x="295" y="508"/>
                  </a:lnTo>
                  <a:lnTo>
                    <a:pt x="247" y="534"/>
                  </a:lnTo>
                  <a:lnTo>
                    <a:pt x="122" y="527"/>
                  </a:lnTo>
                  <a:lnTo>
                    <a:pt x="54" y="462"/>
                  </a:lnTo>
                  <a:lnTo>
                    <a:pt x="0" y="374"/>
                  </a:lnTo>
                  <a:lnTo>
                    <a:pt x="10" y="344"/>
                  </a:lnTo>
                  <a:lnTo>
                    <a:pt x="33" y="322"/>
                  </a:lnTo>
                  <a:lnTo>
                    <a:pt x="45" y="262"/>
                  </a:lnTo>
                  <a:lnTo>
                    <a:pt x="61" y="217"/>
                  </a:lnTo>
                  <a:lnTo>
                    <a:pt x="109" y="171"/>
                  </a:lnTo>
                  <a:lnTo>
                    <a:pt x="159" y="151"/>
                  </a:lnTo>
                  <a:lnTo>
                    <a:pt x="205" y="103"/>
                  </a:lnTo>
                  <a:lnTo>
                    <a:pt x="216" y="83"/>
                  </a:lnTo>
                  <a:lnTo>
                    <a:pt x="277" y="31"/>
                  </a:lnTo>
                  <a:lnTo>
                    <a:pt x="315" y="52"/>
                  </a:lnTo>
                  <a:lnTo>
                    <a:pt x="343" y="50"/>
                  </a:lnTo>
                  <a:lnTo>
                    <a:pt x="376" y="22"/>
                  </a:lnTo>
                  <a:lnTo>
                    <a:pt x="415" y="18"/>
                  </a:lnTo>
                  <a:lnTo>
                    <a:pt x="440" y="26"/>
                  </a:lnTo>
                  <a:lnTo>
                    <a:pt x="464" y="4"/>
                  </a:lnTo>
                  <a:lnTo>
                    <a:pt x="496" y="0"/>
                  </a:lnTo>
                  <a:lnTo>
                    <a:pt x="503" y="41"/>
                  </a:lnTo>
                  <a:lnTo>
                    <a:pt x="523" y="70"/>
                  </a:lnTo>
                  <a:lnTo>
                    <a:pt x="580" y="100"/>
                  </a:lnTo>
                  <a:lnTo>
                    <a:pt x="628" y="105"/>
                  </a:lnTo>
                  <a:lnTo>
                    <a:pt x="634" y="72"/>
                  </a:lnTo>
                  <a:lnTo>
                    <a:pt x="671" y="72"/>
                  </a:lnTo>
                  <a:lnTo>
                    <a:pt x="715" y="92"/>
                  </a:lnTo>
                  <a:lnTo>
                    <a:pt x="763" y="103"/>
                  </a:lnTo>
                  <a:lnTo>
                    <a:pt x="805" y="90"/>
                  </a:lnTo>
                  <a:lnTo>
                    <a:pt x="842" y="142"/>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grpSp>
          <p:nvGrpSpPr>
            <p:cNvPr id="1008665" name="Group 25"/>
            <p:cNvGrpSpPr>
              <a:grpSpLocks/>
            </p:cNvGrpSpPr>
            <p:nvPr/>
          </p:nvGrpSpPr>
          <p:grpSpPr bwMode="auto">
            <a:xfrm>
              <a:off x="2819" y="1097"/>
              <a:ext cx="177" cy="219"/>
              <a:chOff x="3135" y="1150"/>
              <a:chExt cx="153" cy="152"/>
            </a:xfrm>
          </p:grpSpPr>
          <p:sp>
            <p:nvSpPr>
              <p:cNvPr id="1008666" name="Freeform 26"/>
              <p:cNvSpPr>
                <a:spLocks/>
              </p:cNvSpPr>
              <p:nvPr/>
            </p:nvSpPr>
            <p:spPr bwMode="auto">
              <a:xfrm>
                <a:off x="3135" y="1207"/>
                <a:ext cx="72" cy="84"/>
              </a:xfrm>
              <a:custGeom>
                <a:avLst/>
                <a:gdLst/>
                <a:ahLst/>
                <a:cxnLst>
                  <a:cxn ang="0">
                    <a:pos x="16" y="25"/>
                  </a:cxn>
                  <a:cxn ang="0">
                    <a:pos x="22" y="16"/>
                  </a:cxn>
                  <a:cxn ang="0">
                    <a:pos x="35" y="16"/>
                  </a:cxn>
                  <a:cxn ang="0">
                    <a:pos x="53" y="0"/>
                  </a:cxn>
                  <a:cxn ang="0">
                    <a:pos x="59" y="11"/>
                  </a:cxn>
                  <a:cxn ang="0">
                    <a:pos x="68" y="11"/>
                  </a:cxn>
                  <a:cxn ang="0">
                    <a:pos x="72" y="16"/>
                  </a:cxn>
                  <a:cxn ang="0">
                    <a:pos x="66" y="25"/>
                  </a:cxn>
                  <a:cxn ang="0">
                    <a:pos x="59" y="29"/>
                  </a:cxn>
                  <a:cxn ang="0">
                    <a:pos x="59" y="36"/>
                  </a:cxn>
                  <a:cxn ang="0">
                    <a:pos x="57" y="40"/>
                  </a:cxn>
                  <a:cxn ang="0">
                    <a:pos x="55" y="46"/>
                  </a:cxn>
                  <a:cxn ang="0">
                    <a:pos x="59" y="53"/>
                  </a:cxn>
                  <a:cxn ang="0">
                    <a:pos x="53" y="60"/>
                  </a:cxn>
                  <a:cxn ang="0">
                    <a:pos x="48" y="64"/>
                  </a:cxn>
                  <a:cxn ang="0">
                    <a:pos x="42" y="64"/>
                  </a:cxn>
                  <a:cxn ang="0">
                    <a:pos x="40" y="66"/>
                  </a:cxn>
                  <a:cxn ang="0">
                    <a:pos x="38" y="71"/>
                  </a:cxn>
                  <a:cxn ang="0">
                    <a:pos x="29" y="73"/>
                  </a:cxn>
                  <a:cxn ang="0">
                    <a:pos x="27" y="71"/>
                  </a:cxn>
                  <a:cxn ang="0">
                    <a:pos x="20" y="77"/>
                  </a:cxn>
                  <a:cxn ang="0">
                    <a:pos x="18" y="79"/>
                  </a:cxn>
                  <a:cxn ang="0">
                    <a:pos x="9" y="84"/>
                  </a:cxn>
                  <a:cxn ang="0">
                    <a:pos x="5" y="84"/>
                  </a:cxn>
                  <a:cxn ang="0">
                    <a:pos x="3" y="81"/>
                  </a:cxn>
                  <a:cxn ang="0">
                    <a:pos x="2" y="71"/>
                  </a:cxn>
                  <a:cxn ang="0">
                    <a:pos x="0" y="70"/>
                  </a:cxn>
                  <a:cxn ang="0">
                    <a:pos x="0" y="62"/>
                  </a:cxn>
                  <a:cxn ang="0">
                    <a:pos x="5" y="59"/>
                  </a:cxn>
                  <a:cxn ang="0">
                    <a:pos x="11" y="55"/>
                  </a:cxn>
                  <a:cxn ang="0">
                    <a:pos x="14" y="48"/>
                  </a:cxn>
                  <a:cxn ang="0">
                    <a:pos x="20" y="48"/>
                  </a:cxn>
                  <a:cxn ang="0">
                    <a:pos x="24" y="49"/>
                  </a:cxn>
                  <a:cxn ang="0">
                    <a:pos x="29" y="48"/>
                  </a:cxn>
                  <a:cxn ang="0">
                    <a:pos x="24" y="46"/>
                  </a:cxn>
                  <a:cxn ang="0">
                    <a:pos x="16" y="25"/>
                  </a:cxn>
                </a:cxnLst>
                <a:rect l="0" t="0" r="r" b="b"/>
                <a:pathLst>
                  <a:path w="72" h="84">
                    <a:moveTo>
                      <a:pt x="16" y="25"/>
                    </a:moveTo>
                    <a:lnTo>
                      <a:pt x="22" y="16"/>
                    </a:lnTo>
                    <a:lnTo>
                      <a:pt x="35" y="16"/>
                    </a:lnTo>
                    <a:lnTo>
                      <a:pt x="53" y="0"/>
                    </a:lnTo>
                    <a:lnTo>
                      <a:pt x="59" y="11"/>
                    </a:lnTo>
                    <a:lnTo>
                      <a:pt x="68" y="11"/>
                    </a:lnTo>
                    <a:lnTo>
                      <a:pt x="72" y="16"/>
                    </a:lnTo>
                    <a:lnTo>
                      <a:pt x="66" y="25"/>
                    </a:lnTo>
                    <a:lnTo>
                      <a:pt x="59" y="29"/>
                    </a:lnTo>
                    <a:lnTo>
                      <a:pt x="59" y="36"/>
                    </a:lnTo>
                    <a:lnTo>
                      <a:pt x="57" y="40"/>
                    </a:lnTo>
                    <a:lnTo>
                      <a:pt x="55" y="46"/>
                    </a:lnTo>
                    <a:lnTo>
                      <a:pt x="59" y="53"/>
                    </a:lnTo>
                    <a:lnTo>
                      <a:pt x="53" y="60"/>
                    </a:lnTo>
                    <a:lnTo>
                      <a:pt x="48" y="64"/>
                    </a:lnTo>
                    <a:lnTo>
                      <a:pt x="42" y="64"/>
                    </a:lnTo>
                    <a:lnTo>
                      <a:pt x="40" y="66"/>
                    </a:lnTo>
                    <a:lnTo>
                      <a:pt x="38" y="71"/>
                    </a:lnTo>
                    <a:lnTo>
                      <a:pt x="29" y="73"/>
                    </a:lnTo>
                    <a:lnTo>
                      <a:pt x="27" y="71"/>
                    </a:lnTo>
                    <a:lnTo>
                      <a:pt x="20" y="77"/>
                    </a:lnTo>
                    <a:lnTo>
                      <a:pt x="18" y="79"/>
                    </a:lnTo>
                    <a:lnTo>
                      <a:pt x="9" y="84"/>
                    </a:lnTo>
                    <a:lnTo>
                      <a:pt x="5" y="84"/>
                    </a:lnTo>
                    <a:lnTo>
                      <a:pt x="3" y="81"/>
                    </a:lnTo>
                    <a:lnTo>
                      <a:pt x="2" y="71"/>
                    </a:lnTo>
                    <a:lnTo>
                      <a:pt x="0" y="70"/>
                    </a:lnTo>
                    <a:lnTo>
                      <a:pt x="0" y="62"/>
                    </a:lnTo>
                    <a:lnTo>
                      <a:pt x="5" y="59"/>
                    </a:lnTo>
                    <a:lnTo>
                      <a:pt x="11" y="55"/>
                    </a:lnTo>
                    <a:lnTo>
                      <a:pt x="14" y="48"/>
                    </a:lnTo>
                    <a:lnTo>
                      <a:pt x="20" y="48"/>
                    </a:lnTo>
                    <a:lnTo>
                      <a:pt x="24" y="49"/>
                    </a:lnTo>
                    <a:lnTo>
                      <a:pt x="29" y="48"/>
                    </a:lnTo>
                    <a:lnTo>
                      <a:pt x="24" y="46"/>
                    </a:lnTo>
                    <a:lnTo>
                      <a:pt x="16" y="25"/>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67" name="Freeform 27"/>
              <p:cNvSpPr>
                <a:spLocks/>
              </p:cNvSpPr>
              <p:nvPr/>
            </p:nvSpPr>
            <p:spPr bwMode="auto">
              <a:xfrm>
                <a:off x="3201" y="1150"/>
                <a:ext cx="87" cy="152"/>
              </a:xfrm>
              <a:custGeom>
                <a:avLst/>
                <a:gdLst/>
                <a:ahLst/>
                <a:cxnLst>
                  <a:cxn ang="0">
                    <a:pos x="33" y="16"/>
                  </a:cxn>
                  <a:cxn ang="0">
                    <a:pos x="53" y="14"/>
                  </a:cxn>
                  <a:cxn ang="0">
                    <a:pos x="61" y="9"/>
                  </a:cxn>
                  <a:cxn ang="0">
                    <a:pos x="70" y="3"/>
                  </a:cxn>
                  <a:cxn ang="0">
                    <a:pos x="87" y="1"/>
                  </a:cxn>
                  <a:cxn ang="0">
                    <a:pos x="81" y="14"/>
                  </a:cxn>
                  <a:cxn ang="0">
                    <a:pos x="74" y="18"/>
                  </a:cxn>
                  <a:cxn ang="0">
                    <a:pos x="63" y="29"/>
                  </a:cxn>
                  <a:cxn ang="0">
                    <a:pos x="76" y="29"/>
                  </a:cxn>
                  <a:cxn ang="0">
                    <a:pos x="87" y="29"/>
                  </a:cxn>
                  <a:cxn ang="0">
                    <a:pos x="79" y="42"/>
                  </a:cxn>
                  <a:cxn ang="0">
                    <a:pos x="66" y="47"/>
                  </a:cxn>
                  <a:cxn ang="0">
                    <a:pos x="65" y="57"/>
                  </a:cxn>
                  <a:cxn ang="0">
                    <a:pos x="76" y="70"/>
                  </a:cxn>
                  <a:cxn ang="0">
                    <a:pos x="81" y="82"/>
                  </a:cxn>
                  <a:cxn ang="0">
                    <a:pos x="87" y="99"/>
                  </a:cxn>
                  <a:cxn ang="0">
                    <a:pos x="83" y="119"/>
                  </a:cxn>
                  <a:cxn ang="0">
                    <a:pos x="74" y="128"/>
                  </a:cxn>
                  <a:cxn ang="0">
                    <a:pos x="81" y="143"/>
                  </a:cxn>
                  <a:cxn ang="0">
                    <a:pos x="61" y="143"/>
                  </a:cxn>
                  <a:cxn ang="0">
                    <a:pos x="50" y="141"/>
                  </a:cxn>
                  <a:cxn ang="0">
                    <a:pos x="33" y="147"/>
                  </a:cxn>
                  <a:cxn ang="0">
                    <a:pos x="24" y="149"/>
                  </a:cxn>
                  <a:cxn ang="0">
                    <a:pos x="13" y="151"/>
                  </a:cxn>
                  <a:cxn ang="0">
                    <a:pos x="4" y="145"/>
                  </a:cxn>
                  <a:cxn ang="0">
                    <a:pos x="0" y="136"/>
                  </a:cxn>
                  <a:cxn ang="0">
                    <a:pos x="9" y="127"/>
                  </a:cxn>
                  <a:cxn ang="0">
                    <a:pos x="22" y="125"/>
                  </a:cxn>
                  <a:cxn ang="0">
                    <a:pos x="15" y="119"/>
                  </a:cxn>
                  <a:cxn ang="0">
                    <a:pos x="15" y="110"/>
                  </a:cxn>
                  <a:cxn ang="0">
                    <a:pos x="26" y="105"/>
                  </a:cxn>
                  <a:cxn ang="0">
                    <a:pos x="35" y="103"/>
                  </a:cxn>
                  <a:cxn ang="0">
                    <a:pos x="41" y="86"/>
                  </a:cxn>
                  <a:cxn ang="0">
                    <a:pos x="46" y="70"/>
                  </a:cxn>
                  <a:cxn ang="0">
                    <a:pos x="37" y="58"/>
                  </a:cxn>
                  <a:cxn ang="0">
                    <a:pos x="18" y="55"/>
                  </a:cxn>
                  <a:cxn ang="0">
                    <a:pos x="28" y="22"/>
                  </a:cxn>
                </a:cxnLst>
                <a:rect l="0" t="0" r="r" b="b"/>
                <a:pathLst>
                  <a:path w="87" h="152">
                    <a:moveTo>
                      <a:pt x="28" y="22"/>
                    </a:moveTo>
                    <a:lnTo>
                      <a:pt x="33" y="16"/>
                    </a:lnTo>
                    <a:lnTo>
                      <a:pt x="50" y="18"/>
                    </a:lnTo>
                    <a:lnTo>
                      <a:pt x="53" y="14"/>
                    </a:lnTo>
                    <a:lnTo>
                      <a:pt x="57" y="9"/>
                    </a:lnTo>
                    <a:lnTo>
                      <a:pt x="61" y="9"/>
                    </a:lnTo>
                    <a:lnTo>
                      <a:pt x="65" y="7"/>
                    </a:lnTo>
                    <a:lnTo>
                      <a:pt x="70" y="3"/>
                    </a:lnTo>
                    <a:lnTo>
                      <a:pt x="77" y="0"/>
                    </a:lnTo>
                    <a:lnTo>
                      <a:pt x="87" y="1"/>
                    </a:lnTo>
                    <a:lnTo>
                      <a:pt x="85" y="9"/>
                    </a:lnTo>
                    <a:lnTo>
                      <a:pt x="81" y="14"/>
                    </a:lnTo>
                    <a:lnTo>
                      <a:pt x="77" y="16"/>
                    </a:lnTo>
                    <a:lnTo>
                      <a:pt x="74" y="18"/>
                    </a:lnTo>
                    <a:lnTo>
                      <a:pt x="63" y="22"/>
                    </a:lnTo>
                    <a:lnTo>
                      <a:pt x="63" y="29"/>
                    </a:lnTo>
                    <a:lnTo>
                      <a:pt x="65" y="33"/>
                    </a:lnTo>
                    <a:lnTo>
                      <a:pt x="76" y="29"/>
                    </a:lnTo>
                    <a:lnTo>
                      <a:pt x="85" y="25"/>
                    </a:lnTo>
                    <a:lnTo>
                      <a:pt x="87" y="29"/>
                    </a:lnTo>
                    <a:lnTo>
                      <a:pt x="87" y="40"/>
                    </a:lnTo>
                    <a:lnTo>
                      <a:pt x="79" y="42"/>
                    </a:lnTo>
                    <a:lnTo>
                      <a:pt x="72" y="42"/>
                    </a:lnTo>
                    <a:lnTo>
                      <a:pt x="66" y="47"/>
                    </a:lnTo>
                    <a:lnTo>
                      <a:pt x="65" y="51"/>
                    </a:lnTo>
                    <a:lnTo>
                      <a:pt x="65" y="57"/>
                    </a:lnTo>
                    <a:lnTo>
                      <a:pt x="70" y="64"/>
                    </a:lnTo>
                    <a:lnTo>
                      <a:pt x="76" y="70"/>
                    </a:lnTo>
                    <a:lnTo>
                      <a:pt x="79" y="75"/>
                    </a:lnTo>
                    <a:lnTo>
                      <a:pt x="81" y="82"/>
                    </a:lnTo>
                    <a:lnTo>
                      <a:pt x="83" y="90"/>
                    </a:lnTo>
                    <a:lnTo>
                      <a:pt x="87" y="99"/>
                    </a:lnTo>
                    <a:lnTo>
                      <a:pt x="87" y="112"/>
                    </a:lnTo>
                    <a:lnTo>
                      <a:pt x="83" y="119"/>
                    </a:lnTo>
                    <a:lnTo>
                      <a:pt x="76" y="125"/>
                    </a:lnTo>
                    <a:lnTo>
                      <a:pt x="74" y="128"/>
                    </a:lnTo>
                    <a:lnTo>
                      <a:pt x="77" y="136"/>
                    </a:lnTo>
                    <a:lnTo>
                      <a:pt x="81" y="143"/>
                    </a:lnTo>
                    <a:lnTo>
                      <a:pt x="70" y="143"/>
                    </a:lnTo>
                    <a:lnTo>
                      <a:pt x="61" y="143"/>
                    </a:lnTo>
                    <a:lnTo>
                      <a:pt x="57" y="141"/>
                    </a:lnTo>
                    <a:lnTo>
                      <a:pt x="50" y="141"/>
                    </a:lnTo>
                    <a:lnTo>
                      <a:pt x="41" y="143"/>
                    </a:lnTo>
                    <a:lnTo>
                      <a:pt x="33" y="147"/>
                    </a:lnTo>
                    <a:lnTo>
                      <a:pt x="28" y="147"/>
                    </a:lnTo>
                    <a:lnTo>
                      <a:pt x="24" y="149"/>
                    </a:lnTo>
                    <a:lnTo>
                      <a:pt x="15" y="152"/>
                    </a:lnTo>
                    <a:lnTo>
                      <a:pt x="13" y="151"/>
                    </a:lnTo>
                    <a:lnTo>
                      <a:pt x="9" y="147"/>
                    </a:lnTo>
                    <a:lnTo>
                      <a:pt x="4" y="145"/>
                    </a:lnTo>
                    <a:lnTo>
                      <a:pt x="0" y="143"/>
                    </a:lnTo>
                    <a:lnTo>
                      <a:pt x="0" y="136"/>
                    </a:lnTo>
                    <a:lnTo>
                      <a:pt x="4" y="127"/>
                    </a:lnTo>
                    <a:lnTo>
                      <a:pt x="9" y="127"/>
                    </a:lnTo>
                    <a:lnTo>
                      <a:pt x="15" y="125"/>
                    </a:lnTo>
                    <a:lnTo>
                      <a:pt x="22" y="125"/>
                    </a:lnTo>
                    <a:lnTo>
                      <a:pt x="22" y="123"/>
                    </a:lnTo>
                    <a:lnTo>
                      <a:pt x="15" y="119"/>
                    </a:lnTo>
                    <a:lnTo>
                      <a:pt x="15" y="114"/>
                    </a:lnTo>
                    <a:lnTo>
                      <a:pt x="15" y="110"/>
                    </a:lnTo>
                    <a:lnTo>
                      <a:pt x="22" y="106"/>
                    </a:lnTo>
                    <a:lnTo>
                      <a:pt x="26" y="105"/>
                    </a:lnTo>
                    <a:lnTo>
                      <a:pt x="30" y="103"/>
                    </a:lnTo>
                    <a:lnTo>
                      <a:pt x="35" y="103"/>
                    </a:lnTo>
                    <a:lnTo>
                      <a:pt x="39" y="101"/>
                    </a:lnTo>
                    <a:lnTo>
                      <a:pt x="41" y="86"/>
                    </a:lnTo>
                    <a:lnTo>
                      <a:pt x="46" y="75"/>
                    </a:lnTo>
                    <a:lnTo>
                      <a:pt x="46" y="70"/>
                    </a:lnTo>
                    <a:lnTo>
                      <a:pt x="33" y="68"/>
                    </a:lnTo>
                    <a:lnTo>
                      <a:pt x="37" y="58"/>
                    </a:lnTo>
                    <a:lnTo>
                      <a:pt x="28" y="53"/>
                    </a:lnTo>
                    <a:lnTo>
                      <a:pt x="18" y="55"/>
                    </a:lnTo>
                    <a:lnTo>
                      <a:pt x="30" y="42"/>
                    </a:lnTo>
                    <a:lnTo>
                      <a:pt x="28" y="22"/>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grpSp>
        <p:sp>
          <p:nvSpPr>
            <p:cNvPr id="1008668" name="Freeform 28"/>
            <p:cNvSpPr>
              <a:spLocks/>
            </p:cNvSpPr>
            <p:nvPr/>
          </p:nvSpPr>
          <p:spPr bwMode="auto">
            <a:xfrm>
              <a:off x="3611" y="2823"/>
              <a:ext cx="171" cy="359"/>
            </a:xfrm>
            <a:custGeom>
              <a:avLst/>
              <a:gdLst/>
              <a:ahLst/>
              <a:cxnLst>
                <a:cxn ang="0">
                  <a:pos x="28" y="79"/>
                </a:cxn>
                <a:cxn ang="0">
                  <a:pos x="24" y="129"/>
                </a:cxn>
                <a:cxn ang="0">
                  <a:pos x="11" y="160"/>
                </a:cxn>
                <a:cxn ang="0">
                  <a:pos x="0" y="190"/>
                </a:cxn>
                <a:cxn ang="0">
                  <a:pos x="0" y="212"/>
                </a:cxn>
                <a:cxn ang="0">
                  <a:pos x="4" y="230"/>
                </a:cxn>
                <a:cxn ang="0">
                  <a:pos x="16" y="247"/>
                </a:cxn>
                <a:cxn ang="0">
                  <a:pos x="28" y="248"/>
                </a:cxn>
                <a:cxn ang="0">
                  <a:pos x="37" y="248"/>
                </a:cxn>
                <a:cxn ang="0">
                  <a:pos x="48" y="250"/>
                </a:cxn>
                <a:cxn ang="0">
                  <a:pos x="53" y="237"/>
                </a:cxn>
                <a:cxn ang="0">
                  <a:pos x="59" y="204"/>
                </a:cxn>
                <a:cxn ang="0">
                  <a:pos x="75" y="182"/>
                </a:cxn>
                <a:cxn ang="0">
                  <a:pos x="79" y="149"/>
                </a:cxn>
                <a:cxn ang="0">
                  <a:pos x="86" y="136"/>
                </a:cxn>
                <a:cxn ang="0">
                  <a:pos x="94" y="127"/>
                </a:cxn>
                <a:cxn ang="0">
                  <a:pos x="99" y="103"/>
                </a:cxn>
                <a:cxn ang="0">
                  <a:pos x="110" y="88"/>
                </a:cxn>
                <a:cxn ang="0">
                  <a:pos x="118" y="77"/>
                </a:cxn>
                <a:cxn ang="0">
                  <a:pos x="125" y="68"/>
                </a:cxn>
                <a:cxn ang="0">
                  <a:pos x="125" y="63"/>
                </a:cxn>
                <a:cxn ang="0">
                  <a:pos x="142" y="50"/>
                </a:cxn>
                <a:cxn ang="0">
                  <a:pos x="144" y="28"/>
                </a:cxn>
                <a:cxn ang="0">
                  <a:pos x="147" y="15"/>
                </a:cxn>
                <a:cxn ang="0">
                  <a:pos x="132" y="9"/>
                </a:cxn>
                <a:cxn ang="0">
                  <a:pos x="123" y="0"/>
                </a:cxn>
                <a:cxn ang="0">
                  <a:pos x="110" y="9"/>
                </a:cxn>
                <a:cxn ang="0">
                  <a:pos x="99" y="31"/>
                </a:cxn>
                <a:cxn ang="0">
                  <a:pos x="86" y="48"/>
                </a:cxn>
                <a:cxn ang="0">
                  <a:pos x="75" y="61"/>
                </a:cxn>
                <a:cxn ang="0">
                  <a:pos x="70" y="61"/>
                </a:cxn>
                <a:cxn ang="0">
                  <a:pos x="59" y="68"/>
                </a:cxn>
                <a:cxn ang="0">
                  <a:pos x="53" y="75"/>
                </a:cxn>
                <a:cxn ang="0">
                  <a:pos x="28" y="79"/>
                </a:cxn>
              </a:cxnLst>
              <a:rect l="0" t="0" r="r" b="b"/>
              <a:pathLst>
                <a:path w="147" h="250">
                  <a:moveTo>
                    <a:pt x="28" y="79"/>
                  </a:moveTo>
                  <a:lnTo>
                    <a:pt x="24" y="129"/>
                  </a:lnTo>
                  <a:lnTo>
                    <a:pt x="11" y="160"/>
                  </a:lnTo>
                  <a:lnTo>
                    <a:pt x="0" y="190"/>
                  </a:lnTo>
                  <a:lnTo>
                    <a:pt x="0" y="212"/>
                  </a:lnTo>
                  <a:lnTo>
                    <a:pt x="4" y="230"/>
                  </a:lnTo>
                  <a:lnTo>
                    <a:pt x="16" y="247"/>
                  </a:lnTo>
                  <a:lnTo>
                    <a:pt x="28" y="248"/>
                  </a:lnTo>
                  <a:lnTo>
                    <a:pt x="37" y="248"/>
                  </a:lnTo>
                  <a:lnTo>
                    <a:pt x="48" y="250"/>
                  </a:lnTo>
                  <a:lnTo>
                    <a:pt x="53" y="237"/>
                  </a:lnTo>
                  <a:lnTo>
                    <a:pt x="59" y="204"/>
                  </a:lnTo>
                  <a:lnTo>
                    <a:pt x="75" y="182"/>
                  </a:lnTo>
                  <a:lnTo>
                    <a:pt x="79" y="149"/>
                  </a:lnTo>
                  <a:lnTo>
                    <a:pt x="86" y="136"/>
                  </a:lnTo>
                  <a:lnTo>
                    <a:pt x="94" y="127"/>
                  </a:lnTo>
                  <a:lnTo>
                    <a:pt x="99" y="103"/>
                  </a:lnTo>
                  <a:lnTo>
                    <a:pt x="110" y="88"/>
                  </a:lnTo>
                  <a:lnTo>
                    <a:pt x="118" y="77"/>
                  </a:lnTo>
                  <a:lnTo>
                    <a:pt x="125" y="68"/>
                  </a:lnTo>
                  <a:lnTo>
                    <a:pt x="125" y="63"/>
                  </a:lnTo>
                  <a:lnTo>
                    <a:pt x="142" y="50"/>
                  </a:lnTo>
                  <a:lnTo>
                    <a:pt x="144" y="28"/>
                  </a:lnTo>
                  <a:lnTo>
                    <a:pt x="147" y="15"/>
                  </a:lnTo>
                  <a:lnTo>
                    <a:pt x="132" y="9"/>
                  </a:lnTo>
                  <a:lnTo>
                    <a:pt x="123" y="0"/>
                  </a:lnTo>
                  <a:lnTo>
                    <a:pt x="110" y="9"/>
                  </a:lnTo>
                  <a:lnTo>
                    <a:pt x="99" y="31"/>
                  </a:lnTo>
                  <a:lnTo>
                    <a:pt x="86" y="48"/>
                  </a:lnTo>
                  <a:lnTo>
                    <a:pt x="75" y="61"/>
                  </a:lnTo>
                  <a:lnTo>
                    <a:pt x="70" y="61"/>
                  </a:lnTo>
                  <a:lnTo>
                    <a:pt x="59" y="68"/>
                  </a:lnTo>
                  <a:lnTo>
                    <a:pt x="53" y="75"/>
                  </a:lnTo>
                  <a:lnTo>
                    <a:pt x="28" y="79"/>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69" name="Freeform 29"/>
            <p:cNvSpPr>
              <a:spLocks/>
            </p:cNvSpPr>
            <p:nvPr/>
          </p:nvSpPr>
          <p:spPr bwMode="auto">
            <a:xfrm>
              <a:off x="2787" y="764"/>
              <a:ext cx="2334" cy="1704"/>
            </a:xfrm>
            <a:custGeom>
              <a:avLst/>
              <a:gdLst/>
              <a:ahLst/>
              <a:cxnLst>
                <a:cxn ang="0">
                  <a:pos x="118" y="497"/>
                </a:cxn>
                <a:cxn ang="0">
                  <a:pos x="135" y="410"/>
                </a:cxn>
                <a:cxn ang="0">
                  <a:pos x="203" y="360"/>
                </a:cxn>
                <a:cxn ang="0">
                  <a:pos x="280" y="337"/>
                </a:cxn>
                <a:cxn ang="0">
                  <a:pos x="302" y="287"/>
                </a:cxn>
                <a:cxn ang="0">
                  <a:pos x="402" y="243"/>
                </a:cxn>
                <a:cxn ang="0">
                  <a:pos x="466" y="180"/>
                </a:cxn>
                <a:cxn ang="0">
                  <a:pos x="437" y="149"/>
                </a:cxn>
                <a:cxn ang="0">
                  <a:pos x="442" y="119"/>
                </a:cxn>
                <a:cxn ang="0">
                  <a:pos x="378" y="162"/>
                </a:cxn>
                <a:cxn ang="0">
                  <a:pos x="357" y="246"/>
                </a:cxn>
                <a:cxn ang="0">
                  <a:pos x="313" y="272"/>
                </a:cxn>
                <a:cxn ang="0">
                  <a:pos x="291" y="228"/>
                </a:cxn>
                <a:cxn ang="0">
                  <a:pos x="230" y="248"/>
                </a:cxn>
                <a:cxn ang="0">
                  <a:pos x="214" y="215"/>
                </a:cxn>
                <a:cxn ang="0">
                  <a:pos x="216" y="182"/>
                </a:cxn>
                <a:cxn ang="0">
                  <a:pos x="280" y="160"/>
                </a:cxn>
                <a:cxn ang="0">
                  <a:pos x="322" y="103"/>
                </a:cxn>
                <a:cxn ang="0">
                  <a:pos x="391" y="35"/>
                </a:cxn>
                <a:cxn ang="0">
                  <a:pos x="484" y="16"/>
                </a:cxn>
                <a:cxn ang="0">
                  <a:pos x="610" y="68"/>
                </a:cxn>
                <a:cxn ang="0">
                  <a:pos x="566" y="149"/>
                </a:cxn>
                <a:cxn ang="0">
                  <a:pos x="610" y="189"/>
                </a:cxn>
                <a:cxn ang="0">
                  <a:pos x="648" y="143"/>
                </a:cxn>
                <a:cxn ang="0">
                  <a:pos x="816" y="125"/>
                </a:cxn>
                <a:cxn ang="0">
                  <a:pos x="1019" y="22"/>
                </a:cxn>
                <a:cxn ang="0">
                  <a:pos x="1334" y="68"/>
                </a:cxn>
                <a:cxn ang="0">
                  <a:pos x="1905" y="151"/>
                </a:cxn>
                <a:cxn ang="0">
                  <a:pos x="1954" y="198"/>
                </a:cxn>
                <a:cxn ang="0">
                  <a:pos x="1973" y="359"/>
                </a:cxn>
                <a:cxn ang="0">
                  <a:pos x="1807" y="230"/>
                </a:cxn>
                <a:cxn ang="0">
                  <a:pos x="1676" y="289"/>
                </a:cxn>
                <a:cxn ang="0">
                  <a:pos x="1857" y="513"/>
                </a:cxn>
                <a:cxn ang="0">
                  <a:pos x="1783" y="613"/>
                </a:cxn>
                <a:cxn ang="0">
                  <a:pos x="1903" y="832"/>
                </a:cxn>
                <a:cxn ang="0">
                  <a:pos x="1781" y="946"/>
                </a:cxn>
                <a:cxn ang="0">
                  <a:pos x="1750" y="1036"/>
                </a:cxn>
                <a:cxn ang="0">
                  <a:pos x="1742" y="1123"/>
                </a:cxn>
                <a:cxn ang="0">
                  <a:pos x="1700" y="1119"/>
                </a:cxn>
                <a:cxn ang="0">
                  <a:pos x="1575" y="937"/>
                </a:cxn>
                <a:cxn ang="0">
                  <a:pos x="1396" y="931"/>
                </a:cxn>
                <a:cxn ang="0">
                  <a:pos x="1289" y="1038"/>
                </a:cxn>
                <a:cxn ang="0">
                  <a:pos x="1070" y="806"/>
                </a:cxn>
                <a:cxn ang="0">
                  <a:pos x="781" y="725"/>
                </a:cxn>
                <a:cxn ang="0">
                  <a:pos x="1000" y="869"/>
                </a:cxn>
                <a:cxn ang="0">
                  <a:pos x="744" y="998"/>
                </a:cxn>
                <a:cxn ang="0">
                  <a:pos x="678" y="876"/>
                </a:cxn>
                <a:cxn ang="0">
                  <a:pos x="571" y="734"/>
                </a:cxn>
                <a:cxn ang="0">
                  <a:pos x="508" y="629"/>
                </a:cxn>
                <a:cxn ang="0">
                  <a:pos x="479" y="581"/>
                </a:cxn>
                <a:cxn ang="0">
                  <a:pos x="440" y="550"/>
                </a:cxn>
                <a:cxn ang="0">
                  <a:pos x="426" y="605"/>
                </a:cxn>
                <a:cxn ang="0">
                  <a:pos x="372" y="521"/>
                </a:cxn>
                <a:cxn ang="0">
                  <a:pos x="311" y="491"/>
                </a:cxn>
                <a:cxn ang="0">
                  <a:pos x="376" y="565"/>
                </a:cxn>
                <a:cxn ang="0">
                  <a:pos x="348" y="581"/>
                </a:cxn>
                <a:cxn ang="0">
                  <a:pos x="297" y="532"/>
                </a:cxn>
                <a:cxn ang="0">
                  <a:pos x="238" y="499"/>
                </a:cxn>
                <a:cxn ang="0">
                  <a:pos x="160" y="541"/>
                </a:cxn>
                <a:cxn ang="0">
                  <a:pos x="144" y="592"/>
                </a:cxn>
                <a:cxn ang="0">
                  <a:pos x="90" y="627"/>
                </a:cxn>
                <a:cxn ang="0">
                  <a:pos x="11" y="605"/>
                </a:cxn>
              </a:cxnLst>
              <a:rect l="0" t="0" r="r" b="b"/>
              <a:pathLst>
                <a:path w="2019" h="1187">
                  <a:moveTo>
                    <a:pt x="0" y="532"/>
                  </a:moveTo>
                  <a:lnTo>
                    <a:pt x="19" y="515"/>
                  </a:lnTo>
                  <a:lnTo>
                    <a:pt x="30" y="502"/>
                  </a:lnTo>
                  <a:lnTo>
                    <a:pt x="54" y="502"/>
                  </a:lnTo>
                  <a:lnTo>
                    <a:pt x="79" y="506"/>
                  </a:lnTo>
                  <a:lnTo>
                    <a:pt x="98" y="499"/>
                  </a:lnTo>
                  <a:lnTo>
                    <a:pt x="118" y="497"/>
                  </a:lnTo>
                  <a:lnTo>
                    <a:pt x="120" y="475"/>
                  </a:lnTo>
                  <a:lnTo>
                    <a:pt x="131" y="460"/>
                  </a:lnTo>
                  <a:lnTo>
                    <a:pt x="103" y="443"/>
                  </a:lnTo>
                  <a:lnTo>
                    <a:pt x="100" y="430"/>
                  </a:lnTo>
                  <a:lnTo>
                    <a:pt x="101" y="412"/>
                  </a:lnTo>
                  <a:lnTo>
                    <a:pt x="122" y="412"/>
                  </a:lnTo>
                  <a:lnTo>
                    <a:pt x="135" y="410"/>
                  </a:lnTo>
                  <a:lnTo>
                    <a:pt x="136" y="412"/>
                  </a:lnTo>
                  <a:lnTo>
                    <a:pt x="151" y="401"/>
                  </a:lnTo>
                  <a:lnTo>
                    <a:pt x="166" y="395"/>
                  </a:lnTo>
                  <a:lnTo>
                    <a:pt x="171" y="395"/>
                  </a:lnTo>
                  <a:lnTo>
                    <a:pt x="181" y="384"/>
                  </a:lnTo>
                  <a:lnTo>
                    <a:pt x="192" y="381"/>
                  </a:lnTo>
                  <a:lnTo>
                    <a:pt x="203" y="360"/>
                  </a:lnTo>
                  <a:lnTo>
                    <a:pt x="210" y="366"/>
                  </a:lnTo>
                  <a:lnTo>
                    <a:pt x="225" y="353"/>
                  </a:lnTo>
                  <a:lnTo>
                    <a:pt x="227" y="353"/>
                  </a:lnTo>
                  <a:lnTo>
                    <a:pt x="245" y="338"/>
                  </a:lnTo>
                  <a:lnTo>
                    <a:pt x="256" y="337"/>
                  </a:lnTo>
                  <a:lnTo>
                    <a:pt x="271" y="337"/>
                  </a:lnTo>
                  <a:lnTo>
                    <a:pt x="280" y="337"/>
                  </a:lnTo>
                  <a:lnTo>
                    <a:pt x="273" y="318"/>
                  </a:lnTo>
                  <a:lnTo>
                    <a:pt x="269" y="303"/>
                  </a:lnTo>
                  <a:lnTo>
                    <a:pt x="265" y="272"/>
                  </a:lnTo>
                  <a:lnTo>
                    <a:pt x="287" y="270"/>
                  </a:lnTo>
                  <a:lnTo>
                    <a:pt x="298" y="265"/>
                  </a:lnTo>
                  <a:lnTo>
                    <a:pt x="293" y="278"/>
                  </a:lnTo>
                  <a:lnTo>
                    <a:pt x="302" y="287"/>
                  </a:lnTo>
                  <a:lnTo>
                    <a:pt x="311" y="298"/>
                  </a:lnTo>
                  <a:lnTo>
                    <a:pt x="317" y="305"/>
                  </a:lnTo>
                  <a:lnTo>
                    <a:pt x="343" y="303"/>
                  </a:lnTo>
                  <a:lnTo>
                    <a:pt x="365" y="276"/>
                  </a:lnTo>
                  <a:lnTo>
                    <a:pt x="381" y="263"/>
                  </a:lnTo>
                  <a:lnTo>
                    <a:pt x="391" y="254"/>
                  </a:lnTo>
                  <a:lnTo>
                    <a:pt x="402" y="243"/>
                  </a:lnTo>
                  <a:lnTo>
                    <a:pt x="413" y="228"/>
                  </a:lnTo>
                  <a:lnTo>
                    <a:pt x="422" y="233"/>
                  </a:lnTo>
                  <a:lnTo>
                    <a:pt x="422" y="224"/>
                  </a:lnTo>
                  <a:lnTo>
                    <a:pt x="427" y="219"/>
                  </a:lnTo>
                  <a:lnTo>
                    <a:pt x="444" y="222"/>
                  </a:lnTo>
                  <a:lnTo>
                    <a:pt x="472" y="246"/>
                  </a:lnTo>
                  <a:lnTo>
                    <a:pt x="466" y="180"/>
                  </a:lnTo>
                  <a:lnTo>
                    <a:pt x="442" y="209"/>
                  </a:lnTo>
                  <a:lnTo>
                    <a:pt x="424" y="208"/>
                  </a:lnTo>
                  <a:lnTo>
                    <a:pt x="418" y="189"/>
                  </a:lnTo>
                  <a:lnTo>
                    <a:pt x="418" y="180"/>
                  </a:lnTo>
                  <a:lnTo>
                    <a:pt x="413" y="174"/>
                  </a:lnTo>
                  <a:lnTo>
                    <a:pt x="427" y="160"/>
                  </a:lnTo>
                  <a:lnTo>
                    <a:pt x="437" y="149"/>
                  </a:lnTo>
                  <a:lnTo>
                    <a:pt x="446" y="145"/>
                  </a:lnTo>
                  <a:lnTo>
                    <a:pt x="453" y="143"/>
                  </a:lnTo>
                  <a:lnTo>
                    <a:pt x="459" y="134"/>
                  </a:lnTo>
                  <a:lnTo>
                    <a:pt x="466" y="132"/>
                  </a:lnTo>
                  <a:lnTo>
                    <a:pt x="475" y="132"/>
                  </a:lnTo>
                  <a:lnTo>
                    <a:pt x="459" y="116"/>
                  </a:lnTo>
                  <a:lnTo>
                    <a:pt x="442" y="119"/>
                  </a:lnTo>
                  <a:lnTo>
                    <a:pt x="431" y="119"/>
                  </a:lnTo>
                  <a:lnTo>
                    <a:pt x="422" y="114"/>
                  </a:lnTo>
                  <a:lnTo>
                    <a:pt x="422" y="125"/>
                  </a:lnTo>
                  <a:lnTo>
                    <a:pt x="413" y="136"/>
                  </a:lnTo>
                  <a:lnTo>
                    <a:pt x="400" y="154"/>
                  </a:lnTo>
                  <a:lnTo>
                    <a:pt x="387" y="162"/>
                  </a:lnTo>
                  <a:lnTo>
                    <a:pt x="378" y="162"/>
                  </a:lnTo>
                  <a:lnTo>
                    <a:pt x="374" y="174"/>
                  </a:lnTo>
                  <a:lnTo>
                    <a:pt x="374" y="180"/>
                  </a:lnTo>
                  <a:lnTo>
                    <a:pt x="367" y="186"/>
                  </a:lnTo>
                  <a:lnTo>
                    <a:pt x="376" y="208"/>
                  </a:lnTo>
                  <a:lnTo>
                    <a:pt x="381" y="219"/>
                  </a:lnTo>
                  <a:lnTo>
                    <a:pt x="370" y="235"/>
                  </a:lnTo>
                  <a:lnTo>
                    <a:pt x="357" y="246"/>
                  </a:lnTo>
                  <a:lnTo>
                    <a:pt x="354" y="263"/>
                  </a:lnTo>
                  <a:lnTo>
                    <a:pt x="346" y="276"/>
                  </a:lnTo>
                  <a:lnTo>
                    <a:pt x="339" y="276"/>
                  </a:lnTo>
                  <a:lnTo>
                    <a:pt x="328" y="278"/>
                  </a:lnTo>
                  <a:lnTo>
                    <a:pt x="317" y="283"/>
                  </a:lnTo>
                  <a:lnTo>
                    <a:pt x="313" y="281"/>
                  </a:lnTo>
                  <a:lnTo>
                    <a:pt x="313" y="272"/>
                  </a:lnTo>
                  <a:lnTo>
                    <a:pt x="311" y="257"/>
                  </a:lnTo>
                  <a:lnTo>
                    <a:pt x="302" y="257"/>
                  </a:lnTo>
                  <a:lnTo>
                    <a:pt x="297" y="248"/>
                  </a:lnTo>
                  <a:lnTo>
                    <a:pt x="298" y="235"/>
                  </a:lnTo>
                  <a:lnTo>
                    <a:pt x="300" y="228"/>
                  </a:lnTo>
                  <a:lnTo>
                    <a:pt x="298" y="224"/>
                  </a:lnTo>
                  <a:lnTo>
                    <a:pt x="291" y="228"/>
                  </a:lnTo>
                  <a:lnTo>
                    <a:pt x="287" y="228"/>
                  </a:lnTo>
                  <a:lnTo>
                    <a:pt x="282" y="226"/>
                  </a:lnTo>
                  <a:lnTo>
                    <a:pt x="278" y="224"/>
                  </a:lnTo>
                  <a:lnTo>
                    <a:pt x="269" y="232"/>
                  </a:lnTo>
                  <a:lnTo>
                    <a:pt x="260" y="241"/>
                  </a:lnTo>
                  <a:lnTo>
                    <a:pt x="251" y="250"/>
                  </a:lnTo>
                  <a:lnTo>
                    <a:pt x="230" y="248"/>
                  </a:lnTo>
                  <a:lnTo>
                    <a:pt x="217" y="246"/>
                  </a:lnTo>
                  <a:lnTo>
                    <a:pt x="208" y="237"/>
                  </a:lnTo>
                  <a:lnTo>
                    <a:pt x="208" y="232"/>
                  </a:lnTo>
                  <a:lnTo>
                    <a:pt x="214" y="224"/>
                  </a:lnTo>
                  <a:lnTo>
                    <a:pt x="221" y="219"/>
                  </a:lnTo>
                  <a:lnTo>
                    <a:pt x="227" y="211"/>
                  </a:lnTo>
                  <a:lnTo>
                    <a:pt x="214" y="215"/>
                  </a:lnTo>
                  <a:lnTo>
                    <a:pt x="208" y="206"/>
                  </a:lnTo>
                  <a:lnTo>
                    <a:pt x="208" y="200"/>
                  </a:lnTo>
                  <a:lnTo>
                    <a:pt x="227" y="198"/>
                  </a:lnTo>
                  <a:lnTo>
                    <a:pt x="243" y="197"/>
                  </a:lnTo>
                  <a:lnTo>
                    <a:pt x="232" y="191"/>
                  </a:lnTo>
                  <a:lnTo>
                    <a:pt x="216" y="193"/>
                  </a:lnTo>
                  <a:lnTo>
                    <a:pt x="216" y="182"/>
                  </a:lnTo>
                  <a:lnTo>
                    <a:pt x="223" y="174"/>
                  </a:lnTo>
                  <a:lnTo>
                    <a:pt x="240" y="167"/>
                  </a:lnTo>
                  <a:lnTo>
                    <a:pt x="245" y="160"/>
                  </a:lnTo>
                  <a:lnTo>
                    <a:pt x="251" y="156"/>
                  </a:lnTo>
                  <a:lnTo>
                    <a:pt x="263" y="154"/>
                  </a:lnTo>
                  <a:lnTo>
                    <a:pt x="275" y="156"/>
                  </a:lnTo>
                  <a:lnTo>
                    <a:pt x="280" y="160"/>
                  </a:lnTo>
                  <a:lnTo>
                    <a:pt x="289" y="154"/>
                  </a:lnTo>
                  <a:lnTo>
                    <a:pt x="280" y="152"/>
                  </a:lnTo>
                  <a:lnTo>
                    <a:pt x="280" y="138"/>
                  </a:lnTo>
                  <a:lnTo>
                    <a:pt x="304" y="121"/>
                  </a:lnTo>
                  <a:lnTo>
                    <a:pt x="317" y="110"/>
                  </a:lnTo>
                  <a:lnTo>
                    <a:pt x="324" y="108"/>
                  </a:lnTo>
                  <a:lnTo>
                    <a:pt x="322" y="103"/>
                  </a:lnTo>
                  <a:lnTo>
                    <a:pt x="333" y="90"/>
                  </a:lnTo>
                  <a:lnTo>
                    <a:pt x="346" y="73"/>
                  </a:lnTo>
                  <a:lnTo>
                    <a:pt x="361" y="66"/>
                  </a:lnTo>
                  <a:lnTo>
                    <a:pt x="350" y="58"/>
                  </a:lnTo>
                  <a:lnTo>
                    <a:pt x="380" y="42"/>
                  </a:lnTo>
                  <a:lnTo>
                    <a:pt x="392" y="44"/>
                  </a:lnTo>
                  <a:lnTo>
                    <a:pt x="391" y="35"/>
                  </a:lnTo>
                  <a:lnTo>
                    <a:pt x="416" y="33"/>
                  </a:lnTo>
                  <a:lnTo>
                    <a:pt x="464" y="3"/>
                  </a:lnTo>
                  <a:lnTo>
                    <a:pt x="472" y="0"/>
                  </a:lnTo>
                  <a:lnTo>
                    <a:pt x="462" y="22"/>
                  </a:lnTo>
                  <a:lnTo>
                    <a:pt x="473" y="11"/>
                  </a:lnTo>
                  <a:lnTo>
                    <a:pt x="486" y="7"/>
                  </a:lnTo>
                  <a:lnTo>
                    <a:pt x="484" y="16"/>
                  </a:lnTo>
                  <a:lnTo>
                    <a:pt x="521" y="5"/>
                  </a:lnTo>
                  <a:lnTo>
                    <a:pt x="540" y="14"/>
                  </a:lnTo>
                  <a:lnTo>
                    <a:pt x="514" y="24"/>
                  </a:lnTo>
                  <a:lnTo>
                    <a:pt x="523" y="35"/>
                  </a:lnTo>
                  <a:lnTo>
                    <a:pt x="560" y="33"/>
                  </a:lnTo>
                  <a:lnTo>
                    <a:pt x="613" y="49"/>
                  </a:lnTo>
                  <a:lnTo>
                    <a:pt x="610" y="68"/>
                  </a:lnTo>
                  <a:lnTo>
                    <a:pt x="588" y="84"/>
                  </a:lnTo>
                  <a:lnTo>
                    <a:pt x="554" y="93"/>
                  </a:lnTo>
                  <a:lnTo>
                    <a:pt x="549" y="114"/>
                  </a:lnTo>
                  <a:lnTo>
                    <a:pt x="551" y="132"/>
                  </a:lnTo>
                  <a:lnTo>
                    <a:pt x="560" y="136"/>
                  </a:lnTo>
                  <a:lnTo>
                    <a:pt x="562" y="145"/>
                  </a:lnTo>
                  <a:lnTo>
                    <a:pt x="566" y="149"/>
                  </a:lnTo>
                  <a:lnTo>
                    <a:pt x="573" y="152"/>
                  </a:lnTo>
                  <a:lnTo>
                    <a:pt x="575" y="163"/>
                  </a:lnTo>
                  <a:lnTo>
                    <a:pt x="586" y="176"/>
                  </a:lnTo>
                  <a:lnTo>
                    <a:pt x="586" y="182"/>
                  </a:lnTo>
                  <a:lnTo>
                    <a:pt x="597" y="182"/>
                  </a:lnTo>
                  <a:lnTo>
                    <a:pt x="601" y="186"/>
                  </a:lnTo>
                  <a:lnTo>
                    <a:pt x="610" y="189"/>
                  </a:lnTo>
                  <a:lnTo>
                    <a:pt x="615" y="184"/>
                  </a:lnTo>
                  <a:lnTo>
                    <a:pt x="621" y="174"/>
                  </a:lnTo>
                  <a:lnTo>
                    <a:pt x="624" y="169"/>
                  </a:lnTo>
                  <a:lnTo>
                    <a:pt x="634" y="173"/>
                  </a:lnTo>
                  <a:lnTo>
                    <a:pt x="645" y="160"/>
                  </a:lnTo>
                  <a:lnTo>
                    <a:pt x="645" y="151"/>
                  </a:lnTo>
                  <a:lnTo>
                    <a:pt x="648" y="143"/>
                  </a:lnTo>
                  <a:lnTo>
                    <a:pt x="650" y="138"/>
                  </a:lnTo>
                  <a:lnTo>
                    <a:pt x="672" y="132"/>
                  </a:lnTo>
                  <a:lnTo>
                    <a:pt x="691" y="127"/>
                  </a:lnTo>
                  <a:lnTo>
                    <a:pt x="715" y="119"/>
                  </a:lnTo>
                  <a:lnTo>
                    <a:pt x="742" y="125"/>
                  </a:lnTo>
                  <a:lnTo>
                    <a:pt x="770" y="125"/>
                  </a:lnTo>
                  <a:lnTo>
                    <a:pt x="816" y="125"/>
                  </a:lnTo>
                  <a:lnTo>
                    <a:pt x="823" y="79"/>
                  </a:lnTo>
                  <a:lnTo>
                    <a:pt x="849" y="81"/>
                  </a:lnTo>
                  <a:lnTo>
                    <a:pt x="868" y="116"/>
                  </a:lnTo>
                  <a:lnTo>
                    <a:pt x="871" y="86"/>
                  </a:lnTo>
                  <a:lnTo>
                    <a:pt x="956" y="5"/>
                  </a:lnTo>
                  <a:lnTo>
                    <a:pt x="989" y="5"/>
                  </a:lnTo>
                  <a:lnTo>
                    <a:pt x="1019" y="22"/>
                  </a:lnTo>
                  <a:lnTo>
                    <a:pt x="1057" y="20"/>
                  </a:lnTo>
                  <a:lnTo>
                    <a:pt x="1109" y="49"/>
                  </a:lnTo>
                  <a:lnTo>
                    <a:pt x="1168" y="66"/>
                  </a:lnTo>
                  <a:lnTo>
                    <a:pt x="1210" y="62"/>
                  </a:lnTo>
                  <a:lnTo>
                    <a:pt x="1265" y="81"/>
                  </a:lnTo>
                  <a:lnTo>
                    <a:pt x="1311" y="81"/>
                  </a:lnTo>
                  <a:lnTo>
                    <a:pt x="1334" y="68"/>
                  </a:lnTo>
                  <a:lnTo>
                    <a:pt x="1385" y="68"/>
                  </a:lnTo>
                  <a:lnTo>
                    <a:pt x="1413" y="82"/>
                  </a:lnTo>
                  <a:lnTo>
                    <a:pt x="1483" y="82"/>
                  </a:lnTo>
                  <a:lnTo>
                    <a:pt x="1542" y="108"/>
                  </a:lnTo>
                  <a:lnTo>
                    <a:pt x="1650" y="105"/>
                  </a:lnTo>
                  <a:lnTo>
                    <a:pt x="1822" y="116"/>
                  </a:lnTo>
                  <a:lnTo>
                    <a:pt x="1905" y="151"/>
                  </a:lnTo>
                  <a:lnTo>
                    <a:pt x="1975" y="173"/>
                  </a:lnTo>
                  <a:lnTo>
                    <a:pt x="2019" y="191"/>
                  </a:lnTo>
                  <a:lnTo>
                    <a:pt x="2006" y="197"/>
                  </a:lnTo>
                  <a:lnTo>
                    <a:pt x="1975" y="182"/>
                  </a:lnTo>
                  <a:lnTo>
                    <a:pt x="1903" y="176"/>
                  </a:lnTo>
                  <a:lnTo>
                    <a:pt x="1923" y="191"/>
                  </a:lnTo>
                  <a:lnTo>
                    <a:pt x="1954" y="198"/>
                  </a:lnTo>
                  <a:lnTo>
                    <a:pt x="1945" y="222"/>
                  </a:lnTo>
                  <a:lnTo>
                    <a:pt x="1912" y="237"/>
                  </a:lnTo>
                  <a:lnTo>
                    <a:pt x="1901" y="261"/>
                  </a:lnTo>
                  <a:lnTo>
                    <a:pt x="1945" y="283"/>
                  </a:lnTo>
                  <a:lnTo>
                    <a:pt x="1976" y="313"/>
                  </a:lnTo>
                  <a:lnTo>
                    <a:pt x="1993" y="355"/>
                  </a:lnTo>
                  <a:lnTo>
                    <a:pt x="1973" y="359"/>
                  </a:lnTo>
                  <a:lnTo>
                    <a:pt x="1928" y="346"/>
                  </a:lnTo>
                  <a:lnTo>
                    <a:pt x="1882" y="314"/>
                  </a:lnTo>
                  <a:lnTo>
                    <a:pt x="1864" y="298"/>
                  </a:lnTo>
                  <a:lnTo>
                    <a:pt x="1853" y="276"/>
                  </a:lnTo>
                  <a:lnTo>
                    <a:pt x="1842" y="243"/>
                  </a:lnTo>
                  <a:lnTo>
                    <a:pt x="1823" y="232"/>
                  </a:lnTo>
                  <a:lnTo>
                    <a:pt x="1807" y="230"/>
                  </a:lnTo>
                  <a:lnTo>
                    <a:pt x="1792" y="233"/>
                  </a:lnTo>
                  <a:lnTo>
                    <a:pt x="1809" y="259"/>
                  </a:lnTo>
                  <a:lnTo>
                    <a:pt x="1765" y="263"/>
                  </a:lnTo>
                  <a:lnTo>
                    <a:pt x="1744" y="250"/>
                  </a:lnTo>
                  <a:lnTo>
                    <a:pt x="1706" y="257"/>
                  </a:lnTo>
                  <a:lnTo>
                    <a:pt x="1676" y="278"/>
                  </a:lnTo>
                  <a:lnTo>
                    <a:pt x="1676" y="289"/>
                  </a:lnTo>
                  <a:lnTo>
                    <a:pt x="1687" y="307"/>
                  </a:lnTo>
                  <a:lnTo>
                    <a:pt x="1733" y="313"/>
                  </a:lnTo>
                  <a:lnTo>
                    <a:pt x="1770" y="335"/>
                  </a:lnTo>
                  <a:lnTo>
                    <a:pt x="1833" y="395"/>
                  </a:lnTo>
                  <a:lnTo>
                    <a:pt x="1858" y="436"/>
                  </a:lnTo>
                  <a:lnTo>
                    <a:pt x="1862" y="478"/>
                  </a:lnTo>
                  <a:lnTo>
                    <a:pt x="1857" y="513"/>
                  </a:lnTo>
                  <a:lnTo>
                    <a:pt x="1842" y="513"/>
                  </a:lnTo>
                  <a:lnTo>
                    <a:pt x="1825" y="500"/>
                  </a:lnTo>
                  <a:lnTo>
                    <a:pt x="1801" y="517"/>
                  </a:lnTo>
                  <a:lnTo>
                    <a:pt x="1777" y="532"/>
                  </a:lnTo>
                  <a:lnTo>
                    <a:pt x="1774" y="559"/>
                  </a:lnTo>
                  <a:lnTo>
                    <a:pt x="1800" y="589"/>
                  </a:lnTo>
                  <a:lnTo>
                    <a:pt x="1783" y="613"/>
                  </a:lnTo>
                  <a:lnTo>
                    <a:pt x="1777" y="653"/>
                  </a:lnTo>
                  <a:lnTo>
                    <a:pt x="1809" y="679"/>
                  </a:lnTo>
                  <a:lnTo>
                    <a:pt x="1844" y="686"/>
                  </a:lnTo>
                  <a:lnTo>
                    <a:pt x="1881" y="714"/>
                  </a:lnTo>
                  <a:lnTo>
                    <a:pt x="1912" y="751"/>
                  </a:lnTo>
                  <a:lnTo>
                    <a:pt x="1914" y="806"/>
                  </a:lnTo>
                  <a:lnTo>
                    <a:pt x="1903" y="832"/>
                  </a:lnTo>
                  <a:lnTo>
                    <a:pt x="1870" y="854"/>
                  </a:lnTo>
                  <a:lnTo>
                    <a:pt x="1829" y="865"/>
                  </a:lnTo>
                  <a:lnTo>
                    <a:pt x="1803" y="882"/>
                  </a:lnTo>
                  <a:lnTo>
                    <a:pt x="1788" y="872"/>
                  </a:lnTo>
                  <a:lnTo>
                    <a:pt x="1776" y="882"/>
                  </a:lnTo>
                  <a:lnTo>
                    <a:pt x="1772" y="922"/>
                  </a:lnTo>
                  <a:lnTo>
                    <a:pt x="1781" y="946"/>
                  </a:lnTo>
                  <a:lnTo>
                    <a:pt x="1822" y="974"/>
                  </a:lnTo>
                  <a:lnTo>
                    <a:pt x="1838" y="1001"/>
                  </a:lnTo>
                  <a:lnTo>
                    <a:pt x="1851" y="1018"/>
                  </a:lnTo>
                  <a:lnTo>
                    <a:pt x="1847" y="1047"/>
                  </a:lnTo>
                  <a:lnTo>
                    <a:pt x="1822" y="1071"/>
                  </a:lnTo>
                  <a:lnTo>
                    <a:pt x="1794" y="1071"/>
                  </a:lnTo>
                  <a:lnTo>
                    <a:pt x="1750" y="1036"/>
                  </a:lnTo>
                  <a:lnTo>
                    <a:pt x="1719" y="1023"/>
                  </a:lnTo>
                  <a:lnTo>
                    <a:pt x="1706" y="1016"/>
                  </a:lnTo>
                  <a:lnTo>
                    <a:pt x="1693" y="1034"/>
                  </a:lnTo>
                  <a:lnTo>
                    <a:pt x="1696" y="1060"/>
                  </a:lnTo>
                  <a:lnTo>
                    <a:pt x="1707" y="1080"/>
                  </a:lnTo>
                  <a:lnTo>
                    <a:pt x="1715" y="1112"/>
                  </a:lnTo>
                  <a:lnTo>
                    <a:pt x="1742" y="1123"/>
                  </a:lnTo>
                  <a:lnTo>
                    <a:pt x="1733" y="1139"/>
                  </a:lnTo>
                  <a:lnTo>
                    <a:pt x="1735" y="1163"/>
                  </a:lnTo>
                  <a:lnTo>
                    <a:pt x="1744" y="1187"/>
                  </a:lnTo>
                  <a:lnTo>
                    <a:pt x="1726" y="1185"/>
                  </a:lnTo>
                  <a:lnTo>
                    <a:pt x="1706" y="1158"/>
                  </a:lnTo>
                  <a:lnTo>
                    <a:pt x="1707" y="1128"/>
                  </a:lnTo>
                  <a:lnTo>
                    <a:pt x="1700" y="1119"/>
                  </a:lnTo>
                  <a:lnTo>
                    <a:pt x="1693" y="1086"/>
                  </a:lnTo>
                  <a:lnTo>
                    <a:pt x="1684" y="1077"/>
                  </a:lnTo>
                  <a:lnTo>
                    <a:pt x="1680" y="1031"/>
                  </a:lnTo>
                  <a:lnTo>
                    <a:pt x="1667" y="1001"/>
                  </a:lnTo>
                  <a:lnTo>
                    <a:pt x="1645" y="975"/>
                  </a:lnTo>
                  <a:lnTo>
                    <a:pt x="1604" y="961"/>
                  </a:lnTo>
                  <a:lnTo>
                    <a:pt x="1575" y="937"/>
                  </a:lnTo>
                  <a:lnTo>
                    <a:pt x="1562" y="918"/>
                  </a:lnTo>
                  <a:lnTo>
                    <a:pt x="1542" y="898"/>
                  </a:lnTo>
                  <a:lnTo>
                    <a:pt x="1510" y="852"/>
                  </a:lnTo>
                  <a:lnTo>
                    <a:pt x="1483" y="856"/>
                  </a:lnTo>
                  <a:lnTo>
                    <a:pt x="1446" y="878"/>
                  </a:lnTo>
                  <a:lnTo>
                    <a:pt x="1429" y="896"/>
                  </a:lnTo>
                  <a:lnTo>
                    <a:pt x="1396" y="931"/>
                  </a:lnTo>
                  <a:lnTo>
                    <a:pt x="1372" y="968"/>
                  </a:lnTo>
                  <a:lnTo>
                    <a:pt x="1363" y="981"/>
                  </a:lnTo>
                  <a:lnTo>
                    <a:pt x="1372" y="1025"/>
                  </a:lnTo>
                  <a:lnTo>
                    <a:pt x="1370" y="1068"/>
                  </a:lnTo>
                  <a:lnTo>
                    <a:pt x="1341" y="1097"/>
                  </a:lnTo>
                  <a:lnTo>
                    <a:pt x="1324" y="1099"/>
                  </a:lnTo>
                  <a:lnTo>
                    <a:pt x="1289" y="1038"/>
                  </a:lnTo>
                  <a:lnTo>
                    <a:pt x="1262" y="994"/>
                  </a:lnTo>
                  <a:lnTo>
                    <a:pt x="1206" y="913"/>
                  </a:lnTo>
                  <a:lnTo>
                    <a:pt x="1205" y="882"/>
                  </a:lnTo>
                  <a:lnTo>
                    <a:pt x="1192" y="867"/>
                  </a:lnTo>
                  <a:lnTo>
                    <a:pt x="1183" y="887"/>
                  </a:lnTo>
                  <a:lnTo>
                    <a:pt x="1135" y="841"/>
                  </a:lnTo>
                  <a:lnTo>
                    <a:pt x="1070" y="806"/>
                  </a:lnTo>
                  <a:lnTo>
                    <a:pt x="1030" y="813"/>
                  </a:lnTo>
                  <a:lnTo>
                    <a:pt x="971" y="810"/>
                  </a:lnTo>
                  <a:lnTo>
                    <a:pt x="943" y="784"/>
                  </a:lnTo>
                  <a:lnTo>
                    <a:pt x="912" y="788"/>
                  </a:lnTo>
                  <a:lnTo>
                    <a:pt x="868" y="777"/>
                  </a:lnTo>
                  <a:lnTo>
                    <a:pt x="776" y="690"/>
                  </a:lnTo>
                  <a:lnTo>
                    <a:pt x="781" y="725"/>
                  </a:lnTo>
                  <a:lnTo>
                    <a:pt x="809" y="775"/>
                  </a:lnTo>
                  <a:lnTo>
                    <a:pt x="840" y="810"/>
                  </a:lnTo>
                  <a:lnTo>
                    <a:pt x="873" y="828"/>
                  </a:lnTo>
                  <a:lnTo>
                    <a:pt x="910" y="813"/>
                  </a:lnTo>
                  <a:lnTo>
                    <a:pt x="939" y="813"/>
                  </a:lnTo>
                  <a:lnTo>
                    <a:pt x="978" y="845"/>
                  </a:lnTo>
                  <a:lnTo>
                    <a:pt x="1000" y="869"/>
                  </a:lnTo>
                  <a:lnTo>
                    <a:pt x="997" y="883"/>
                  </a:lnTo>
                  <a:lnTo>
                    <a:pt x="930" y="952"/>
                  </a:lnTo>
                  <a:lnTo>
                    <a:pt x="886" y="977"/>
                  </a:lnTo>
                  <a:lnTo>
                    <a:pt x="794" y="1012"/>
                  </a:lnTo>
                  <a:lnTo>
                    <a:pt x="766" y="1023"/>
                  </a:lnTo>
                  <a:lnTo>
                    <a:pt x="750" y="1012"/>
                  </a:lnTo>
                  <a:lnTo>
                    <a:pt x="744" y="998"/>
                  </a:lnTo>
                  <a:lnTo>
                    <a:pt x="742" y="977"/>
                  </a:lnTo>
                  <a:lnTo>
                    <a:pt x="735" y="957"/>
                  </a:lnTo>
                  <a:lnTo>
                    <a:pt x="722" y="940"/>
                  </a:lnTo>
                  <a:lnTo>
                    <a:pt x="711" y="926"/>
                  </a:lnTo>
                  <a:lnTo>
                    <a:pt x="694" y="905"/>
                  </a:lnTo>
                  <a:lnTo>
                    <a:pt x="685" y="893"/>
                  </a:lnTo>
                  <a:lnTo>
                    <a:pt x="678" y="876"/>
                  </a:lnTo>
                  <a:lnTo>
                    <a:pt x="665" y="861"/>
                  </a:lnTo>
                  <a:lnTo>
                    <a:pt x="645" y="824"/>
                  </a:lnTo>
                  <a:lnTo>
                    <a:pt x="634" y="810"/>
                  </a:lnTo>
                  <a:lnTo>
                    <a:pt x="619" y="789"/>
                  </a:lnTo>
                  <a:lnTo>
                    <a:pt x="595" y="762"/>
                  </a:lnTo>
                  <a:lnTo>
                    <a:pt x="582" y="745"/>
                  </a:lnTo>
                  <a:lnTo>
                    <a:pt x="571" y="734"/>
                  </a:lnTo>
                  <a:lnTo>
                    <a:pt x="558" y="710"/>
                  </a:lnTo>
                  <a:lnTo>
                    <a:pt x="597" y="688"/>
                  </a:lnTo>
                  <a:lnTo>
                    <a:pt x="613" y="640"/>
                  </a:lnTo>
                  <a:lnTo>
                    <a:pt x="577" y="627"/>
                  </a:lnTo>
                  <a:lnTo>
                    <a:pt x="525" y="635"/>
                  </a:lnTo>
                  <a:lnTo>
                    <a:pt x="514" y="629"/>
                  </a:lnTo>
                  <a:lnTo>
                    <a:pt x="508" y="629"/>
                  </a:lnTo>
                  <a:lnTo>
                    <a:pt x="501" y="629"/>
                  </a:lnTo>
                  <a:lnTo>
                    <a:pt x="496" y="629"/>
                  </a:lnTo>
                  <a:lnTo>
                    <a:pt x="494" y="620"/>
                  </a:lnTo>
                  <a:lnTo>
                    <a:pt x="490" y="613"/>
                  </a:lnTo>
                  <a:lnTo>
                    <a:pt x="490" y="598"/>
                  </a:lnTo>
                  <a:lnTo>
                    <a:pt x="481" y="591"/>
                  </a:lnTo>
                  <a:lnTo>
                    <a:pt x="479" y="581"/>
                  </a:lnTo>
                  <a:lnTo>
                    <a:pt x="473" y="580"/>
                  </a:lnTo>
                  <a:lnTo>
                    <a:pt x="468" y="572"/>
                  </a:lnTo>
                  <a:lnTo>
                    <a:pt x="466" y="565"/>
                  </a:lnTo>
                  <a:lnTo>
                    <a:pt x="462" y="557"/>
                  </a:lnTo>
                  <a:lnTo>
                    <a:pt x="459" y="550"/>
                  </a:lnTo>
                  <a:lnTo>
                    <a:pt x="448" y="550"/>
                  </a:lnTo>
                  <a:lnTo>
                    <a:pt x="440" y="550"/>
                  </a:lnTo>
                  <a:lnTo>
                    <a:pt x="437" y="550"/>
                  </a:lnTo>
                  <a:lnTo>
                    <a:pt x="435" y="563"/>
                  </a:lnTo>
                  <a:lnTo>
                    <a:pt x="435" y="572"/>
                  </a:lnTo>
                  <a:lnTo>
                    <a:pt x="435" y="583"/>
                  </a:lnTo>
                  <a:lnTo>
                    <a:pt x="435" y="594"/>
                  </a:lnTo>
                  <a:lnTo>
                    <a:pt x="435" y="602"/>
                  </a:lnTo>
                  <a:lnTo>
                    <a:pt x="426" y="605"/>
                  </a:lnTo>
                  <a:lnTo>
                    <a:pt x="418" y="613"/>
                  </a:lnTo>
                  <a:lnTo>
                    <a:pt x="407" y="602"/>
                  </a:lnTo>
                  <a:lnTo>
                    <a:pt x="400" y="587"/>
                  </a:lnTo>
                  <a:lnTo>
                    <a:pt x="402" y="570"/>
                  </a:lnTo>
                  <a:lnTo>
                    <a:pt x="391" y="545"/>
                  </a:lnTo>
                  <a:lnTo>
                    <a:pt x="385" y="530"/>
                  </a:lnTo>
                  <a:lnTo>
                    <a:pt x="372" y="521"/>
                  </a:lnTo>
                  <a:lnTo>
                    <a:pt x="357" y="511"/>
                  </a:lnTo>
                  <a:lnTo>
                    <a:pt x="350" y="499"/>
                  </a:lnTo>
                  <a:lnTo>
                    <a:pt x="345" y="489"/>
                  </a:lnTo>
                  <a:lnTo>
                    <a:pt x="332" y="488"/>
                  </a:lnTo>
                  <a:lnTo>
                    <a:pt x="328" y="482"/>
                  </a:lnTo>
                  <a:lnTo>
                    <a:pt x="319" y="482"/>
                  </a:lnTo>
                  <a:lnTo>
                    <a:pt x="311" y="491"/>
                  </a:lnTo>
                  <a:lnTo>
                    <a:pt x="304" y="499"/>
                  </a:lnTo>
                  <a:lnTo>
                    <a:pt x="321" y="508"/>
                  </a:lnTo>
                  <a:lnTo>
                    <a:pt x="330" y="521"/>
                  </a:lnTo>
                  <a:lnTo>
                    <a:pt x="346" y="537"/>
                  </a:lnTo>
                  <a:lnTo>
                    <a:pt x="354" y="545"/>
                  </a:lnTo>
                  <a:lnTo>
                    <a:pt x="367" y="550"/>
                  </a:lnTo>
                  <a:lnTo>
                    <a:pt x="376" y="565"/>
                  </a:lnTo>
                  <a:lnTo>
                    <a:pt x="365" y="578"/>
                  </a:lnTo>
                  <a:lnTo>
                    <a:pt x="363" y="572"/>
                  </a:lnTo>
                  <a:lnTo>
                    <a:pt x="363" y="565"/>
                  </a:lnTo>
                  <a:lnTo>
                    <a:pt x="357" y="581"/>
                  </a:lnTo>
                  <a:lnTo>
                    <a:pt x="356" y="596"/>
                  </a:lnTo>
                  <a:lnTo>
                    <a:pt x="345" y="600"/>
                  </a:lnTo>
                  <a:lnTo>
                    <a:pt x="348" y="581"/>
                  </a:lnTo>
                  <a:lnTo>
                    <a:pt x="346" y="572"/>
                  </a:lnTo>
                  <a:lnTo>
                    <a:pt x="333" y="567"/>
                  </a:lnTo>
                  <a:lnTo>
                    <a:pt x="328" y="563"/>
                  </a:lnTo>
                  <a:lnTo>
                    <a:pt x="322" y="556"/>
                  </a:lnTo>
                  <a:lnTo>
                    <a:pt x="311" y="548"/>
                  </a:lnTo>
                  <a:lnTo>
                    <a:pt x="304" y="543"/>
                  </a:lnTo>
                  <a:lnTo>
                    <a:pt x="297" y="532"/>
                  </a:lnTo>
                  <a:lnTo>
                    <a:pt x="287" y="526"/>
                  </a:lnTo>
                  <a:lnTo>
                    <a:pt x="282" y="515"/>
                  </a:lnTo>
                  <a:lnTo>
                    <a:pt x="280" y="506"/>
                  </a:lnTo>
                  <a:lnTo>
                    <a:pt x="273" y="502"/>
                  </a:lnTo>
                  <a:lnTo>
                    <a:pt x="265" y="497"/>
                  </a:lnTo>
                  <a:lnTo>
                    <a:pt x="251" y="497"/>
                  </a:lnTo>
                  <a:lnTo>
                    <a:pt x="238" y="499"/>
                  </a:lnTo>
                  <a:lnTo>
                    <a:pt x="223" y="497"/>
                  </a:lnTo>
                  <a:lnTo>
                    <a:pt x="197" y="499"/>
                  </a:lnTo>
                  <a:lnTo>
                    <a:pt x="179" y="500"/>
                  </a:lnTo>
                  <a:lnTo>
                    <a:pt x="173" y="504"/>
                  </a:lnTo>
                  <a:lnTo>
                    <a:pt x="171" y="515"/>
                  </a:lnTo>
                  <a:lnTo>
                    <a:pt x="171" y="528"/>
                  </a:lnTo>
                  <a:lnTo>
                    <a:pt x="160" y="541"/>
                  </a:lnTo>
                  <a:lnTo>
                    <a:pt x="153" y="546"/>
                  </a:lnTo>
                  <a:lnTo>
                    <a:pt x="149" y="550"/>
                  </a:lnTo>
                  <a:lnTo>
                    <a:pt x="144" y="563"/>
                  </a:lnTo>
                  <a:lnTo>
                    <a:pt x="140" y="570"/>
                  </a:lnTo>
                  <a:lnTo>
                    <a:pt x="146" y="576"/>
                  </a:lnTo>
                  <a:lnTo>
                    <a:pt x="146" y="587"/>
                  </a:lnTo>
                  <a:lnTo>
                    <a:pt x="144" y="592"/>
                  </a:lnTo>
                  <a:lnTo>
                    <a:pt x="140" y="600"/>
                  </a:lnTo>
                  <a:lnTo>
                    <a:pt x="131" y="613"/>
                  </a:lnTo>
                  <a:lnTo>
                    <a:pt x="125" y="607"/>
                  </a:lnTo>
                  <a:lnTo>
                    <a:pt x="120" y="611"/>
                  </a:lnTo>
                  <a:lnTo>
                    <a:pt x="112" y="616"/>
                  </a:lnTo>
                  <a:lnTo>
                    <a:pt x="101" y="618"/>
                  </a:lnTo>
                  <a:lnTo>
                    <a:pt x="90" y="627"/>
                  </a:lnTo>
                  <a:lnTo>
                    <a:pt x="79" y="629"/>
                  </a:lnTo>
                  <a:lnTo>
                    <a:pt x="68" y="629"/>
                  </a:lnTo>
                  <a:lnTo>
                    <a:pt x="57" y="629"/>
                  </a:lnTo>
                  <a:lnTo>
                    <a:pt x="33" y="635"/>
                  </a:lnTo>
                  <a:lnTo>
                    <a:pt x="22" y="635"/>
                  </a:lnTo>
                  <a:lnTo>
                    <a:pt x="17" y="622"/>
                  </a:lnTo>
                  <a:lnTo>
                    <a:pt x="11" y="605"/>
                  </a:lnTo>
                  <a:lnTo>
                    <a:pt x="7" y="591"/>
                  </a:lnTo>
                  <a:lnTo>
                    <a:pt x="6" y="576"/>
                  </a:lnTo>
                  <a:lnTo>
                    <a:pt x="6" y="557"/>
                  </a:lnTo>
                  <a:lnTo>
                    <a:pt x="0" y="532"/>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70" name="Freeform 30"/>
            <p:cNvSpPr>
              <a:spLocks/>
            </p:cNvSpPr>
            <p:nvPr/>
          </p:nvSpPr>
          <p:spPr bwMode="auto">
            <a:xfrm>
              <a:off x="60" y="866"/>
              <a:ext cx="1387" cy="1480"/>
            </a:xfrm>
            <a:custGeom>
              <a:avLst/>
              <a:gdLst/>
              <a:ahLst/>
              <a:cxnLst>
                <a:cxn ang="0">
                  <a:pos x="96" y="193"/>
                </a:cxn>
                <a:cxn ang="0">
                  <a:pos x="77" y="136"/>
                </a:cxn>
                <a:cxn ang="0">
                  <a:pos x="171" y="88"/>
                </a:cxn>
                <a:cxn ang="0">
                  <a:pos x="213" y="51"/>
                </a:cxn>
                <a:cxn ang="0">
                  <a:pos x="287" y="44"/>
                </a:cxn>
                <a:cxn ang="0">
                  <a:pos x="515" y="46"/>
                </a:cxn>
                <a:cxn ang="0">
                  <a:pos x="632" y="64"/>
                </a:cxn>
                <a:cxn ang="0">
                  <a:pos x="587" y="62"/>
                </a:cxn>
                <a:cxn ang="0">
                  <a:pos x="558" y="1"/>
                </a:cxn>
                <a:cxn ang="0">
                  <a:pos x="615" y="0"/>
                </a:cxn>
                <a:cxn ang="0">
                  <a:pos x="659" y="27"/>
                </a:cxn>
                <a:cxn ang="0">
                  <a:pos x="727" y="70"/>
                </a:cxn>
                <a:cxn ang="0">
                  <a:pos x="714" y="22"/>
                </a:cxn>
                <a:cxn ang="0">
                  <a:pos x="841" y="68"/>
                </a:cxn>
                <a:cxn ang="0">
                  <a:pos x="843" y="86"/>
                </a:cxn>
                <a:cxn ang="0">
                  <a:pos x="803" y="132"/>
                </a:cxn>
                <a:cxn ang="0">
                  <a:pos x="771" y="208"/>
                </a:cxn>
                <a:cxn ang="0">
                  <a:pos x="889" y="250"/>
                </a:cxn>
                <a:cxn ang="0">
                  <a:pos x="893" y="316"/>
                </a:cxn>
                <a:cxn ang="0">
                  <a:pos x="910" y="265"/>
                </a:cxn>
                <a:cxn ang="0">
                  <a:pos x="910" y="169"/>
                </a:cxn>
                <a:cxn ang="0">
                  <a:pos x="992" y="195"/>
                </a:cxn>
                <a:cxn ang="0">
                  <a:pos x="1044" y="167"/>
                </a:cxn>
                <a:cxn ang="0">
                  <a:pos x="1136" y="237"/>
                </a:cxn>
                <a:cxn ang="0">
                  <a:pos x="1199" y="298"/>
                </a:cxn>
                <a:cxn ang="0">
                  <a:pos x="1149" y="322"/>
                </a:cxn>
                <a:cxn ang="0">
                  <a:pos x="1062" y="342"/>
                </a:cxn>
                <a:cxn ang="0">
                  <a:pos x="1123" y="355"/>
                </a:cxn>
                <a:cxn ang="0">
                  <a:pos x="1149" y="410"/>
                </a:cxn>
                <a:cxn ang="0">
                  <a:pos x="1125" y="414"/>
                </a:cxn>
                <a:cxn ang="0">
                  <a:pos x="1090" y="436"/>
                </a:cxn>
                <a:cxn ang="0">
                  <a:pos x="1035" y="487"/>
                </a:cxn>
                <a:cxn ang="0">
                  <a:pos x="1029" y="559"/>
                </a:cxn>
                <a:cxn ang="0">
                  <a:pos x="970" y="668"/>
                </a:cxn>
                <a:cxn ang="0">
                  <a:pos x="987" y="760"/>
                </a:cxn>
                <a:cxn ang="0">
                  <a:pos x="954" y="697"/>
                </a:cxn>
                <a:cxn ang="0">
                  <a:pos x="897" y="670"/>
                </a:cxn>
                <a:cxn ang="0">
                  <a:pos x="847" y="688"/>
                </a:cxn>
                <a:cxn ang="0">
                  <a:pos x="762" y="697"/>
                </a:cxn>
                <a:cxn ang="0">
                  <a:pos x="720" y="766"/>
                </a:cxn>
                <a:cxn ang="0">
                  <a:pos x="816" y="858"/>
                </a:cxn>
                <a:cxn ang="0">
                  <a:pos x="832" y="806"/>
                </a:cxn>
                <a:cxn ang="0">
                  <a:pos x="886" y="843"/>
                </a:cxn>
                <a:cxn ang="0">
                  <a:pos x="915" y="894"/>
                </a:cxn>
                <a:cxn ang="0">
                  <a:pos x="939" y="942"/>
                </a:cxn>
                <a:cxn ang="0">
                  <a:pos x="994" y="1012"/>
                </a:cxn>
                <a:cxn ang="0">
                  <a:pos x="1077" y="1010"/>
                </a:cxn>
                <a:cxn ang="0">
                  <a:pos x="1027" y="1020"/>
                </a:cxn>
                <a:cxn ang="0">
                  <a:pos x="930" y="1009"/>
                </a:cxn>
                <a:cxn ang="0">
                  <a:pos x="862" y="946"/>
                </a:cxn>
                <a:cxn ang="0">
                  <a:pos x="808" y="920"/>
                </a:cxn>
                <a:cxn ang="0">
                  <a:pos x="729" y="891"/>
                </a:cxn>
                <a:cxn ang="0">
                  <a:pos x="589" y="791"/>
                </a:cxn>
                <a:cxn ang="0">
                  <a:pos x="475" y="646"/>
                </a:cxn>
                <a:cxn ang="0">
                  <a:pos x="514" y="777"/>
                </a:cxn>
                <a:cxn ang="0">
                  <a:pos x="440" y="686"/>
                </a:cxn>
                <a:cxn ang="0">
                  <a:pos x="372" y="510"/>
                </a:cxn>
                <a:cxn ang="0">
                  <a:pos x="379" y="377"/>
                </a:cxn>
                <a:cxn ang="0">
                  <a:pos x="355" y="278"/>
                </a:cxn>
                <a:cxn ang="0">
                  <a:pos x="335" y="219"/>
                </a:cxn>
                <a:cxn ang="0">
                  <a:pos x="289" y="184"/>
                </a:cxn>
                <a:cxn ang="0">
                  <a:pos x="191" y="193"/>
                </a:cxn>
                <a:cxn ang="0">
                  <a:pos x="118" y="230"/>
                </a:cxn>
              </a:cxnLst>
              <a:rect l="0" t="0" r="r" b="b"/>
              <a:pathLst>
                <a:path w="1199" h="1031">
                  <a:moveTo>
                    <a:pt x="0" y="265"/>
                  </a:moveTo>
                  <a:lnTo>
                    <a:pt x="57" y="230"/>
                  </a:lnTo>
                  <a:lnTo>
                    <a:pt x="90" y="215"/>
                  </a:lnTo>
                  <a:lnTo>
                    <a:pt x="96" y="193"/>
                  </a:lnTo>
                  <a:lnTo>
                    <a:pt x="70" y="180"/>
                  </a:lnTo>
                  <a:lnTo>
                    <a:pt x="68" y="154"/>
                  </a:lnTo>
                  <a:lnTo>
                    <a:pt x="79" y="147"/>
                  </a:lnTo>
                  <a:lnTo>
                    <a:pt x="77" y="136"/>
                  </a:lnTo>
                  <a:lnTo>
                    <a:pt x="121" y="132"/>
                  </a:lnTo>
                  <a:lnTo>
                    <a:pt x="132" y="112"/>
                  </a:lnTo>
                  <a:lnTo>
                    <a:pt x="134" y="93"/>
                  </a:lnTo>
                  <a:lnTo>
                    <a:pt x="171" y="88"/>
                  </a:lnTo>
                  <a:lnTo>
                    <a:pt x="175" y="70"/>
                  </a:lnTo>
                  <a:lnTo>
                    <a:pt x="140" y="64"/>
                  </a:lnTo>
                  <a:lnTo>
                    <a:pt x="156" y="51"/>
                  </a:lnTo>
                  <a:lnTo>
                    <a:pt x="213" y="51"/>
                  </a:lnTo>
                  <a:lnTo>
                    <a:pt x="230" y="36"/>
                  </a:lnTo>
                  <a:lnTo>
                    <a:pt x="254" y="35"/>
                  </a:lnTo>
                  <a:lnTo>
                    <a:pt x="269" y="22"/>
                  </a:lnTo>
                  <a:lnTo>
                    <a:pt x="287" y="44"/>
                  </a:lnTo>
                  <a:lnTo>
                    <a:pt x="359" y="40"/>
                  </a:lnTo>
                  <a:lnTo>
                    <a:pt x="392" y="62"/>
                  </a:lnTo>
                  <a:lnTo>
                    <a:pt x="499" y="57"/>
                  </a:lnTo>
                  <a:lnTo>
                    <a:pt x="515" y="46"/>
                  </a:lnTo>
                  <a:lnTo>
                    <a:pt x="556" y="64"/>
                  </a:lnTo>
                  <a:lnTo>
                    <a:pt x="598" y="81"/>
                  </a:lnTo>
                  <a:lnTo>
                    <a:pt x="619" y="73"/>
                  </a:lnTo>
                  <a:lnTo>
                    <a:pt x="632" y="64"/>
                  </a:lnTo>
                  <a:lnTo>
                    <a:pt x="666" y="70"/>
                  </a:lnTo>
                  <a:lnTo>
                    <a:pt x="643" y="57"/>
                  </a:lnTo>
                  <a:lnTo>
                    <a:pt x="620" y="58"/>
                  </a:lnTo>
                  <a:lnTo>
                    <a:pt x="587" y="62"/>
                  </a:lnTo>
                  <a:lnTo>
                    <a:pt x="571" y="44"/>
                  </a:lnTo>
                  <a:lnTo>
                    <a:pt x="552" y="35"/>
                  </a:lnTo>
                  <a:lnTo>
                    <a:pt x="552" y="18"/>
                  </a:lnTo>
                  <a:lnTo>
                    <a:pt x="558" y="1"/>
                  </a:lnTo>
                  <a:lnTo>
                    <a:pt x="573" y="0"/>
                  </a:lnTo>
                  <a:lnTo>
                    <a:pt x="593" y="14"/>
                  </a:lnTo>
                  <a:lnTo>
                    <a:pt x="598" y="7"/>
                  </a:lnTo>
                  <a:lnTo>
                    <a:pt x="615" y="0"/>
                  </a:lnTo>
                  <a:lnTo>
                    <a:pt x="635" y="11"/>
                  </a:lnTo>
                  <a:lnTo>
                    <a:pt x="646" y="1"/>
                  </a:lnTo>
                  <a:lnTo>
                    <a:pt x="657" y="16"/>
                  </a:lnTo>
                  <a:lnTo>
                    <a:pt x="659" y="27"/>
                  </a:lnTo>
                  <a:lnTo>
                    <a:pt x="689" y="40"/>
                  </a:lnTo>
                  <a:lnTo>
                    <a:pt x="678" y="51"/>
                  </a:lnTo>
                  <a:lnTo>
                    <a:pt x="678" y="66"/>
                  </a:lnTo>
                  <a:lnTo>
                    <a:pt x="727" y="70"/>
                  </a:lnTo>
                  <a:lnTo>
                    <a:pt x="740" y="51"/>
                  </a:lnTo>
                  <a:lnTo>
                    <a:pt x="731" y="42"/>
                  </a:lnTo>
                  <a:lnTo>
                    <a:pt x="709" y="44"/>
                  </a:lnTo>
                  <a:lnTo>
                    <a:pt x="714" y="22"/>
                  </a:lnTo>
                  <a:lnTo>
                    <a:pt x="759" y="35"/>
                  </a:lnTo>
                  <a:lnTo>
                    <a:pt x="768" y="49"/>
                  </a:lnTo>
                  <a:lnTo>
                    <a:pt x="805" y="49"/>
                  </a:lnTo>
                  <a:lnTo>
                    <a:pt x="841" y="68"/>
                  </a:lnTo>
                  <a:lnTo>
                    <a:pt x="860" y="64"/>
                  </a:lnTo>
                  <a:lnTo>
                    <a:pt x="880" y="81"/>
                  </a:lnTo>
                  <a:lnTo>
                    <a:pt x="860" y="103"/>
                  </a:lnTo>
                  <a:lnTo>
                    <a:pt x="843" y="86"/>
                  </a:lnTo>
                  <a:lnTo>
                    <a:pt x="832" y="92"/>
                  </a:lnTo>
                  <a:lnTo>
                    <a:pt x="816" y="104"/>
                  </a:lnTo>
                  <a:lnTo>
                    <a:pt x="790" y="116"/>
                  </a:lnTo>
                  <a:lnTo>
                    <a:pt x="803" y="132"/>
                  </a:lnTo>
                  <a:lnTo>
                    <a:pt x="781" y="134"/>
                  </a:lnTo>
                  <a:lnTo>
                    <a:pt x="762" y="156"/>
                  </a:lnTo>
                  <a:lnTo>
                    <a:pt x="744" y="184"/>
                  </a:lnTo>
                  <a:lnTo>
                    <a:pt x="771" y="208"/>
                  </a:lnTo>
                  <a:lnTo>
                    <a:pt x="794" y="235"/>
                  </a:lnTo>
                  <a:lnTo>
                    <a:pt x="836" y="239"/>
                  </a:lnTo>
                  <a:lnTo>
                    <a:pt x="873" y="235"/>
                  </a:lnTo>
                  <a:lnTo>
                    <a:pt x="889" y="250"/>
                  </a:lnTo>
                  <a:lnTo>
                    <a:pt x="882" y="257"/>
                  </a:lnTo>
                  <a:lnTo>
                    <a:pt x="871" y="272"/>
                  </a:lnTo>
                  <a:lnTo>
                    <a:pt x="888" y="298"/>
                  </a:lnTo>
                  <a:lnTo>
                    <a:pt x="893" y="316"/>
                  </a:lnTo>
                  <a:lnTo>
                    <a:pt x="913" y="325"/>
                  </a:lnTo>
                  <a:lnTo>
                    <a:pt x="941" y="309"/>
                  </a:lnTo>
                  <a:lnTo>
                    <a:pt x="934" y="285"/>
                  </a:lnTo>
                  <a:lnTo>
                    <a:pt x="910" y="265"/>
                  </a:lnTo>
                  <a:lnTo>
                    <a:pt x="937" y="241"/>
                  </a:lnTo>
                  <a:lnTo>
                    <a:pt x="913" y="200"/>
                  </a:lnTo>
                  <a:lnTo>
                    <a:pt x="891" y="184"/>
                  </a:lnTo>
                  <a:lnTo>
                    <a:pt x="910" y="169"/>
                  </a:lnTo>
                  <a:lnTo>
                    <a:pt x="906" y="147"/>
                  </a:lnTo>
                  <a:lnTo>
                    <a:pt x="919" y="134"/>
                  </a:lnTo>
                  <a:lnTo>
                    <a:pt x="941" y="147"/>
                  </a:lnTo>
                  <a:lnTo>
                    <a:pt x="992" y="195"/>
                  </a:lnTo>
                  <a:lnTo>
                    <a:pt x="1024" y="202"/>
                  </a:lnTo>
                  <a:lnTo>
                    <a:pt x="1033" y="189"/>
                  </a:lnTo>
                  <a:lnTo>
                    <a:pt x="1026" y="163"/>
                  </a:lnTo>
                  <a:lnTo>
                    <a:pt x="1044" y="167"/>
                  </a:lnTo>
                  <a:lnTo>
                    <a:pt x="1075" y="197"/>
                  </a:lnTo>
                  <a:lnTo>
                    <a:pt x="1081" y="213"/>
                  </a:lnTo>
                  <a:lnTo>
                    <a:pt x="1099" y="224"/>
                  </a:lnTo>
                  <a:lnTo>
                    <a:pt x="1136" y="237"/>
                  </a:lnTo>
                  <a:lnTo>
                    <a:pt x="1155" y="261"/>
                  </a:lnTo>
                  <a:lnTo>
                    <a:pt x="1182" y="278"/>
                  </a:lnTo>
                  <a:lnTo>
                    <a:pt x="1197" y="283"/>
                  </a:lnTo>
                  <a:lnTo>
                    <a:pt x="1199" y="298"/>
                  </a:lnTo>
                  <a:lnTo>
                    <a:pt x="1177" y="307"/>
                  </a:lnTo>
                  <a:lnTo>
                    <a:pt x="1164" y="296"/>
                  </a:lnTo>
                  <a:lnTo>
                    <a:pt x="1153" y="298"/>
                  </a:lnTo>
                  <a:lnTo>
                    <a:pt x="1149" y="322"/>
                  </a:lnTo>
                  <a:lnTo>
                    <a:pt x="1131" y="327"/>
                  </a:lnTo>
                  <a:lnTo>
                    <a:pt x="1110" y="314"/>
                  </a:lnTo>
                  <a:lnTo>
                    <a:pt x="1068" y="314"/>
                  </a:lnTo>
                  <a:lnTo>
                    <a:pt x="1062" y="342"/>
                  </a:lnTo>
                  <a:lnTo>
                    <a:pt x="1074" y="359"/>
                  </a:lnTo>
                  <a:lnTo>
                    <a:pt x="1090" y="349"/>
                  </a:lnTo>
                  <a:lnTo>
                    <a:pt x="1107" y="346"/>
                  </a:lnTo>
                  <a:lnTo>
                    <a:pt x="1123" y="355"/>
                  </a:lnTo>
                  <a:lnTo>
                    <a:pt x="1101" y="375"/>
                  </a:lnTo>
                  <a:lnTo>
                    <a:pt x="1123" y="394"/>
                  </a:lnTo>
                  <a:lnTo>
                    <a:pt x="1153" y="399"/>
                  </a:lnTo>
                  <a:lnTo>
                    <a:pt x="1149" y="410"/>
                  </a:lnTo>
                  <a:lnTo>
                    <a:pt x="1138" y="412"/>
                  </a:lnTo>
                  <a:lnTo>
                    <a:pt x="1110" y="475"/>
                  </a:lnTo>
                  <a:lnTo>
                    <a:pt x="1112" y="434"/>
                  </a:lnTo>
                  <a:lnTo>
                    <a:pt x="1125" y="414"/>
                  </a:lnTo>
                  <a:lnTo>
                    <a:pt x="1110" y="405"/>
                  </a:lnTo>
                  <a:lnTo>
                    <a:pt x="1094" y="418"/>
                  </a:lnTo>
                  <a:lnTo>
                    <a:pt x="1103" y="429"/>
                  </a:lnTo>
                  <a:lnTo>
                    <a:pt x="1090" y="436"/>
                  </a:lnTo>
                  <a:lnTo>
                    <a:pt x="1077" y="445"/>
                  </a:lnTo>
                  <a:lnTo>
                    <a:pt x="1079" y="473"/>
                  </a:lnTo>
                  <a:lnTo>
                    <a:pt x="1061" y="484"/>
                  </a:lnTo>
                  <a:lnTo>
                    <a:pt x="1035" y="487"/>
                  </a:lnTo>
                  <a:lnTo>
                    <a:pt x="1044" y="502"/>
                  </a:lnTo>
                  <a:lnTo>
                    <a:pt x="1035" y="519"/>
                  </a:lnTo>
                  <a:lnTo>
                    <a:pt x="1044" y="532"/>
                  </a:lnTo>
                  <a:lnTo>
                    <a:pt x="1029" y="559"/>
                  </a:lnTo>
                  <a:lnTo>
                    <a:pt x="1024" y="585"/>
                  </a:lnTo>
                  <a:lnTo>
                    <a:pt x="1002" y="600"/>
                  </a:lnTo>
                  <a:lnTo>
                    <a:pt x="974" y="640"/>
                  </a:lnTo>
                  <a:lnTo>
                    <a:pt x="970" y="668"/>
                  </a:lnTo>
                  <a:lnTo>
                    <a:pt x="980" y="690"/>
                  </a:lnTo>
                  <a:lnTo>
                    <a:pt x="992" y="718"/>
                  </a:lnTo>
                  <a:lnTo>
                    <a:pt x="1000" y="747"/>
                  </a:lnTo>
                  <a:lnTo>
                    <a:pt x="987" y="760"/>
                  </a:lnTo>
                  <a:lnTo>
                    <a:pt x="970" y="751"/>
                  </a:lnTo>
                  <a:lnTo>
                    <a:pt x="974" y="736"/>
                  </a:lnTo>
                  <a:lnTo>
                    <a:pt x="965" y="703"/>
                  </a:lnTo>
                  <a:lnTo>
                    <a:pt x="954" y="697"/>
                  </a:lnTo>
                  <a:lnTo>
                    <a:pt x="946" y="677"/>
                  </a:lnTo>
                  <a:lnTo>
                    <a:pt x="932" y="677"/>
                  </a:lnTo>
                  <a:lnTo>
                    <a:pt x="915" y="666"/>
                  </a:lnTo>
                  <a:lnTo>
                    <a:pt x="897" y="670"/>
                  </a:lnTo>
                  <a:lnTo>
                    <a:pt x="880" y="662"/>
                  </a:lnTo>
                  <a:lnTo>
                    <a:pt x="860" y="672"/>
                  </a:lnTo>
                  <a:lnTo>
                    <a:pt x="823" y="664"/>
                  </a:lnTo>
                  <a:lnTo>
                    <a:pt x="847" y="688"/>
                  </a:lnTo>
                  <a:lnTo>
                    <a:pt x="816" y="686"/>
                  </a:lnTo>
                  <a:lnTo>
                    <a:pt x="794" y="668"/>
                  </a:lnTo>
                  <a:lnTo>
                    <a:pt x="757" y="668"/>
                  </a:lnTo>
                  <a:lnTo>
                    <a:pt x="762" y="697"/>
                  </a:lnTo>
                  <a:lnTo>
                    <a:pt x="735" y="688"/>
                  </a:lnTo>
                  <a:lnTo>
                    <a:pt x="720" y="718"/>
                  </a:lnTo>
                  <a:lnTo>
                    <a:pt x="731" y="731"/>
                  </a:lnTo>
                  <a:lnTo>
                    <a:pt x="720" y="766"/>
                  </a:lnTo>
                  <a:lnTo>
                    <a:pt x="733" y="806"/>
                  </a:lnTo>
                  <a:lnTo>
                    <a:pt x="748" y="834"/>
                  </a:lnTo>
                  <a:lnTo>
                    <a:pt x="764" y="859"/>
                  </a:lnTo>
                  <a:lnTo>
                    <a:pt x="816" y="858"/>
                  </a:lnTo>
                  <a:lnTo>
                    <a:pt x="838" y="852"/>
                  </a:lnTo>
                  <a:lnTo>
                    <a:pt x="841" y="834"/>
                  </a:lnTo>
                  <a:lnTo>
                    <a:pt x="830" y="819"/>
                  </a:lnTo>
                  <a:lnTo>
                    <a:pt x="832" y="806"/>
                  </a:lnTo>
                  <a:lnTo>
                    <a:pt x="864" y="810"/>
                  </a:lnTo>
                  <a:lnTo>
                    <a:pt x="895" y="802"/>
                  </a:lnTo>
                  <a:lnTo>
                    <a:pt x="895" y="819"/>
                  </a:lnTo>
                  <a:lnTo>
                    <a:pt x="886" y="843"/>
                  </a:lnTo>
                  <a:lnTo>
                    <a:pt x="871" y="861"/>
                  </a:lnTo>
                  <a:lnTo>
                    <a:pt x="867" y="887"/>
                  </a:lnTo>
                  <a:lnTo>
                    <a:pt x="888" y="898"/>
                  </a:lnTo>
                  <a:lnTo>
                    <a:pt x="915" y="894"/>
                  </a:lnTo>
                  <a:lnTo>
                    <a:pt x="932" y="904"/>
                  </a:lnTo>
                  <a:lnTo>
                    <a:pt x="946" y="900"/>
                  </a:lnTo>
                  <a:lnTo>
                    <a:pt x="952" y="916"/>
                  </a:lnTo>
                  <a:lnTo>
                    <a:pt x="939" y="942"/>
                  </a:lnTo>
                  <a:lnTo>
                    <a:pt x="950" y="957"/>
                  </a:lnTo>
                  <a:lnTo>
                    <a:pt x="952" y="986"/>
                  </a:lnTo>
                  <a:lnTo>
                    <a:pt x="970" y="1007"/>
                  </a:lnTo>
                  <a:lnTo>
                    <a:pt x="994" y="1012"/>
                  </a:lnTo>
                  <a:lnTo>
                    <a:pt x="1011" y="1007"/>
                  </a:lnTo>
                  <a:lnTo>
                    <a:pt x="1018" y="1009"/>
                  </a:lnTo>
                  <a:lnTo>
                    <a:pt x="1050" y="1009"/>
                  </a:lnTo>
                  <a:lnTo>
                    <a:pt x="1077" y="1010"/>
                  </a:lnTo>
                  <a:lnTo>
                    <a:pt x="1085" y="998"/>
                  </a:lnTo>
                  <a:lnTo>
                    <a:pt x="1061" y="1020"/>
                  </a:lnTo>
                  <a:lnTo>
                    <a:pt x="1044" y="1018"/>
                  </a:lnTo>
                  <a:lnTo>
                    <a:pt x="1027" y="1020"/>
                  </a:lnTo>
                  <a:lnTo>
                    <a:pt x="994" y="1031"/>
                  </a:lnTo>
                  <a:lnTo>
                    <a:pt x="967" y="1016"/>
                  </a:lnTo>
                  <a:lnTo>
                    <a:pt x="941" y="1007"/>
                  </a:lnTo>
                  <a:lnTo>
                    <a:pt x="930" y="1009"/>
                  </a:lnTo>
                  <a:lnTo>
                    <a:pt x="932" y="996"/>
                  </a:lnTo>
                  <a:lnTo>
                    <a:pt x="930" y="975"/>
                  </a:lnTo>
                  <a:lnTo>
                    <a:pt x="908" y="957"/>
                  </a:lnTo>
                  <a:lnTo>
                    <a:pt x="862" y="946"/>
                  </a:lnTo>
                  <a:lnTo>
                    <a:pt x="854" y="937"/>
                  </a:lnTo>
                  <a:lnTo>
                    <a:pt x="841" y="939"/>
                  </a:lnTo>
                  <a:lnTo>
                    <a:pt x="829" y="929"/>
                  </a:lnTo>
                  <a:lnTo>
                    <a:pt x="808" y="920"/>
                  </a:lnTo>
                  <a:lnTo>
                    <a:pt x="786" y="894"/>
                  </a:lnTo>
                  <a:lnTo>
                    <a:pt x="760" y="887"/>
                  </a:lnTo>
                  <a:lnTo>
                    <a:pt x="746" y="904"/>
                  </a:lnTo>
                  <a:lnTo>
                    <a:pt x="729" y="891"/>
                  </a:lnTo>
                  <a:lnTo>
                    <a:pt x="709" y="891"/>
                  </a:lnTo>
                  <a:lnTo>
                    <a:pt x="668" y="882"/>
                  </a:lnTo>
                  <a:lnTo>
                    <a:pt x="595" y="837"/>
                  </a:lnTo>
                  <a:lnTo>
                    <a:pt x="589" y="791"/>
                  </a:lnTo>
                  <a:lnTo>
                    <a:pt x="582" y="773"/>
                  </a:lnTo>
                  <a:lnTo>
                    <a:pt x="569" y="760"/>
                  </a:lnTo>
                  <a:lnTo>
                    <a:pt x="552" y="734"/>
                  </a:lnTo>
                  <a:lnTo>
                    <a:pt x="475" y="646"/>
                  </a:lnTo>
                  <a:lnTo>
                    <a:pt x="475" y="679"/>
                  </a:lnTo>
                  <a:lnTo>
                    <a:pt x="523" y="738"/>
                  </a:lnTo>
                  <a:lnTo>
                    <a:pt x="543" y="788"/>
                  </a:lnTo>
                  <a:lnTo>
                    <a:pt x="514" y="777"/>
                  </a:lnTo>
                  <a:lnTo>
                    <a:pt x="508" y="747"/>
                  </a:lnTo>
                  <a:lnTo>
                    <a:pt x="469" y="729"/>
                  </a:lnTo>
                  <a:lnTo>
                    <a:pt x="492" y="718"/>
                  </a:lnTo>
                  <a:lnTo>
                    <a:pt x="440" y="686"/>
                  </a:lnTo>
                  <a:lnTo>
                    <a:pt x="460" y="668"/>
                  </a:lnTo>
                  <a:lnTo>
                    <a:pt x="442" y="631"/>
                  </a:lnTo>
                  <a:lnTo>
                    <a:pt x="379" y="554"/>
                  </a:lnTo>
                  <a:lnTo>
                    <a:pt x="372" y="510"/>
                  </a:lnTo>
                  <a:lnTo>
                    <a:pt x="375" y="473"/>
                  </a:lnTo>
                  <a:lnTo>
                    <a:pt x="392" y="436"/>
                  </a:lnTo>
                  <a:lnTo>
                    <a:pt x="392" y="399"/>
                  </a:lnTo>
                  <a:lnTo>
                    <a:pt x="379" y="377"/>
                  </a:lnTo>
                  <a:lnTo>
                    <a:pt x="414" y="370"/>
                  </a:lnTo>
                  <a:lnTo>
                    <a:pt x="372" y="325"/>
                  </a:lnTo>
                  <a:lnTo>
                    <a:pt x="374" y="305"/>
                  </a:lnTo>
                  <a:lnTo>
                    <a:pt x="355" y="278"/>
                  </a:lnTo>
                  <a:lnTo>
                    <a:pt x="363" y="261"/>
                  </a:lnTo>
                  <a:lnTo>
                    <a:pt x="350" y="252"/>
                  </a:lnTo>
                  <a:lnTo>
                    <a:pt x="348" y="233"/>
                  </a:lnTo>
                  <a:lnTo>
                    <a:pt x="335" y="219"/>
                  </a:lnTo>
                  <a:lnTo>
                    <a:pt x="350" y="206"/>
                  </a:lnTo>
                  <a:lnTo>
                    <a:pt x="329" y="197"/>
                  </a:lnTo>
                  <a:lnTo>
                    <a:pt x="313" y="209"/>
                  </a:lnTo>
                  <a:lnTo>
                    <a:pt x="289" y="184"/>
                  </a:lnTo>
                  <a:lnTo>
                    <a:pt x="263" y="176"/>
                  </a:lnTo>
                  <a:lnTo>
                    <a:pt x="226" y="176"/>
                  </a:lnTo>
                  <a:lnTo>
                    <a:pt x="202" y="200"/>
                  </a:lnTo>
                  <a:lnTo>
                    <a:pt x="191" y="193"/>
                  </a:lnTo>
                  <a:lnTo>
                    <a:pt x="212" y="162"/>
                  </a:lnTo>
                  <a:lnTo>
                    <a:pt x="193" y="167"/>
                  </a:lnTo>
                  <a:lnTo>
                    <a:pt x="156" y="200"/>
                  </a:lnTo>
                  <a:lnTo>
                    <a:pt x="118" y="230"/>
                  </a:lnTo>
                  <a:lnTo>
                    <a:pt x="83" y="237"/>
                  </a:lnTo>
                  <a:lnTo>
                    <a:pt x="24" y="267"/>
                  </a:lnTo>
                  <a:lnTo>
                    <a:pt x="0" y="265"/>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71" name="Freeform 31"/>
            <p:cNvSpPr>
              <a:spLocks/>
            </p:cNvSpPr>
            <p:nvPr/>
          </p:nvSpPr>
          <p:spPr bwMode="auto">
            <a:xfrm>
              <a:off x="1053" y="725"/>
              <a:ext cx="470" cy="389"/>
            </a:xfrm>
            <a:custGeom>
              <a:avLst/>
              <a:gdLst/>
              <a:ahLst/>
              <a:cxnLst>
                <a:cxn ang="0">
                  <a:pos x="0" y="55"/>
                </a:cxn>
                <a:cxn ang="0">
                  <a:pos x="9" y="35"/>
                </a:cxn>
                <a:cxn ang="0">
                  <a:pos x="9" y="20"/>
                </a:cxn>
                <a:cxn ang="0">
                  <a:pos x="24" y="0"/>
                </a:cxn>
                <a:cxn ang="0">
                  <a:pos x="98" y="13"/>
                </a:cxn>
                <a:cxn ang="0">
                  <a:pos x="225" y="37"/>
                </a:cxn>
                <a:cxn ang="0">
                  <a:pos x="274" y="57"/>
                </a:cxn>
                <a:cxn ang="0">
                  <a:pos x="341" y="75"/>
                </a:cxn>
                <a:cxn ang="0">
                  <a:pos x="374" y="110"/>
                </a:cxn>
                <a:cxn ang="0">
                  <a:pos x="407" y="129"/>
                </a:cxn>
                <a:cxn ang="0">
                  <a:pos x="394" y="142"/>
                </a:cxn>
                <a:cxn ang="0">
                  <a:pos x="394" y="158"/>
                </a:cxn>
                <a:cxn ang="0">
                  <a:pos x="381" y="162"/>
                </a:cxn>
                <a:cxn ang="0">
                  <a:pos x="370" y="177"/>
                </a:cxn>
                <a:cxn ang="0">
                  <a:pos x="381" y="191"/>
                </a:cxn>
                <a:cxn ang="0">
                  <a:pos x="379" y="202"/>
                </a:cxn>
                <a:cxn ang="0">
                  <a:pos x="367" y="217"/>
                </a:cxn>
                <a:cxn ang="0">
                  <a:pos x="368" y="232"/>
                </a:cxn>
                <a:cxn ang="0">
                  <a:pos x="391" y="247"/>
                </a:cxn>
                <a:cxn ang="0">
                  <a:pos x="392" y="261"/>
                </a:cxn>
                <a:cxn ang="0">
                  <a:pos x="387" y="269"/>
                </a:cxn>
                <a:cxn ang="0">
                  <a:pos x="365" y="271"/>
                </a:cxn>
                <a:cxn ang="0">
                  <a:pos x="348" y="263"/>
                </a:cxn>
                <a:cxn ang="0">
                  <a:pos x="330" y="245"/>
                </a:cxn>
                <a:cxn ang="0">
                  <a:pos x="322" y="245"/>
                </a:cxn>
                <a:cxn ang="0">
                  <a:pos x="313" y="237"/>
                </a:cxn>
                <a:cxn ang="0">
                  <a:pos x="304" y="215"/>
                </a:cxn>
                <a:cxn ang="0">
                  <a:pos x="293" y="208"/>
                </a:cxn>
                <a:cxn ang="0">
                  <a:pos x="269" y="197"/>
                </a:cxn>
                <a:cxn ang="0">
                  <a:pos x="249" y="190"/>
                </a:cxn>
                <a:cxn ang="0">
                  <a:pos x="219" y="169"/>
                </a:cxn>
                <a:cxn ang="0">
                  <a:pos x="206" y="155"/>
                </a:cxn>
                <a:cxn ang="0">
                  <a:pos x="208" y="144"/>
                </a:cxn>
                <a:cxn ang="0">
                  <a:pos x="221" y="134"/>
                </a:cxn>
                <a:cxn ang="0">
                  <a:pos x="210" y="121"/>
                </a:cxn>
                <a:cxn ang="0">
                  <a:pos x="199" y="129"/>
                </a:cxn>
                <a:cxn ang="0">
                  <a:pos x="181" y="110"/>
                </a:cxn>
                <a:cxn ang="0">
                  <a:pos x="177" y="120"/>
                </a:cxn>
                <a:cxn ang="0">
                  <a:pos x="160" y="120"/>
                </a:cxn>
                <a:cxn ang="0">
                  <a:pos x="157" y="112"/>
                </a:cxn>
                <a:cxn ang="0">
                  <a:pos x="157" y="99"/>
                </a:cxn>
                <a:cxn ang="0">
                  <a:pos x="149" y="92"/>
                </a:cxn>
                <a:cxn ang="0">
                  <a:pos x="138" y="94"/>
                </a:cxn>
                <a:cxn ang="0">
                  <a:pos x="123" y="74"/>
                </a:cxn>
                <a:cxn ang="0">
                  <a:pos x="112" y="72"/>
                </a:cxn>
                <a:cxn ang="0">
                  <a:pos x="96" y="63"/>
                </a:cxn>
                <a:cxn ang="0">
                  <a:pos x="61" y="64"/>
                </a:cxn>
                <a:cxn ang="0">
                  <a:pos x="26" y="63"/>
                </a:cxn>
                <a:cxn ang="0">
                  <a:pos x="0" y="55"/>
                </a:cxn>
              </a:cxnLst>
              <a:rect l="0" t="0" r="r" b="b"/>
              <a:pathLst>
                <a:path w="407" h="271">
                  <a:moveTo>
                    <a:pt x="0" y="55"/>
                  </a:moveTo>
                  <a:lnTo>
                    <a:pt x="9" y="35"/>
                  </a:lnTo>
                  <a:lnTo>
                    <a:pt x="9" y="20"/>
                  </a:lnTo>
                  <a:lnTo>
                    <a:pt x="24" y="0"/>
                  </a:lnTo>
                  <a:lnTo>
                    <a:pt x="98" y="13"/>
                  </a:lnTo>
                  <a:lnTo>
                    <a:pt x="225" y="37"/>
                  </a:lnTo>
                  <a:lnTo>
                    <a:pt x="274" y="57"/>
                  </a:lnTo>
                  <a:lnTo>
                    <a:pt x="341" y="75"/>
                  </a:lnTo>
                  <a:lnTo>
                    <a:pt x="374" y="110"/>
                  </a:lnTo>
                  <a:lnTo>
                    <a:pt x="407" y="129"/>
                  </a:lnTo>
                  <a:lnTo>
                    <a:pt x="394" y="142"/>
                  </a:lnTo>
                  <a:lnTo>
                    <a:pt x="394" y="158"/>
                  </a:lnTo>
                  <a:lnTo>
                    <a:pt x="381" y="162"/>
                  </a:lnTo>
                  <a:lnTo>
                    <a:pt x="370" y="177"/>
                  </a:lnTo>
                  <a:lnTo>
                    <a:pt x="381" y="191"/>
                  </a:lnTo>
                  <a:lnTo>
                    <a:pt x="379" y="202"/>
                  </a:lnTo>
                  <a:lnTo>
                    <a:pt x="367" y="217"/>
                  </a:lnTo>
                  <a:lnTo>
                    <a:pt x="368" y="232"/>
                  </a:lnTo>
                  <a:lnTo>
                    <a:pt x="391" y="247"/>
                  </a:lnTo>
                  <a:lnTo>
                    <a:pt x="392" y="261"/>
                  </a:lnTo>
                  <a:lnTo>
                    <a:pt x="387" y="269"/>
                  </a:lnTo>
                  <a:lnTo>
                    <a:pt x="365" y="271"/>
                  </a:lnTo>
                  <a:lnTo>
                    <a:pt x="348" y="263"/>
                  </a:lnTo>
                  <a:lnTo>
                    <a:pt x="330" y="245"/>
                  </a:lnTo>
                  <a:lnTo>
                    <a:pt x="322" y="245"/>
                  </a:lnTo>
                  <a:lnTo>
                    <a:pt x="313" y="237"/>
                  </a:lnTo>
                  <a:lnTo>
                    <a:pt x="304" y="215"/>
                  </a:lnTo>
                  <a:lnTo>
                    <a:pt x="293" y="208"/>
                  </a:lnTo>
                  <a:lnTo>
                    <a:pt x="269" y="197"/>
                  </a:lnTo>
                  <a:lnTo>
                    <a:pt x="249" y="190"/>
                  </a:lnTo>
                  <a:lnTo>
                    <a:pt x="219" y="169"/>
                  </a:lnTo>
                  <a:lnTo>
                    <a:pt x="206" y="155"/>
                  </a:lnTo>
                  <a:lnTo>
                    <a:pt x="208" y="144"/>
                  </a:lnTo>
                  <a:lnTo>
                    <a:pt x="221" y="134"/>
                  </a:lnTo>
                  <a:lnTo>
                    <a:pt x="210" y="121"/>
                  </a:lnTo>
                  <a:lnTo>
                    <a:pt x="199" y="129"/>
                  </a:lnTo>
                  <a:lnTo>
                    <a:pt x="181" y="110"/>
                  </a:lnTo>
                  <a:lnTo>
                    <a:pt x="177" y="120"/>
                  </a:lnTo>
                  <a:lnTo>
                    <a:pt x="160" y="120"/>
                  </a:lnTo>
                  <a:lnTo>
                    <a:pt x="157" y="112"/>
                  </a:lnTo>
                  <a:lnTo>
                    <a:pt x="157" y="99"/>
                  </a:lnTo>
                  <a:lnTo>
                    <a:pt x="149" y="92"/>
                  </a:lnTo>
                  <a:lnTo>
                    <a:pt x="138" y="94"/>
                  </a:lnTo>
                  <a:lnTo>
                    <a:pt x="123" y="74"/>
                  </a:lnTo>
                  <a:lnTo>
                    <a:pt x="112" y="72"/>
                  </a:lnTo>
                  <a:lnTo>
                    <a:pt x="96" y="63"/>
                  </a:lnTo>
                  <a:lnTo>
                    <a:pt x="61" y="64"/>
                  </a:lnTo>
                  <a:lnTo>
                    <a:pt x="26" y="63"/>
                  </a:lnTo>
                  <a:lnTo>
                    <a:pt x="0" y="55"/>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72" name="Freeform 32"/>
            <p:cNvSpPr>
              <a:spLocks/>
            </p:cNvSpPr>
            <p:nvPr/>
          </p:nvSpPr>
          <p:spPr bwMode="auto">
            <a:xfrm>
              <a:off x="952" y="862"/>
              <a:ext cx="307" cy="201"/>
            </a:xfrm>
            <a:custGeom>
              <a:avLst/>
              <a:gdLst/>
              <a:ahLst/>
              <a:cxnLst>
                <a:cxn ang="0">
                  <a:pos x="10" y="0"/>
                </a:cxn>
                <a:cxn ang="0">
                  <a:pos x="0" y="11"/>
                </a:cxn>
                <a:cxn ang="0">
                  <a:pos x="0" y="24"/>
                </a:cxn>
                <a:cxn ang="0">
                  <a:pos x="19" y="38"/>
                </a:cxn>
                <a:cxn ang="0">
                  <a:pos x="30" y="35"/>
                </a:cxn>
                <a:cxn ang="0">
                  <a:pos x="34" y="40"/>
                </a:cxn>
                <a:cxn ang="0">
                  <a:pos x="48" y="42"/>
                </a:cxn>
                <a:cxn ang="0">
                  <a:pos x="56" y="33"/>
                </a:cxn>
                <a:cxn ang="0">
                  <a:pos x="82" y="35"/>
                </a:cxn>
                <a:cxn ang="0">
                  <a:pos x="85" y="44"/>
                </a:cxn>
                <a:cxn ang="0">
                  <a:pos x="94" y="48"/>
                </a:cxn>
                <a:cxn ang="0">
                  <a:pos x="117" y="46"/>
                </a:cxn>
                <a:cxn ang="0">
                  <a:pos x="124" y="51"/>
                </a:cxn>
                <a:cxn ang="0">
                  <a:pos x="135" y="57"/>
                </a:cxn>
                <a:cxn ang="0">
                  <a:pos x="144" y="68"/>
                </a:cxn>
                <a:cxn ang="0">
                  <a:pos x="144" y="83"/>
                </a:cxn>
                <a:cxn ang="0">
                  <a:pos x="137" y="86"/>
                </a:cxn>
                <a:cxn ang="0">
                  <a:pos x="140" y="92"/>
                </a:cxn>
                <a:cxn ang="0">
                  <a:pos x="129" y="101"/>
                </a:cxn>
                <a:cxn ang="0">
                  <a:pos x="129" y="114"/>
                </a:cxn>
                <a:cxn ang="0">
                  <a:pos x="146" y="116"/>
                </a:cxn>
                <a:cxn ang="0">
                  <a:pos x="155" y="112"/>
                </a:cxn>
                <a:cxn ang="0">
                  <a:pos x="159" y="106"/>
                </a:cxn>
                <a:cxn ang="0">
                  <a:pos x="164" y="112"/>
                </a:cxn>
                <a:cxn ang="0">
                  <a:pos x="174" y="108"/>
                </a:cxn>
                <a:cxn ang="0">
                  <a:pos x="194" y="116"/>
                </a:cxn>
                <a:cxn ang="0">
                  <a:pos x="207" y="129"/>
                </a:cxn>
                <a:cxn ang="0">
                  <a:pos x="210" y="129"/>
                </a:cxn>
                <a:cxn ang="0">
                  <a:pos x="212" y="136"/>
                </a:cxn>
                <a:cxn ang="0">
                  <a:pos x="225" y="140"/>
                </a:cxn>
                <a:cxn ang="0">
                  <a:pos x="240" y="140"/>
                </a:cxn>
                <a:cxn ang="0">
                  <a:pos x="231" y="132"/>
                </a:cxn>
                <a:cxn ang="0">
                  <a:pos x="234" y="125"/>
                </a:cxn>
                <a:cxn ang="0">
                  <a:pos x="245" y="132"/>
                </a:cxn>
                <a:cxn ang="0">
                  <a:pos x="258" y="134"/>
                </a:cxn>
                <a:cxn ang="0">
                  <a:pos x="260" y="123"/>
                </a:cxn>
                <a:cxn ang="0">
                  <a:pos x="247" y="114"/>
                </a:cxn>
                <a:cxn ang="0">
                  <a:pos x="238" y="114"/>
                </a:cxn>
                <a:cxn ang="0">
                  <a:pos x="225" y="105"/>
                </a:cxn>
                <a:cxn ang="0">
                  <a:pos x="238" y="105"/>
                </a:cxn>
                <a:cxn ang="0">
                  <a:pos x="247" y="110"/>
                </a:cxn>
                <a:cxn ang="0">
                  <a:pos x="266" y="110"/>
                </a:cxn>
                <a:cxn ang="0">
                  <a:pos x="262" y="99"/>
                </a:cxn>
                <a:cxn ang="0">
                  <a:pos x="245" y="88"/>
                </a:cxn>
                <a:cxn ang="0">
                  <a:pos x="234" y="86"/>
                </a:cxn>
                <a:cxn ang="0">
                  <a:pos x="218" y="73"/>
                </a:cxn>
                <a:cxn ang="0">
                  <a:pos x="198" y="70"/>
                </a:cxn>
                <a:cxn ang="0">
                  <a:pos x="181" y="64"/>
                </a:cxn>
                <a:cxn ang="0">
                  <a:pos x="168" y="48"/>
                </a:cxn>
                <a:cxn ang="0">
                  <a:pos x="159" y="25"/>
                </a:cxn>
                <a:cxn ang="0">
                  <a:pos x="146" y="25"/>
                </a:cxn>
                <a:cxn ang="0">
                  <a:pos x="142" y="20"/>
                </a:cxn>
                <a:cxn ang="0">
                  <a:pos x="135" y="22"/>
                </a:cxn>
                <a:cxn ang="0">
                  <a:pos x="122" y="13"/>
                </a:cxn>
                <a:cxn ang="0">
                  <a:pos x="100" y="9"/>
                </a:cxn>
                <a:cxn ang="0">
                  <a:pos x="91" y="14"/>
                </a:cxn>
                <a:cxn ang="0">
                  <a:pos x="70" y="9"/>
                </a:cxn>
                <a:cxn ang="0">
                  <a:pos x="58" y="9"/>
                </a:cxn>
                <a:cxn ang="0">
                  <a:pos x="52" y="2"/>
                </a:cxn>
                <a:cxn ang="0">
                  <a:pos x="45" y="0"/>
                </a:cxn>
                <a:cxn ang="0">
                  <a:pos x="34" y="2"/>
                </a:cxn>
                <a:cxn ang="0">
                  <a:pos x="10" y="0"/>
                </a:cxn>
              </a:cxnLst>
              <a:rect l="0" t="0" r="r" b="b"/>
              <a:pathLst>
                <a:path w="266" h="140">
                  <a:moveTo>
                    <a:pt x="10" y="0"/>
                  </a:moveTo>
                  <a:lnTo>
                    <a:pt x="0" y="11"/>
                  </a:lnTo>
                  <a:lnTo>
                    <a:pt x="0" y="24"/>
                  </a:lnTo>
                  <a:lnTo>
                    <a:pt x="19" y="38"/>
                  </a:lnTo>
                  <a:lnTo>
                    <a:pt x="30" y="35"/>
                  </a:lnTo>
                  <a:lnTo>
                    <a:pt x="34" y="40"/>
                  </a:lnTo>
                  <a:lnTo>
                    <a:pt x="48" y="42"/>
                  </a:lnTo>
                  <a:lnTo>
                    <a:pt x="56" y="33"/>
                  </a:lnTo>
                  <a:lnTo>
                    <a:pt x="82" y="35"/>
                  </a:lnTo>
                  <a:lnTo>
                    <a:pt x="85" y="44"/>
                  </a:lnTo>
                  <a:lnTo>
                    <a:pt x="94" y="48"/>
                  </a:lnTo>
                  <a:lnTo>
                    <a:pt x="117" y="46"/>
                  </a:lnTo>
                  <a:lnTo>
                    <a:pt x="124" y="51"/>
                  </a:lnTo>
                  <a:lnTo>
                    <a:pt x="135" y="57"/>
                  </a:lnTo>
                  <a:lnTo>
                    <a:pt x="144" y="68"/>
                  </a:lnTo>
                  <a:lnTo>
                    <a:pt x="144" y="83"/>
                  </a:lnTo>
                  <a:lnTo>
                    <a:pt x="137" y="86"/>
                  </a:lnTo>
                  <a:lnTo>
                    <a:pt x="140" y="92"/>
                  </a:lnTo>
                  <a:lnTo>
                    <a:pt x="129" y="101"/>
                  </a:lnTo>
                  <a:lnTo>
                    <a:pt x="129" y="114"/>
                  </a:lnTo>
                  <a:lnTo>
                    <a:pt x="146" y="116"/>
                  </a:lnTo>
                  <a:lnTo>
                    <a:pt x="155" y="112"/>
                  </a:lnTo>
                  <a:lnTo>
                    <a:pt x="159" y="106"/>
                  </a:lnTo>
                  <a:lnTo>
                    <a:pt x="164" y="112"/>
                  </a:lnTo>
                  <a:lnTo>
                    <a:pt x="174" y="108"/>
                  </a:lnTo>
                  <a:lnTo>
                    <a:pt x="194" y="116"/>
                  </a:lnTo>
                  <a:lnTo>
                    <a:pt x="207" y="129"/>
                  </a:lnTo>
                  <a:lnTo>
                    <a:pt x="210" y="129"/>
                  </a:lnTo>
                  <a:lnTo>
                    <a:pt x="212" y="136"/>
                  </a:lnTo>
                  <a:lnTo>
                    <a:pt x="225" y="140"/>
                  </a:lnTo>
                  <a:lnTo>
                    <a:pt x="240" y="140"/>
                  </a:lnTo>
                  <a:lnTo>
                    <a:pt x="231" y="132"/>
                  </a:lnTo>
                  <a:lnTo>
                    <a:pt x="234" y="125"/>
                  </a:lnTo>
                  <a:lnTo>
                    <a:pt x="245" y="132"/>
                  </a:lnTo>
                  <a:lnTo>
                    <a:pt x="258" y="134"/>
                  </a:lnTo>
                  <a:lnTo>
                    <a:pt x="260" y="123"/>
                  </a:lnTo>
                  <a:lnTo>
                    <a:pt x="247" y="114"/>
                  </a:lnTo>
                  <a:lnTo>
                    <a:pt x="238" y="114"/>
                  </a:lnTo>
                  <a:lnTo>
                    <a:pt x="225" y="105"/>
                  </a:lnTo>
                  <a:lnTo>
                    <a:pt x="238" y="105"/>
                  </a:lnTo>
                  <a:lnTo>
                    <a:pt x="247" y="110"/>
                  </a:lnTo>
                  <a:lnTo>
                    <a:pt x="266" y="110"/>
                  </a:lnTo>
                  <a:lnTo>
                    <a:pt x="262" y="99"/>
                  </a:lnTo>
                  <a:lnTo>
                    <a:pt x="245" y="88"/>
                  </a:lnTo>
                  <a:lnTo>
                    <a:pt x="234" y="86"/>
                  </a:lnTo>
                  <a:lnTo>
                    <a:pt x="218" y="73"/>
                  </a:lnTo>
                  <a:lnTo>
                    <a:pt x="198" y="70"/>
                  </a:lnTo>
                  <a:lnTo>
                    <a:pt x="181" y="64"/>
                  </a:lnTo>
                  <a:lnTo>
                    <a:pt x="168" y="48"/>
                  </a:lnTo>
                  <a:lnTo>
                    <a:pt x="159" y="25"/>
                  </a:lnTo>
                  <a:lnTo>
                    <a:pt x="146" y="25"/>
                  </a:lnTo>
                  <a:lnTo>
                    <a:pt x="142" y="20"/>
                  </a:lnTo>
                  <a:lnTo>
                    <a:pt x="135" y="22"/>
                  </a:lnTo>
                  <a:lnTo>
                    <a:pt x="122" y="13"/>
                  </a:lnTo>
                  <a:lnTo>
                    <a:pt x="100" y="9"/>
                  </a:lnTo>
                  <a:lnTo>
                    <a:pt x="91" y="14"/>
                  </a:lnTo>
                  <a:lnTo>
                    <a:pt x="70" y="9"/>
                  </a:lnTo>
                  <a:lnTo>
                    <a:pt x="58" y="9"/>
                  </a:lnTo>
                  <a:lnTo>
                    <a:pt x="52" y="2"/>
                  </a:lnTo>
                  <a:lnTo>
                    <a:pt x="45" y="0"/>
                  </a:lnTo>
                  <a:lnTo>
                    <a:pt x="34" y="2"/>
                  </a:lnTo>
                  <a:lnTo>
                    <a:pt x="10" y="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sp>
          <p:nvSpPr>
            <p:cNvPr id="1008673" name="Freeform 33"/>
            <p:cNvSpPr>
              <a:spLocks/>
            </p:cNvSpPr>
            <p:nvPr/>
          </p:nvSpPr>
          <p:spPr bwMode="auto">
            <a:xfrm>
              <a:off x="1229" y="2269"/>
              <a:ext cx="875" cy="1614"/>
            </a:xfrm>
            <a:custGeom>
              <a:avLst/>
              <a:gdLst/>
              <a:ahLst/>
              <a:cxnLst>
                <a:cxn ang="0">
                  <a:pos x="86" y="19"/>
                </a:cxn>
                <a:cxn ang="0">
                  <a:pos x="144" y="2"/>
                </a:cxn>
                <a:cxn ang="0">
                  <a:pos x="120" y="39"/>
                </a:cxn>
                <a:cxn ang="0">
                  <a:pos x="144" y="37"/>
                </a:cxn>
                <a:cxn ang="0">
                  <a:pos x="168" y="35"/>
                </a:cxn>
                <a:cxn ang="0">
                  <a:pos x="201" y="48"/>
                </a:cxn>
                <a:cxn ang="0">
                  <a:pos x="304" y="68"/>
                </a:cxn>
                <a:cxn ang="0">
                  <a:pos x="352" y="89"/>
                </a:cxn>
                <a:cxn ang="0">
                  <a:pos x="412" y="100"/>
                </a:cxn>
                <a:cxn ang="0">
                  <a:pos x="501" y="155"/>
                </a:cxn>
                <a:cxn ang="0">
                  <a:pos x="549" y="223"/>
                </a:cxn>
                <a:cxn ang="0">
                  <a:pos x="737" y="280"/>
                </a:cxn>
                <a:cxn ang="0">
                  <a:pos x="738" y="374"/>
                </a:cxn>
                <a:cxn ang="0">
                  <a:pos x="691" y="426"/>
                </a:cxn>
                <a:cxn ang="0">
                  <a:pos x="683" y="497"/>
                </a:cxn>
                <a:cxn ang="0">
                  <a:pos x="656" y="529"/>
                </a:cxn>
                <a:cxn ang="0">
                  <a:pos x="611" y="582"/>
                </a:cxn>
                <a:cxn ang="0">
                  <a:pos x="547" y="600"/>
                </a:cxn>
                <a:cxn ang="0">
                  <a:pos x="514" y="656"/>
                </a:cxn>
                <a:cxn ang="0">
                  <a:pos x="506" y="702"/>
                </a:cxn>
                <a:cxn ang="0">
                  <a:pos x="455" y="744"/>
                </a:cxn>
                <a:cxn ang="0">
                  <a:pos x="424" y="777"/>
                </a:cxn>
                <a:cxn ang="0">
                  <a:pos x="403" y="794"/>
                </a:cxn>
                <a:cxn ang="0">
                  <a:pos x="392" y="838"/>
                </a:cxn>
                <a:cxn ang="0">
                  <a:pos x="341" y="856"/>
                </a:cxn>
                <a:cxn ang="0">
                  <a:pos x="300" y="875"/>
                </a:cxn>
                <a:cxn ang="0">
                  <a:pos x="298" y="921"/>
                </a:cxn>
                <a:cxn ang="0">
                  <a:pos x="260" y="954"/>
                </a:cxn>
                <a:cxn ang="0">
                  <a:pos x="284" y="983"/>
                </a:cxn>
                <a:cxn ang="0">
                  <a:pos x="245" y="1011"/>
                </a:cxn>
                <a:cxn ang="0">
                  <a:pos x="225" y="1059"/>
                </a:cxn>
                <a:cxn ang="0">
                  <a:pos x="276" y="1125"/>
                </a:cxn>
                <a:cxn ang="0">
                  <a:pos x="215" y="1092"/>
                </a:cxn>
                <a:cxn ang="0">
                  <a:pos x="177" y="1033"/>
                </a:cxn>
                <a:cxn ang="0">
                  <a:pos x="173" y="875"/>
                </a:cxn>
                <a:cxn ang="0">
                  <a:pos x="168" y="809"/>
                </a:cxn>
                <a:cxn ang="0">
                  <a:pos x="171" y="737"/>
                </a:cxn>
                <a:cxn ang="0">
                  <a:pos x="179" y="680"/>
                </a:cxn>
                <a:cxn ang="0">
                  <a:pos x="175" y="588"/>
                </a:cxn>
                <a:cxn ang="0">
                  <a:pos x="180" y="512"/>
                </a:cxn>
                <a:cxn ang="0">
                  <a:pos x="136" y="461"/>
                </a:cxn>
                <a:cxn ang="0">
                  <a:pos x="68" y="418"/>
                </a:cxn>
                <a:cxn ang="0">
                  <a:pos x="44" y="356"/>
                </a:cxn>
                <a:cxn ang="0">
                  <a:pos x="13" y="321"/>
                </a:cxn>
                <a:cxn ang="0">
                  <a:pos x="15" y="262"/>
                </a:cxn>
                <a:cxn ang="0">
                  <a:pos x="7" y="205"/>
                </a:cxn>
                <a:cxn ang="0">
                  <a:pos x="55" y="92"/>
                </a:cxn>
              </a:cxnLst>
              <a:rect l="0" t="0" r="r" b="b"/>
              <a:pathLst>
                <a:path w="757" h="1125">
                  <a:moveTo>
                    <a:pt x="59" y="50"/>
                  </a:moveTo>
                  <a:lnTo>
                    <a:pt x="68" y="37"/>
                  </a:lnTo>
                  <a:lnTo>
                    <a:pt x="86" y="19"/>
                  </a:lnTo>
                  <a:lnTo>
                    <a:pt x="114" y="8"/>
                  </a:lnTo>
                  <a:lnTo>
                    <a:pt x="129" y="0"/>
                  </a:lnTo>
                  <a:lnTo>
                    <a:pt x="144" y="2"/>
                  </a:lnTo>
                  <a:lnTo>
                    <a:pt x="140" y="11"/>
                  </a:lnTo>
                  <a:lnTo>
                    <a:pt x="123" y="21"/>
                  </a:lnTo>
                  <a:lnTo>
                    <a:pt x="120" y="39"/>
                  </a:lnTo>
                  <a:lnTo>
                    <a:pt x="123" y="54"/>
                  </a:lnTo>
                  <a:lnTo>
                    <a:pt x="138" y="54"/>
                  </a:lnTo>
                  <a:lnTo>
                    <a:pt x="144" y="37"/>
                  </a:lnTo>
                  <a:lnTo>
                    <a:pt x="147" y="21"/>
                  </a:lnTo>
                  <a:lnTo>
                    <a:pt x="156" y="26"/>
                  </a:lnTo>
                  <a:lnTo>
                    <a:pt x="168" y="35"/>
                  </a:lnTo>
                  <a:lnTo>
                    <a:pt x="186" y="32"/>
                  </a:lnTo>
                  <a:lnTo>
                    <a:pt x="197" y="39"/>
                  </a:lnTo>
                  <a:lnTo>
                    <a:pt x="201" y="48"/>
                  </a:lnTo>
                  <a:lnTo>
                    <a:pt x="228" y="44"/>
                  </a:lnTo>
                  <a:lnTo>
                    <a:pt x="284" y="39"/>
                  </a:lnTo>
                  <a:lnTo>
                    <a:pt x="304" y="68"/>
                  </a:lnTo>
                  <a:lnTo>
                    <a:pt x="339" y="83"/>
                  </a:lnTo>
                  <a:lnTo>
                    <a:pt x="337" y="96"/>
                  </a:lnTo>
                  <a:lnTo>
                    <a:pt x="352" y="89"/>
                  </a:lnTo>
                  <a:lnTo>
                    <a:pt x="368" y="89"/>
                  </a:lnTo>
                  <a:lnTo>
                    <a:pt x="389" y="102"/>
                  </a:lnTo>
                  <a:lnTo>
                    <a:pt x="412" y="100"/>
                  </a:lnTo>
                  <a:lnTo>
                    <a:pt x="433" y="102"/>
                  </a:lnTo>
                  <a:lnTo>
                    <a:pt x="466" y="125"/>
                  </a:lnTo>
                  <a:lnTo>
                    <a:pt x="501" y="155"/>
                  </a:lnTo>
                  <a:lnTo>
                    <a:pt x="516" y="188"/>
                  </a:lnTo>
                  <a:lnTo>
                    <a:pt x="506" y="214"/>
                  </a:lnTo>
                  <a:lnTo>
                    <a:pt x="549" y="223"/>
                  </a:lnTo>
                  <a:lnTo>
                    <a:pt x="619" y="236"/>
                  </a:lnTo>
                  <a:lnTo>
                    <a:pt x="691" y="251"/>
                  </a:lnTo>
                  <a:lnTo>
                    <a:pt x="737" y="280"/>
                  </a:lnTo>
                  <a:lnTo>
                    <a:pt x="757" y="308"/>
                  </a:lnTo>
                  <a:lnTo>
                    <a:pt x="757" y="343"/>
                  </a:lnTo>
                  <a:lnTo>
                    <a:pt x="738" y="374"/>
                  </a:lnTo>
                  <a:lnTo>
                    <a:pt x="718" y="391"/>
                  </a:lnTo>
                  <a:lnTo>
                    <a:pt x="705" y="402"/>
                  </a:lnTo>
                  <a:lnTo>
                    <a:pt x="691" y="426"/>
                  </a:lnTo>
                  <a:lnTo>
                    <a:pt x="689" y="446"/>
                  </a:lnTo>
                  <a:lnTo>
                    <a:pt x="691" y="472"/>
                  </a:lnTo>
                  <a:lnTo>
                    <a:pt x="683" y="497"/>
                  </a:lnTo>
                  <a:lnTo>
                    <a:pt x="672" y="503"/>
                  </a:lnTo>
                  <a:lnTo>
                    <a:pt x="668" y="518"/>
                  </a:lnTo>
                  <a:lnTo>
                    <a:pt x="656" y="529"/>
                  </a:lnTo>
                  <a:lnTo>
                    <a:pt x="654" y="542"/>
                  </a:lnTo>
                  <a:lnTo>
                    <a:pt x="637" y="556"/>
                  </a:lnTo>
                  <a:lnTo>
                    <a:pt x="611" y="582"/>
                  </a:lnTo>
                  <a:lnTo>
                    <a:pt x="589" y="589"/>
                  </a:lnTo>
                  <a:lnTo>
                    <a:pt x="575" y="588"/>
                  </a:lnTo>
                  <a:lnTo>
                    <a:pt x="547" y="600"/>
                  </a:lnTo>
                  <a:lnTo>
                    <a:pt x="519" y="630"/>
                  </a:lnTo>
                  <a:lnTo>
                    <a:pt x="514" y="641"/>
                  </a:lnTo>
                  <a:lnTo>
                    <a:pt x="514" y="656"/>
                  </a:lnTo>
                  <a:lnTo>
                    <a:pt x="519" y="672"/>
                  </a:lnTo>
                  <a:lnTo>
                    <a:pt x="506" y="689"/>
                  </a:lnTo>
                  <a:lnTo>
                    <a:pt x="506" y="702"/>
                  </a:lnTo>
                  <a:lnTo>
                    <a:pt x="484" y="716"/>
                  </a:lnTo>
                  <a:lnTo>
                    <a:pt x="468" y="728"/>
                  </a:lnTo>
                  <a:lnTo>
                    <a:pt x="455" y="744"/>
                  </a:lnTo>
                  <a:lnTo>
                    <a:pt x="449" y="761"/>
                  </a:lnTo>
                  <a:lnTo>
                    <a:pt x="431" y="781"/>
                  </a:lnTo>
                  <a:lnTo>
                    <a:pt x="424" y="777"/>
                  </a:lnTo>
                  <a:lnTo>
                    <a:pt x="409" y="777"/>
                  </a:lnTo>
                  <a:lnTo>
                    <a:pt x="390" y="785"/>
                  </a:lnTo>
                  <a:lnTo>
                    <a:pt x="403" y="794"/>
                  </a:lnTo>
                  <a:lnTo>
                    <a:pt x="403" y="812"/>
                  </a:lnTo>
                  <a:lnTo>
                    <a:pt x="401" y="827"/>
                  </a:lnTo>
                  <a:lnTo>
                    <a:pt x="392" y="838"/>
                  </a:lnTo>
                  <a:lnTo>
                    <a:pt x="368" y="840"/>
                  </a:lnTo>
                  <a:lnTo>
                    <a:pt x="350" y="845"/>
                  </a:lnTo>
                  <a:lnTo>
                    <a:pt x="341" y="856"/>
                  </a:lnTo>
                  <a:lnTo>
                    <a:pt x="341" y="875"/>
                  </a:lnTo>
                  <a:lnTo>
                    <a:pt x="319" y="880"/>
                  </a:lnTo>
                  <a:lnTo>
                    <a:pt x="300" y="875"/>
                  </a:lnTo>
                  <a:lnTo>
                    <a:pt x="295" y="886"/>
                  </a:lnTo>
                  <a:lnTo>
                    <a:pt x="304" y="893"/>
                  </a:lnTo>
                  <a:lnTo>
                    <a:pt x="298" y="921"/>
                  </a:lnTo>
                  <a:lnTo>
                    <a:pt x="291" y="945"/>
                  </a:lnTo>
                  <a:lnTo>
                    <a:pt x="267" y="945"/>
                  </a:lnTo>
                  <a:lnTo>
                    <a:pt x="260" y="954"/>
                  </a:lnTo>
                  <a:lnTo>
                    <a:pt x="261" y="972"/>
                  </a:lnTo>
                  <a:lnTo>
                    <a:pt x="274" y="972"/>
                  </a:lnTo>
                  <a:lnTo>
                    <a:pt x="284" y="983"/>
                  </a:lnTo>
                  <a:lnTo>
                    <a:pt x="278" y="1002"/>
                  </a:lnTo>
                  <a:lnTo>
                    <a:pt x="265" y="1004"/>
                  </a:lnTo>
                  <a:lnTo>
                    <a:pt x="245" y="1011"/>
                  </a:lnTo>
                  <a:lnTo>
                    <a:pt x="239" y="1026"/>
                  </a:lnTo>
                  <a:lnTo>
                    <a:pt x="238" y="1048"/>
                  </a:lnTo>
                  <a:lnTo>
                    <a:pt x="225" y="1059"/>
                  </a:lnTo>
                  <a:lnTo>
                    <a:pt x="271" y="1096"/>
                  </a:lnTo>
                  <a:lnTo>
                    <a:pt x="284" y="1114"/>
                  </a:lnTo>
                  <a:lnTo>
                    <a:pt x="276" y="1125"/>
                  </a:lnTo>
                  <a:lnTo>
                    <a:pt x="256" y="1118"/>
                  </a:lnTo>
                  <a:lnTo>
                    <a:pt x="239" y="1103"/>
                  </a:lnTo>
                  <a:lnTo>
                    <a:pt x="215" y="1092"/>
                  </a:lnTo>
                  <a:lnTo>
                    <a:pt x="193" y="1074"/>
                  </a:lnTo>
                  <a:lnTo>
                    <a:pt x="179" y="1052"/>
                  </a:lnTo>
                  <a:lnTo>
                    <a:pt x="177" y="1033"/>
                  </a:lnTo>
                  <a:lnTo>
                    <a:pt x="180" y="1018"/>
                  </a:lnTo>
                  <a:lnTo>
                    <a:pt x="179" y="899"/>
                  </a:lnTo>
                  <a:lnTo>
                    <a:pt x="173" y="875"/>
                  </a:lnTo>
                  <a:lnTo>
                    <a:pt x="156" y="853"/>
                  </a:lnTo>
                  <a:lnTo>
                    <a:pt x="156" y="832"/>
                  </a:lnTo>
                  <a:lnTo>
                    <a:pt x="168" y="809"/>
                  </a:lnTo>
                  <a:lnTo>
                    <a:pt x="177" y="779"/>
                  </a:lnTo>
                  <a:lnTo>
                    <a:pt x="173" y="750"/>
                  </a:lnTo>
                  <a:lnTo>
                    <a:pt x="171" y="737"/>
                  </a:lnTo>
                  <a:lnTo>
                    <a:pt x="169" y="720"/>
                  </a:lnTo>
                  <a:lnTo>
                    <a:pt x="175" y="713"/>
                  </a:lnTo>
                  <a:lnTo>
                    <a:pt x="179" y="680"/>
                  </a:lnTo>
                  <a:lnTo>
                    <a:pt x="175" y="663"/>
                  </a:lnTo>
                  <a:lnTo>
                    <a:pt x="182" y="623"/>
                  </a:lnTo>
                  <a:lnTo>
                    <a:pt x="175" y="588"/>
                  </a:lnTo>
                  <a:lnTo>
                    <a:pt x="180" y="569"/>
                  </a:lnTo>
                  <a:lnTo>
                    <a:pt x="190" y="534"/>
                  </a:lnTo>
                  <a:lnTo>
                    <a:pt x="180" y="512"/>
                  </a:lnTo>
                  <a:lnTo>
                    <a:pt x="162" y="496"/>
                  </a:lnTo>
                  <a:lnTo>
                    <a:pt x="156" y="477"/>
                  </a:lnTo>
                  <a:lnTo>
                    <a:pt x="136" y="461"/>
                  </a:lnTo>
                  <a:lnTo>
                    <a:pt x="114" y="450"/>
                  </a:lnTo>
                  <a:lnTo>
                    <a:pt x="83" y="444"/>
                  </a:lnTo>
                  <a:lnTo>
                    <a:pt x="68" y="418"/>
                  </a:lnTo>
                  <a:lnTo>
                    <a:pt x="48" y="394"/>
                  </a:lnTo>
                  <a:lnTo>
                    <a:pt x="46" y="374"/>
                  </a:lnTo>
                  <a:lnTo>
                    <a:pt x="44" y="356"/>
                  </a:lnTo>
                  <a:lnTo>
                    <a:pt x="39" y="343"/>
                  </a:lnTo>
                  <a:lnTo>
                    <a:pt x="28" y="328"/>
                  </a:lnTo>
                  <a:lnTo>
                    <a:pt x="13" y="321"/>
                  </a:lnTo>
                  <a:lnTo>
                    <a:pt x="2" y="306"/>
                  </a:lnTo>
                  <a:lnTo>
                    <a:pt x="15" y="293"/>
                  </a:lnTo>
                  <a:lnTo>
                    <a:pt x="15" y="262"/>
                  </a:lnTo>
                  <a:lnTo>
                    <a:pt x="7" y="245"/>
                  </a:lnTo>
                  <a:lnTo>
                    <a:pt x="0" y="229"/>
                  </a:lnTo>
                  <a:lnTo>
                    <a:pt x="7" y="205"/>
                  </a:lnTo>
                  <a:lnTo>
                    <a:pt x="37" y="146"/>
                  </a:lnTo>
                  <a:lnTo>
                    <a:pt x="39" y="120"/>
                  </a:lnTo>
                  <a:lnTo>
                    <a:pt x="55" y="92"/>
                  </a:lnTo>
                  <a:lnTo>
                    <a:pt x="55" y="78"/>
                  </a:lnTo>
                  <a:lnTo>
                    <a:pt x="59" y="50"/>
                  </a:lnTo>
                  <a:close/>
                </a:path>
              </a:pathLst>
            </a:custGeom>
            <a:gradFill rotWithShape="0">
              <a:gsLst>
                <a:gs pos="0">
                  <a:srgbClr val="A0CAF4"/>
                </a:gs>
                <a:gs pos="50000">
                  <a:srgbClr val="FFFFFF"/>
                </a:gs>
                <a:gs pos="100000">
                  <a:srgbClr val="A0CAF4"/>
                </a:gs>
              </a:gsLst>
              <a:lin ang="5400000" scaled="1"/>
            </a:gradFill>
            <a:ln w="12700" cmpd="sng">
              <a:solidFill>
                <a:srgbClr val="A1B8E7"/>
              </a:solidFill>
              <a:prstDash val="solid"/>
              <a:round/>
              <a:headEnd/>
              <a:tailEnd/>
            </a:ln>
            <a:effectLst/>
          </p:spPr>
          <p:txBody>
            <a:bodyPr/>
            <a:lstStyle/>
            <a:p>
              <a:endParaRPr lang="de-DE"/>
            </a:p>
          </p:txBody>
        </p:sp>
      </p:grpSp>
      <p:sp>
        <p:nvSpPr>
          <p:cNvPr id="1008674" name="Rectangle 34"/>
          <p:cNvSpPr>
            <a:spLocks noGrp="1" noChangeArrowheads="1"/>
          </p:cNvSpPr>
          <p:nvPr>
            <p:ph type="title"/>
          </p:nvPr>
        </p:nvSpPr>
        <p:spPr/>
        <p:txBody>
          <a:bodyPr/>
          <a:lstStyle/>
          <a:p>
            <a:r>
              <a:rPr lang="en-GB" u="sng"/>
              <a:t>Data Replication</a:t>
            </a:r>
            <a:endParaRPr lang="en-US" u="sng"/>
          </a:p>
        </p:txBody>
      </p:sp>
      <p:sp>
        <p:nvSpPr>
          <p:cNvPr id="1008675" name="Line 35"/>
          <p:cNvSpPr>
            <a:spLocks noChangeShapeType="1"/>
          </p:cNvSpPr>
          <p:nvPr/>
        </p:nvSpPr>
        <p:spPr bwMode="auto">
          <a:xfrm>
            <a:off x="7489825" y="2819400"/>
            <a:ext cx="39688" cy="19050"/>
          </a:xfrm>
          <a:prstGeom prst="line">
            <a:avLst/>
          </a:prstGeom>
          <a:noFill/>
          <a:ln w="19050">
            <a:solidFill>
              <a:schemeClr val="tx1"/>
            </a:solidFill>
            <a:round/>
            <a:headEnd/>
            <a:tailEnd/>
          </a:ln>
          <a:effectLst/>
        </p:spPr>
        <p:txBody>
          <a:bodyPr lIns="92075" tIns="46038" rIns="92075" bIns="46038" anchor="ctr">
            <a:spAutoFit/>
          </a:bodyPr>
          <a:lstStyle/>
          <a:p>
            <a:endParaRPr lang="de-DE"/>
          </a:p>
        </p:txBody>
      </p:sp>
      <p:sp>
        <p:nvSpPr>
          <p:cNvPr id="1008676" name="Line 36"/>
          <p:cNvSpPr>
            <a:spLocks noChangeShapeType="1"/>
          </p:cNvSpPr>
          <p:nvPr/>
        </p:nvSpPr>
        <p:spPr bwMode="auto">
          <a:xfrm flipH="1">
            <a:off x="7477125" y="2830513"/>
            <a:ext cx="34925" cy="57150"/>
          </a:xfrm>
          <a:prstGeom prst="line">
            <a:avLst/>
          </a:prstGeom>
          <a:noFill/>
          <a:ln w="19050">
            <a:solidFill>
              <a:schemeClr val="tx1"/>
            </a:solidFill>
            <a:round/>
            <a:headEnd/>
            <a:tailEnd/>
          </a:ln>
          <a:effectLst/>
        </p:spPr>
        <p:txBody>
          <a:bodyPr lIns="92075" tIns="46038" rIns="92075" bIns="46038" anchor="ctr">
            <a:spAutoFit/>
          </a:bodyPr>
          <a:lstStyle/>
          <a:p>
            <a:endParaRPr lang="de-DE"/>
          </a:p>
        </p:txBody>
      </p:sp>
      <p:sp>
        <p:nvSpPr>
          <p:cNvPr id="1008677" name="Oval 37"/>
          <p:cNvSpPr>
            <a:spLocks noChangeArrowheads="1"/>
          </p:cNvSpPr>
          <p:nvPr/>
        </p:nvSpPr>
        <p:spPr bwMode="auto">
          <a:xfrm>
            <a:off x="7239000" y="2857500"/>
            <a:ext cx="60325" cy="55563"/>
          </a:xfrm>
          <a:prstGeom prst="ellipse">
            <a:avLst/>
          </a:prstGeom>
          <a:solidFill>
            <a:schemeClr val="tx1"/>
          </a:solidFill>
          <a:ln w="19050" algn="ctr">
            <a:noFill/>
            <a:round/>
            <a:headEnd/>
            <a:tailEnd/>
          </a:ln>
          <a:effectLst/>
        </p:spPr>
        <p:txBody>
          <a:bodyPr lIns="92075" tIns="46038" rIns="92075" bIns="46038" anchor="ctr">
            <a:spAutoFit/>
          </a:bodyPr>
          <a:lstStyle/>
          <a:p>
            <a:endParaRPr lang="de-DE"/>
          </a:p>
        </p:txBody>
      </p:sp>
      <p:sp>
        <p:nvSpPr>
          <p:cNvPr id="1008678" name="Oval 38"/>
          <p:cNvSpPr>
            <a:spLocks noChangeArrowheads="1"/>
          </p:cNvSpPr>
          <p:nvPr/>
        </p:nvSpPr>
        <p:spPr bwMode="auto">
          <a:xfrm>
            <a:off x="7435850" y="2843213"/>
            <a:ext cx="92075" cy="92075"/>
          </a:xfrm>
          <a:prstGeom prst="ellipse">
            <a:avLst/>
          </a:prstGeom>
          <a:solidFill>
            <a:srgbClr val="777777"/>
          </a:solidFill>
          <a:ln w="19050" algn="ctr">
            <a:noFill/>
            <a:round/>
            <a:headEnd/>
            <a:tailEnd/>
          </a:ln>
          <a:effectLst/>
        </p:spPr>
        <p:txBody>
          <a:bodyPr lIns="92075" tIns="46038" rIns="92075" bIns="46038" anchor="ctr">
            <a:spAutoFit/>
          </a:bodyPr>
          <a:lstStyle/>
          <a:p>
            <a:endParaRPr lang="de-DE"/>
          </a:p>
        </p:txBody>
      </p:sp>
      <p:sp>
        <p:nvSpPr>
          <p:cNvPr id="1008679" name="Line 39"/>
          <p:cNvSpPr>
            <a:spLocks noChangeShapeType="1"/>
          </p:cNvSpPr>
          <p:nvPr/>
        </p:nvSpPr>
        <p:spPr bwMode="auto">
          <a:xfrm flipH="1">
            <a:off x="7443788" y="2890838"/>
            <a:ext cx="33337" cy="57150"/>
          </a:xfrm>
          <a:prstGeom prst="line">
            <a:avLst/>
          </a:prstGeom>
          <a:noFill/>
          <a:ln w="19050">
            <a:solidFill>
              <a:schemeClr val="tx1"/>
            </a:solidFill>
            <a:round/>
            <a:headEnd/>
            <a:tailEnd/>
          </a:ln>
          <a:effectLst/>
        </p:spPr>
        <p:txBody>
          <a:bodyPr lIns="92075" tIns="46038" rIns="92075" bIns="46038" anchor="ctr">
            <a:spAutoFit/>
          </a:bodyPr>
          <a:lstStyle/>
          <a:p>
            <a:endParaRPr lang="de-DE"/>
          </a:p>
        </p:txBody>
      </p:sp>
      <p:sp>
        <p:nvSpPr>
          <p:cNvPr id="1008680" name="Line 40"/>
          <p:cNvSpPr>
            <a:spLocks noChangeShapeType="1"/>
          </p:cNvSpPr>
          <p:nvPr/>
        </p:nvSpPr>
        <p:spPr bwMode="auto">
          <a:xfrm>
            <a:off x="7426325" y="2936875"/>
            <a:ext cx="39688" cy="19050"/>
          </a:xfrm>
          <a:prstGeom prst="line">
            <a:avLst/>
          </a:prstGeom>
          <a:noFill/>
          <a:ln w="19050">
            <a:solidFill>
              <a:schemeClr val="tx1"/>
            </a:solidFill>
            <a:round/>
            <a:headEnd/>
            <a:tailEnd/>
          </a:ln>
          <a:effectLst/>
        </p:spPr>
        <p:txBody>
          <a:bodyPr lIns="92075" tIns="46038" rIns="92075" bIns="46038" anchor="ctr">
            <a:spAutoFit/>
          </a:bodyPr>
          <a:lstStyle/>
          <a:p>
            <a:endParaRPr lang="de-DE"/>
          </a:p>
        </p:txBody>
      </p:sp>
      <p:sp>
        <p:nvSpPr>
          <p:cNvPr id="1008681" name="Line 41"/>
          <p:cNvSpPr>
            <a:spLocks noChangeShapeType="1"/>
          </p:cNvSpPr>
          <p:nvPr/>
        </p:nvSpPr>
        <p:spPr bwMode="auto">
          <a:xfrm flipV="1">
            <a:off x="7264400" y="2846388"/>
            <a:ext cx="222250" cy="14287"/>
          </a:xfrm>
          <a:prstGeom prst="line">
            <a:avLst/>
          </a:prstGeom>
          <a:noFill/>
          <a:ln w="6350">
            <a:solidFill>
              <a:schemeClr val="tx1"/>
            </a:solidFill>
            <a:round/>
            <a:headEnd/>
            <a:tailEnd/>
          </a:ln>
          <a:effectLst/>
        </p:spPr>
        <p:txBody>
          <a:bodyPr lIns="92075" tIns="46038" rIns="92075" bIns="46038" anchor="ctr">
            <a:spAutoFit/>
          </a:bodyPr>
          <a:lstStyle/>
          <a:p>
            <a:endParaRPr lang="de-DE"/>
          </a:p>
        </p:txBody>
      </p:sp>
      <p:sp>
        <p:nvSpPr>
          <p:cNvPr id="1008682" name="Line 42"/>
          <p:cNvSpPr>
            <a:spLocks noChangeShapeType="1"/>
          </p:cNvSpPr>
          <p:nvPr/>
        </p:nvSpPr>
        <p:spPr bwMode="auto">
          <a:xfrm>
            <a:off x="7265988" y="2906713"/>
            <a:ext cx="214312" cy="28575"/>
          </a:xfrm>
          <a:prstGeom prst="line">
            <a:avLst/>
          </a:prstGeom>
          <a:noFill/>
          <a:ln w="6350">
            <a:solidFill>
              <a:schemeClr val="tx1"/>
            </a:solidFill>
            <a:round/>
            <a:headEnd/>
            <a:tailEnd/>
          </a:ln>
          <a:effectLst/>
        </p:spPr>
        <p:txBody>
          <a:bodyPr lIns="92075" tIns="46038" rIns="92075" bIns="46038" anchor="ctr">
            <a:spAutoFit/>
          </a:bodyPr>
          <a:lstStyle/>
          <a:p>
            <a:endParaRPr lang="de-DE"/>
          </a:p>
        </p:txBody>
      </p:sp>
      <p:sp>
        <p:nvSpPr>
          <p:cNvPr id="1008683" name="Oval 43"/>
          <p:cNvSpPr>
            <a:spLocks noChangeArrowheads="1"/>
          </p:cNvSpPr>
          <p:nvPr/>
        </p:nvSpPr>
        <p:spPr bwMode="auto">
          <a:xfrm>
            <a:off x="7391400" y="2752725"/>
            <a:ext cx="23813" cy="22225"/>
          </a:xfrm>
          <a:prstGeom prst="ellipse">
            <a:avLst/>
          </a:prstGeom>
          <a:solidFill>
            <a:srgbClr val="969696"/>
          </a:solidFill>
          <a:ln w="28575">
            <a:solidFill>
              <a:schemeClr val="tx1"/>
            </a:solidFill>
            <a:round/>
            <a:headEnd/>
            <a:tailEnd/>
          </a:ln>
          <a:effectLst/>
        </p:spPr>
        <p:txBody>
          <a:bodyPr wrap="none" anchor="ctr"/>
          <a:lstStyle/>
          <a:p>
            <a:endParaRPr lang="de-DE"/>
          </a:p>
        </p:txBody>
      </p:sp>
      <p:grpSp>
        <p:nvGrpSpPr>
          <p:cNvPr id="1008684" name="Group 44"/>
          <p:cNvGrpSpPr>
            <a:grpSpLocks/>
          </p:cNvGrpSpPr>
          <p:nvPr/>
        </p:nvGrpSpPr>
        <p:grpSpPr bwMode="auto">
          <a:xfrm>
            <a:off x="4595813" y="3135313"/>
            <a:ext cx="295275" cy="280987"/>
            <a:chOff x="2895" y="1729"/>
            <a:chExt cx="186" cy="177"/>
          </a:xfrm>
        </p:grpSpPr>
        <p:sp>
          <p:nvSpPr>
            <p:cNvPr id="1008685" name="Oval 45"/>
            <p:cNvSpPr>
              <a:spLocks noChangeArrowheads="1"/>
            </p:cNvSpPr>
            <p:nvPr/>
          </p:nvSpPr>
          <p:spPr bwMode="auto">
            <a:xfrm>
              <a:off x="2895" y="1777"/>
              <a:ext cx="139" cy="129"/>
            </a:xfrm>
            <a:prstGeom prst="ellipse">
              <a:avLst/>
            </a:prstGeom>
            <a:noFill/>
            <a:ln w="28575" algn="ctr">
              <a:solidFill>
                <a:schemeClr val="tx1"/>
              </a:solidFill>
              <a:round/>
              <a:headEnd/>
              <a:tailEnd/>
            </a:ln>
            <a:effectLst/>
          </p:spPr>
          <p:txBody>
            <a:bodyPr wrap="none" lIns="92075" tIns="46038" rIns="92075" bIns="46038" anchor="ctr">
              <a:spAutoFit/>
            </a:bodyPr>
            <a:lstStyle/>
            <a:p>
              <a:endParaRPr lang="de-DE"/>
            </a:p>
          </p:txBody>
        </p:sp>
        <p:sp>
          <p:nvSpPr>
            <p:cNvPr id="1008686" name="Oval 46"/>
            <p:cNvSpPr>
              <a:spLocks noChangeArrowheads="1"/>
            </p:cNvSpPr>
            <p:nvPr/>
          </p:nvSpPr>
          <p:spPr bwMode="auto">
            <a:xfrm>
              <a:off x="2943" y="1729"/>
              <a:ext cx="138" cy="129"/>
            </a:xfrm>
            <a:prstGeom prst="ellipse">
              <a:avLst/>
            </a:prstGeom>
            <a:noFill/>
            <a:ln w="28575" algn="ctr">
              <a:solidFill>
                <a:schemeClr val="tx1"/>
              </a:solidFill>
              <a:round/>
              <a:headEnd/>
              <a:tailEnd/>
            </a:ln>
            <a:effectLst/>
          </p:spPr>
          <p:txBody>
            <a:bodyPr wrap="none" lIns="92075" tIns="46038" rIns="92075" bIns="46038" anchor="ctr">
              <a:spAutoFit/>
            </a:bodyPr>
            <a:lstStyle/>
            <a:p>
              <a:endParaRPr lang="de-DE"/>
            </a:p>
          </p:txBody>
        </p:sp>
      </p:grpSp>
      <p:sp>
        <p:nvSpPr>
          <p:cNvPr id="1008687" name="Oval 47"/>
          <p:cNvSpPr>
            <a:spLocks noChangeArrowheads="1"/>
          </p:cNvSpPr>
          <p:nvPr/>
        </p:nvSpPr>
        <p:spPr bwMode="auto">
          <a:xfrm>
            <a:off x="4492625" y="2992438"/>
            <a:ext cx="533400" cy="533400"/>
          </a:xfrm>
          <a:prstGeom prst="ellipse">
            <a:avLst/>
          </a:prstGeom>
          <a:noFill/>
          <a:ln w="28575" algn="ctr">
            <a:solidFill>
              <a:schemeClr val="accent1"/>
            </a:solidFill>
            <a:round/>
            <a:headEnd/>
            <a:tailEnd/>
          </a:ln>
          <a:effectLst/>
        </p:spPr>
        <p:txBody>
          <a:bodyPr wrap="none" lIns="0" tIns="0" rIns="0" bIns="0" anchor="ctr"/>
          <a:lstStyle/>
          <a:p>
            <a:endParaRPr lang="de-DE"/>
          </a:p>
        </p:txBody>
      </p:sp>
      <p:sp>
        <p:nvSpPr>
          <p:cNvPr id="1008688" name="Oval 48"/>
          <p:cNvSpPr>
            <a:spLocks noChangeArrowheads="1"/>
          </p:cNvSpPr>
          <p:nvPr/>
        </p:nvSpPr>
        <p:spPr bwMode="auto">
          <a:xfrm>
            <a:off x="7199313" y="2540000"/>
            <a:ext cx="533400" cy="533400"/>
          </a:xfrm>
          <a:prstGeom prst="ellipse">
            <a:avLst/>
          </a:prstGeom>
          <a:noFill/>
          <a:ln w="28575" algn="ctr">
            <a:solidFill>
              <a:schemeClr val="accent1"/>
            </a:solidFill>
            <a:round/>
            <a:headEnd/>
            <a:tailEnd/>
          </a:ln>
          <a:effectLst/>
        </p:spPr>
        <p:txBody>
          <a:bodyPr wrap="none" lIns="0" tIns="0" rIns="0" bIns="0" anchor="ctr"/>
          <a:lstStyle/>
          <a:p>
            <a:endParaRPr lang="de-DE"/>
          </a:p>
        </p:txBody>
      </p:sp>
      <p:grpSp>
        <p:nvGrpSpPr>
          <p:cNvPr id="1008689" name="Group 49"/>
          <p:cNvGrpSpPr>
            <a:grpSpLocks/>
          </p:cNvGrpSpPr>
          <p:nvPr/>
        </p:nvGrpSpPr>
        <p:grpSpPr bwMode="auto">
          <a:xfrm>
            <a:off x="1752600" y="3057525"/>
            <a:ext cx="381000" cy="214313"/>
            <a:chOff x="-192" y="1125"/>
            <a:chExt cx="1377" cy="828"/>
          </a:xfrm>
        </p:grpSpPr>
        <p:sp>
          <p:nvSpPr>
            <p:cNvPr id="1008690" name="Line 50"/>
            <p:cNvSpPr>
              <a:spLocks noChangeShapeType="1"/>
            </p:cNvSpPr>
            <p:nvPr/>
          </p:nvSpPr>
          <p:spPr bwMode="auto">
            <a:xfrm>
              <a:off x="470" y="1595"/>
              <a:ext cx="82" cy="41"/>
            </a:xfrm>
            <a:prstGeom prst="line">
              <a:avLst/>
            </a:prstGeom>
            <a:noFill/>
            <a:ln w="19050">
              <a:solidFill>
                <a:schemeClr val="tx1"/>
              </a:solidFill>
              <a:round/>
              <a:headEnd/>
              <a:tailEnd/>
            </a:ln>
            <a:effectLst/>
          </p:spPr>
          <p:txBody>
            <a:bodyPr lIns="92075" tIns="46038" rIns="92075" bIns="46038" anchor="ctr">
              <a:spAutoFit/>
            </a:bodyPr>
            <a:lstStyle/>
            <a:p>
              <a:endParaRPr lang="de-DE"/>
            </a:p>
          </p:txBody>
        </p:sp>
        <p:sp>
          <p:nvSpPr>
            <p:cNvPr id="1008691" name="Line 51"/>
            <p:cNvSpPr>
              <a:spLocks noChangeShapeType="1"/>
            </p:cNvSpPr>
            <p:nvPr/>
          </p:nvSpPr>
          <p:spPr bwMode="auto">
            <a:xfrm flipH="1">
              <a:off x="447" y="1619"/>
              <a:ext cx="70" cy="122"/>
            </a:xfrm>
            <a:prstGeom prst="line">
              <a:avLst/>
            </a:prstGeom>
            <a:noFill/>
            <a:ln w="19050">
              <a:solidFill>
                <a:schemeClr val="tx1"/>
              </a:solidFill>
              <a:round/>
              <a:headEnd/>
              <a:tailEnd/>
            </a:ln>
            <a:effectLst/>
          </p:spPr>
          <p:txBody>
            <a:bodyPr lIns="92075" tIns="46038" rIns="92075" bIns="46038" anchor="ctr">
              <a:spAutoFit/>
            </a:bodyPr>
            <a:lstStyle/>
            <a:p>
              <a:endParaRPr lang="de-DE"/>
            </a:p>
          </p:txBody>
        </p:sp>
        <p:sp>
          <p:nvSpPr>
            <p:cNvPr id="1008692" name="Oval 52"/>
            <p:cNvSpPr>
              <a:spLocks noChangeArrowheads="1"/>
            </p:cNvSpPr>
            <p:nvPr/>
          </p:nvSpPr>
          <p:spPr bwMode="auto">
            <a:xfrm>
              <a:off x="-192" y="1514"/>
              <a:ext cx="442" cy="439"/>
            </a:xfrm>
            <a:prstGeom prst="ellipse">
              <a:avLst/>
            </a:prstGeom>
            <a:noFill/>
            <a:ln w="28575" algn="ctr">
              <a:solidFill>
                <a:schemeClr val="tx1"/>
              </a:solidFill>
              <a:round/>
              <a:headEnd/>
              <a:tailEnd/>
            </a:ln>
            <a:effectLst/>
          </p:spPr>
          <p:txBody>
            <a:bodyPr wrap="none" lIns="92075" tIns="46038" rIns="92075" bIns="46038" anchor="ctr">
              <a:spAutoFit/>
            </a:bodyPr>
            <a:lstStyle/>
            <a:p>
              <a:endParaRPr lang="de-DE"/>
            </a:p>
          </p:txBody>
        </p:sp>
        <p:sp>
          <p:nvSpPr>
            <p:cNvPr id="1008693" name="Oval 53"/>
            <p:cNvSpPr>
              <a:spLocks noChangeArrowheads="1"/>
            </p:cNvSpPr>
            <p:nvPr/>
          </p:nvSpPr>
          <p:spPr bwMode="auto">
            <a:xfrm>
              <a:off x="744" y="1505"/>
              <a:ext cx="441" cy="442"/>
            </a:xfrm>
            <a:prstGeom prst="ellipse">
              <a:avLst/>
            </a:prstGeom>
            <a:noFill/>
            <a:ln w="28575" algn="ctr">
              <a:solidFill>
                <a:schemeClr val="tx1"/>
              </a:solidFill>
              <a:round/>
              <a:headEnd/>
              <a:tailEnd/>
            </a:ln>
            <a:effectLst/>
          </p:spPr>
          <p:txBody>
            <a:bodyPr wrap="none" lIns="92075" tIns="46038" rIns="92075" bIns="46038" anchor="ctr">
              <a:spAutoFit/>
            </a:bodyPr>
            <a:lstStyle/>
            <a:p>
              <a:endParaRPr lang="de-DE"/>
            </a:p>
          </p:txBody>
        </p:sp>
        <p:sp>
          <p:nvSpPr>
            <p:cNvPr id="1008694" name="Line 54"/>
            <p:cNvSpPr>
              <a:spLocks noChangeShapeType="1"/>
            </p:cNvSpPr>
            <p:nvPr/>
          </p:nvSpPr>
          <p:spPr bwMode="auto">
            <a:xfrm>
              <a:off x="366" y="1334"/>
              <a:ext cx="81" cy="413"/>
            </a:xfrm>
            <a:prstGeom prst="line">
              <a:avLst/>
            </a:prstGeom>
            <a:noFill/>
            <a:ln w="28575">
              <a:solidFill>
                <a:schemeClr val="hlink"/>
              </a:solidFill>
              <a:round/>
              <a:headEnd/>
              <a:tailEnd/>
            </a:ln>
            <a:effectLst/>
          </p:spPr>
          <p:txBody>
            <a:bodyPr lIns="92075" tIns="46038" rIns="92075" bIns="46038" anchor="ctr">
              <a:spAutoFit/>
            </a:bodyPr>
            <a:lstStyle/>
            <a:p>
              <a:endParaRPr lang="de-DE"/>
            </a:p>
          </p:txBody>
        </p:sp>
        <p:sp>
          <p:nvSpPr>
            <p:cNvPr id="1008695" name="Line 55"/>
            <p:cNvSpPr>
              <a:spLocks noChangeShapeType="1"/>
            </p:cNvSpPr>
            <p:nvPr/>
          </p:nvSpPr>
          <p:spPr bwMode="auto">
            <a:xfrm flipH="1">
              <a:off x="372" y="1357"/>
              <a:ext cx="494" cy="41"/>
            </a:xfrm>
            <a:prstGeom prst="line">
              <a:avLst/>
            </a:prstGeom>
            <a:noFill/>
            <a:ln w="28575">
              <a:solidFill>
                <a:schemeClr val="hlink"/>
              </a:solidFill>
              <a:round/>
              <a:headEnd/>
              <a:tailEnd/>
            </a:ln>
            <a:effectLst/>
          </p:spPr>
          <p:txBody>
            <a:bodyPr lIns="92075" tIns="46038" rIns="92075" bIns="46038" anchor="ctr">
              <a:spAutoFit/>
            </a:bodyPr>
            <a:lstStyle/>
            <a:p>
              <a:endParaRPr lang="de-DE"/>
            </a:p>
          </p:txBody>
        </p:sp>
        <p:sp>
          <p:nvSpPr>
            <p:cNvPr id="1008696" name="Line 56"/>
            <p:cNvSpPr>
              <a:spLocks noChangeShapeType="1"/>
            </p:cNvSpPr>
            <p:nvPr/>
          </p:nvSpPr>
          <p:spPr bwMode="auto">
            <a:xfrm flipH="1">
              <a:off x="453" y="1354"/>
              <a:ext cx="398" cy="369"/>
            </a:xfrm>
            <a:prstGeom prst="line">
              <a:avLst/>
            </a:prstGeom>
            <a:noFill/>
            <a:ln w="28575">
              <a:solidFill>
                <a:schemeClr val="hlink"/>
              </a:solidFill>
              <a:round/>
              <a:headEnd/>
              <a:tailEnd/>
            </a:ln>
            <a:effectLst/>
          </p:spPr>
          <p:txBody>
            <a:bodyPr lIns="92075" tIns="46038" rIns="92075" bIns="46038" anchor="ctr">
              <a:spAutoFit/>
            </a:bodyPr>
            <a:lstStyle/>
            <a:p>
              <a:endParaRPr lang="de-DE"/>
            </a:p>
          </p:txBody>
        </p:sp>
        <p:sp>
          <p:nvSpPr>
            <p:cNvPr id="1008697" name="AutoShape 57"/>
            <p:cNvSpPr>
              <a:spLocks noChangeArrowheads="1"/>
            </p:cNvSpPr>
            <p:nvPr/>
          </p:nvSpPr>
          <p:spPr bwMode="auto">
            <a:xfrm flipH="1">
              <a:off x="273" y="1238"/>
              <a:ext cx="168" cy="108"/>
            </a:xfrm>
            <a:prstGeom prst="flowChartManualInput">
              <a:avLst/>
            </a:prstGeom>
            <a:solidFill>
              <a:schemeClr val="tx1"/>
            </a:solidFill>
            <a:ln w="19050" algn="ctr">
              <a:noFill/>
              <a:miter lim="800000"/>
              <a:headEnd/>
              <a:tailEnd/>
            </a:ln>
            <a:effectLst/>
          </p:spPr>
          <p:txBody>
            <a:bodyPr wrap="none" lIns="92075" tIns="46038" rIns="92075" bIns="46038" anchor="ctr">
              <a:spAutoFit/>
            </a:bodyPr>
            <a:lstStyle/>
            <a:p>
              <a:endParaRPr lang="de-DE"/>
            </a:p>
          </p:txBody>
        </p:sp>
        <p:sp>
          <p:nvSpPr>
            <p:cNvPr id="1008698" name="Oval 58"/>
            <p:cNvSpPr>
              <a:spLocks noChangeArrowheads="1"/>
            </p:cNvSpPr>
            <p:nvPr/>
          </p:nvSpPr>
          <p:spPr bwMode="auto">
            <a:xfrm>
              <a:off x="-32" y="1677"/>
              <a:ext cx="119" cy="119"/>
            </a:xfrm>
            <a:prstGeom prst="ellipse">
              <a:avLst/>
            </a:prstGeom>
            <a:solidFill>
              <a:schemeClr val="tx1"/>
            </a:solidFill>
            <a:ln w="19050" algn="ctr">
              <a:noFill/>
              <a:round/>
              <a:headEnd/>
              <a:tailEnd/>
            </a:ln>
            <a:effectLst/>
          </p:spPr>
          <p:txBody>
            <a:bodyPr lIns="92075" tIns="46038" rIns="92075" bIns="46038" anchor="ctr">
              <a:spAutoFit/>
            </a:bodyPr>
            <a:lstStyle/>
            <a:p>
              <a:endParaRPr lang="de-DE"/>
            </a:p>
          </p:txBody>
        </p:sp>
        <p:sp>
          <p:nvSpPr>
            <p:cNvPr id="1008699" name="Line 59"/>
            <p:cNvSpPr>
              <a:spLocks noChangeShapeType="1"/>
            </p:cNvSpPr>
            <p:nvPr/>
          </p:nvSpPr>
          <p:spPr bwMode="auto">
            <a:xfrm flipV="1">
              <a:off x="11" y="1401"/>
              <a:ext cx="372" cy="346"/>
            </a:xfrm>
            <a:prstGeom prst="line">
              <a:avLst/>
            </a:prstGeom>
            <a:noFill/>
            <a:ln w="28575">
              <a:solidFill>
                <a:schemeClr val="hlink"/>
              </a:solidFill>
              <a:round/>
              <a:headEnd/>
              <a:tailEnd/>
            </a:ln>
            <a:effectLst/>
          </p:spPr>
          <p:txBody>
            <a:bodyPr lIns="92075" tIns="46038" rIns="92075" bIns="46038" anchor="ctr">
              <a:spAutoFit/>
            </a:bodyPr>
            <a:lstStyle/>
            <a:p>
              <a:endParaRPr lang="de-DE"/>
            </a:p>
          </p:txBody>
        </p:sp>
        <p:sp>
          <p:nvSpPr>
            <p:cNvPr id="1008700" name="Line 60"/>
            <p:cNvSpPr>
              <a:spLocks noChangeShapeType="1"/>
            </p:cNvSpPr>
            <p:nvPr/>
          </p:nvSpPr>
          <p:spPr bwMode="auto">
            <a:xfrm flipV="1">
              <a:off x="35" y="1729"/>
              <a:ext cx="424" cy="15"/>
            </a:xfrm>
            <a:prstGeom prst="line">
              <a:avLst/>
            </a:prstGeom>
            <a:noFill/>
            <a:ln w="28575">
              <a:solidFill>
                <a:schemeClr val="hlink"/>
              </a:solidFill>
              <a:round/>
              <a:headEnd/>
              <a:tailEnd/>
            </a:ln>
            <a:effectLst/>
          </p:spPr>
          <p:txBody>
            <a:bodyPr lIns="92075" tIns="46038" rIns="92075" bIns="46038" anchor="ctr">
              <a:spAutoFit/>
            </a:bodyPr>
            <a:lstStyle/>
            <a:p>
              <a:endParaRPr lang="de-DE"/>
            </a:p>
          </p:txBody>
        </p:sp>
        <p:sp>
          <p:nvSpPr>
            <p:cNvPr id="1008701" name="Oval 61"/>
            <p:cNvSpPr>
              <a:spLocks noChangeArrowheads="1"/>
            </p:cNvSpPr>
            <p:nvPr/>
          </p:nvSpPr>
          <p:spPr bwMode="auto">
            <a:xfrm>
              <a:off x="363" y="1648"/>
              <a:ext cx="183" cy="197"/>
            </a:xfrm>
            <a:prstGeom prst="ellipse">
              <a:avLst/>
            </a:prstGeom>
            <a:solidFill>
              <a:srgbClr val="777777"/>
            </a:solidFill>
            <a:ln w="19050" algn="ctr">
              <a:noFill/>
              <a:round/>
              <a:headEnd/>
              <a:tailEnd/>
            </a:ln>
            <a:effectLst/>
          </p:spPr>
          <p:txBody>
            <a:bodyPr lIns="92075" tIns="46038" rIns="92075" bIns="46038" anchor="ctr">
              <a:spAutoFit/>
            </a:bodyPr>
            <a:lstStyle/>
            <a:p>
              <a:endParaRPr lang="de-DE"/>
            </a:p>
          </p:txBody>
        </p:sp>
        <p:sp>
          <p:nvSpPr>
            <p:cNvPr id="1008702" name="Line 62"/>
            <p:cNvSpPr>
              <a:spLocks noChangeShapeType="1"/>
            </p:cNvSpPr>
            <p:nvPr/>
          </p:nvSpPr>
          <p:spPr bwMode="auto">
            <a:xfrm flipH="1">
              <a:off x="377" y="1747"/>
              <a:ext cx="70" cy="125"/>
            </a:xfrm>
            <a:prstGeom prst="line">
              <a:avLst/>
            </a:prstGeom>
            <a:noFill/>
            <a:ln w="19050">
              <a:solidFill>
                <a:schemeClr val="tx1"/>
              </a:solidFill>
              <a:round/>
              <a:headEnd/>
              <a:tailEnd/>
            </a:ln>
            <a:effectLst/>
          </p:spPr>
          <p:txBody>
            <a:bodyPr lIns="92075" tIns="46038" rIns="92075" bIns="46038" anchor="ctr">
              <a:spAutoFit/>
            </a:bodyPr>
            <a:lstStyle/>
            <a:p>
              <a:endParaRPr lang="de-DE"/>
            </a:p>
          </p:txBody>
        </p:sp>
        <p:sp>
          <p:nvSpPr>
            <p:cNvPr id="1008703" name="Line 63"/>
            <p:cNvSpPr>
              <a:spLocks noChangeShapeType="1"/>
            </p:cNvSpPr>
            <p:nvPr/>
          </p:nvSpPr>
          <p:spPr bwMode="auto">
            <a:xfrm>
              <a:off x="343" y="1848"/>
              <a:ext cx="81" cy="41"/>
            </a:xfrm>
            <a:prstGeom prst="line">
              <a:avLst/>
            </a:prstGeom>
            <a:noFill/>
            <a:ln w="19050">
              <a:solidFill>
                <a:schemeClr val="tx1"/>
              </a:solidFill>
              <a:round/>
              <a:headEnd/>
              <a:tailEnd/>
            </a:ln>
            <a:effectLst/>
          </p:spPr>
          <p:txBody>
            <a:bodyPr lIns="92075" tIns="46038" rIns="92075" bIns="46038" anchor="ctr">
              <a:spAutoFit/>
            </a:bodyPr>
            <a:lstStyle/>
            <a:p>
              <a:endParaRPr lang="de-DE"/>
            </a:p>
          </p:txBody>
        </p:sp>
        <p:sp>
          <p:nvSpPr>
            <p:cNvPr id="1008704" name="Line 64"/>
            <p:cNvSpPr>
              <a:spLocks noChangeShapeType="1"/>
            </p:cNvSpPr>
            <p:nvPr/>
          </p:nvSpPr>
          <p:spPr bwMode="auto">
            <a:xfrm flipV="1">
              <a:off x="17" y="1654"/>
              <a:ext cx="448" cy="29"/>
            </a:xfrm>
            <a:prstGeom prst="line">
              <a:avLst/>
            </a:prstGeom>
            <a:noFill/>
            <a:ln w="6350">
              <a:solidFill>
                <a:schemeClr val="tx1"/>
              </a:solidFill>
              <a:round/>
              <a:headEnd/>
              <a:tailEnd/>
            </a:ln>
            <a:effectLst/>
          </p:spPr>
          <p:txBody>
            <a:bodyPr lIns="92075" tIns="46038" rIns="92075" bIns="46038" anchor="ctr">
              <a:spAutoFit/>
            </a:bodyPr>
            <a:lstStyle/>
            <a:p>
              <a:endParaRPr lang="de-DE"/>
            </a:p>
          </p:txBody>
        </p:sp>
        <p:sp>
          <p:nvSpPr>
            <p:cNvPr id="1008705" name="Line 65"/>
            <p:cNvSpPr>
              <a:spLocks noChangeShapeType="1"/>
            </p:cNvSpPr>
            <p:nvPr/>
          </p:nvSpPr>
          <p:spPr bwMode="auto">
            <a:xfrm>
              <a:off x="20" y="1784"/>
              <a:ext cx="433" cy="59"/>
            </a:xfrm>
            <a:prstGeom prst="line">
              <a:avLst/>
            </a:prstGeom>
            <a:noFill/>
            <a:ln w="6350">
              <a:solidFill>
                <a:schemeClr val="tx1"/>
              </a:solidFill>
              <a:round/>
              <a:headEnd/>
              <a:tailEnd/>
            </a:ln>
            <a:effectLst/>
          </p:spPr>
          <p:txBody>
            <a:bodyPr lIns="92075" tIns="46038" rIns="92075" bIns="46038" anchor="ctr">
              <a:spAutoFit/>
            </a:bodyPr>
            <a:lstStyle/>
            <a:p>
              <a:endParaRPr lang="de-DE"/>
            </a:p>
          </p:txBody>
        </p:sp>
        <p:sp>
          <p:nvSpPr>
            <p:cNvPr id="1008706" name="Line 66"/>
            <p:cNvSpPr>
              <a:spLocks noChangeShapeType="1"/>
            </p:cNvSpPr>
            <p:nvPr/>
          </p:nvSpPr>
          <p:spPr bwMode="auto">
            <a:xfrm flipV="1">
              <a:off x="822" y="1148"/>
              <a:ext cx="90" cy="38"/>
            </a:xfrm>
            <a:prstGeom prst="line">
              <a:avLst/>
            </a:prstGeom>
            <a:noFill/>
            <a:ln w="19050">
              <a:solidFill>
                <a:srgbClr val="969696"/>
              </a:solidFill>
              <a:round/>
              <a:headEnd/>
              <a:tailEnd/>
            </a:ln>
            <a:effectLst/>
          </p:spPr>
          <p:txBody>
            <a:bodyPr/>
            <a:lstStyle/>
            <a:p>
              <a:endParaRPr lang="de-DE"/>
            </a:p>
          </p:txBody>
        </p:sp>
        <p:sp>
          <p:nvSpPr>
            <p:cNvPr id="1008707" name="Line 67"/>
            <p:cNvSpPr>
              <a:spLocks noChangeShapeType="1"/>
            </p:cNvSpPr>
            <p:nvPr/>
          </p:nvSpPr>
          <p:spPr bwMode="auto">
            <a:xfrm>
              <a:off x="819" y="1165"/>
              <a:ext cx="52" cy="221"/>
            </a:xfrm>
            <a:prstGeom prst="line">
              <a:avLst/>
            </a:prstGeom>
            <a:noFill/>
            <a:ln w="19050">
              <a:solidFill>
                <a:srgbClr val="969696"/>
              </a:solidFill>
              <a:round/>
              <a:headEnd/>
              <a:tailEnd/>
            </a:ln>
            <a:effectLst/>
          </p:spPr>
          <p:txBody>
            <a:bodyPr lIns="92075" tIns="46038" rIns="92075" bIns="46038" anchor="ctr">
              <a:spAutoFit/>
            </a:bodyPr>
            <a:lstStyle/>
            <a:p>
              <a:endParaRPr lang="de-DE"/>
            </a:p>
          </p:txBody>
        </p:sp>
        <p:sp>
          <p:nvSpPr>
            <p:cNvPr id="1008708" name="Line 68"/>
            <p:cNvSpPr>
              <a:spLocks noChangeShapeType="1"/>
            </p:cNvSpPr>
            <p:nvPr/>
          </p:nvSpPr>
          <p:spPr bwMode="auto">
            <a:xfrm>
              <a:off x="842" y="1264"/>
              <a:ext cx="114" cy="471"/>
            </a:xfrm>
            <a:prstGeom prst="line">
              <a:avLst/>
            </a:prstGeom>
            <a:noFill/>
            <a:ln w="28575">
              <a:solidFill>
                <a:schemeClr val="hlink"/>
              </a:solidFill>
              <a:round/>
              <a:headEnd/>
              <a:tailEnd/>
            </a:ln>
            <a:effectLst/>
          </p:spPr>
          <p:txBody>
            <a:bodyPr lIns="92075" tIns="46038" rIns="92075" bIns="46038" anchor="ctr">
              <a:spAutoFit/>
            </a:bodyPr>
            <a:lstStyle/>
            <a:p>
              <a:endParaRPr lang="de-DE"/>
            </a:p>
          </p:txBody>
        </p:sp>
        <p:sp>
          <p:nvSpPr>
            <p:cNvPr id="1008709" name="Oval 69"/>
            <p:cNvSpPr>
              <a:spLocks noChangeArrowheads="1"/>
            </p:cNvSpPr>
            <p:nvPr/>
          </p:nvSpPr>
          <p:spPr bwMode="auto">
            <a:xfrm>
              <a:off x="888" y="1125"/>
              <a:ext cx="47" cy="47"/>
            </a:xfrm>
            <a:prstGeom prst="ellipse">
              <a:avLst/>
            </a:prstGeom>
            <a:solidFill>
              <a:srgbClr val="969696"/>
            </a:solidFill>
            <a:ln w="28575">
              <a:solidFill>
                <a:schemeClr val="tx1"/>
              </a:solidFill>
              <a:round/>
              <a:headEnd/>
              <a:tailEnd/>
            </a:ln>
            <a:effectLst/>
          </p:spPr>
          <p:txBody>
            <a:bodyPr wrap="none" anchor="ctr"/>
            <a:lstStyle/>
            <a:p>
              <a:endParaRPr lang="de-DE"/>
            </a:p>
          </p:txBody>
        </p:sp>
      </p:grpSp>
      <p:sp>
        <p:nvSpPr>
          <p:cNvPr id="1008710" name="Oval 70"/>
          <p:cNvSpPr>
            <a:spLocks noChangeArrowheads="1"/>
          </p:cNvSpPr>
          <p:nvPr/>
        </p:nvSpPr>
        <p:spPr bwMode="auto">
          <a:xfrm>
            <a:off x="1682750" y="2870200"/>
            <a:ext cx="533400" cy="533400"/>
          </a:xfrm>
          <a:prstGeom prst="ellipse">
            <a:avLst/>
          </a:prstGeom>
          <a:noFill/>
          <a:ln w="28575" algn="ctr">
            <a:solidFill>
              <a:schemeClr val="accent1"/>
            </a:solidFill>
            <a:round/>
            <a:headEnd/>
            <a:tailEnd/>
          </a:ln>
          <a:effectLst/>
        </p:spPr>
        <p:txBody>
          <a:bodyPr wrap="none" lIns="0" tIns="0" rIns="0" bIns="0" anchor="ctr"/>
          <a:lstStyle/>
          <a:p>
            <a:endParaRPr lang="de-DE"/>
          </a:p>
        </p:txBody>
      </p:sp>
      <p:grpSp>
        <p:nvGrpSpPr>
          <p:cNvPr id="1008711" name="Group 71"/>
          <p:cNvGrpSpPr>
            <a:grpSpLocks/>
          </p:cNvGrpSpPr>
          <p:nvPr/>
        </p:nvGrpSpPr>
        <p:grpSpPr bwMode="auto">
          <a:xfrm>
            <a:off x="1143000" y="2371725"/>
            <a:ext cx="7391400" cy="1905000"/>
            <a:chOff x="720" y="1248"/>
            <a:chExt cx="4656" cy="1200"/>
          </a:xfrm>
        </p:grpSpPr>
        <p:grpSp>
          <p:nvGrpSpPr>
            <p:cNvPr id="1008712" name="Group 72"/>
            <p:cNvGrpSpPr>
              <a:grpSpLocks/>
            </p:cNvGrpSpPr>
            <p:nvPr/>
          </p:nvGrpSpPr>
          <p:grpSpPr bwMode="auto">
            <a:xfrm>
              <a:off x="4464" y="1680"/>
              <a:ext cx="912" cy="768"/>
              <a:chOff x="4464" y="1680"/>
              <a:chExt cx="912" cy="768"/>
            </a:xfrm>
          </p:grpSpPr>
          <p:sp>
            <p:nvSpPr>
              <p:cNvPr id="1008713" name="Rectangle 73"/>
              <p:cNvSpPr>
                <a:spLocks noChangeArrowheads="1"/>
              </p:cNvSpPr>
              <p:nvPr/>
            </p:nvSpPr>
            <p:spPr bwMode="auto">
              <a:xfrm>
                <a:off x="4464" y="1680"/>
                <a:ext cx="528" cy="720"/>
              </a:xfrm>
              <a:prstGeom prst="rect">
                <a:avLst/>
              </a:prstGeom>
              <a:solidFill>
                <a:schemeClr val="bg1">
                  <a:alpha val="75000"/>
                </a:schemeClr>
              </a:solidFill>
              <a:ln w="9525" algn="ctr">
                <a:solidFill>
                  <a:schemeClr val="accent1"/>
                </a:solidFill>
                <a:miter lim="800000"/>
                <a:headEnd/>
                <a:tailEnd/>
              </a:ln>
              <a:effectLst>
                <a:outerShdw dist="107763" dir="2700000" algn="ctr" rotWithShape="0">
                  <a:srgbClr val="808080">
                    <a:alpha val="50000"/>
                  </a:srgbClr>
                </a:outerShdw>
              </a:effectLst>
            </p:spPr>
            <p:txBody>
              <a:bodyPr wrap="none" lIns="0" tIns="0" rIns="0" bIns="0" anchor="ctr"/>
              <a:lstStyle/>
              <a:p>
                <a:endParaRPr lang="de-DE"/>
              </a:p>
            </p:txBody>
          </p:sp>
          <p:sp>
            <p:nvSpPr>
              <p:cNvPr id="1008714" name="Rectangle 74"/>
              <p:cNvSpPr>
                <a:spLocks noChangeArrowheads="1"/>
              </p:cNvSpPr>
              <p:nvPr/>
            </p:nvSpPr>
            <p:spPr bwMode="auto">
              <a:xfrm>
                <a:off x="4513" y="2016"/>
                <a:ext cx="429" cy="345"/>
              </a:xfrm>
              <a:prstGeom prst="rect">
                <a:avLst/>
              </a:prstGeom>
              <a:noFill/>
              <a:ln w="9525">
                <a:noFill/>
                <a:miter lim="800000"/>
                <a:headEnd/>
                <a:tailEnd/>
              </a:ln>
            </p:spPr>
            <p:txBody>
              <a:bodyPr wrap="none" lIns="0" tIns="0" rIns="0" bIns="0">
                <a:spAutoFit/>
              </a:bodyPr>
              <a:lstStyle/>
              <a:p>
                <a:pPr algn="ctr"/>
                <a:r>
                  <a:rPr lang="en-US" sz="1200" b="1">
                    <a:solidFill>
                      <a:srgbClr val="000000"/>
                    </a:solidFill>
                  </a:rPr>
                  <a:t>Windchill</a:t>
                </a:r>
              </a:p>
              <a:p>
                <a:pPr algn="ctr"/>
                <a:r>
                  <a:rPr lang="en-US" sz="1200" b="1">
                    <a:solidFill>
                      <a:schemeClr val="hlink"/>
                    </a:solidFill>
                  </a:rPr>
                  <a:t>Replica</a:t>
                </a:r>
              </a:p>
              <a:p>
                <a:pPr algn="ctr"/>
                <a:r>
                  <a:rPr lang="en-US" sz="1200" b="1">
                    <a:solidFill>
                      <a:srgbClr val="000000"/>
                    </a:solidFill>
                  </a:rPr>
                  <a:t>  Server</a:t>
                </a:r>
                <a:endParaRPr lang="en-US" sz="1400" b="1" i="1">
                  <a:solidFill>
                    <a:srgbClr val="000000"/>
                  </a:solidFill>
                </a:endParaRPr>
              </a:p>
            </p:txBody>
          </p:sp>
          <p:pic>
            <p:nvPicPr>
              <p:cNvPr id="1008715" name="Picture 75"/>
              <p:cNvPicPr>
                <a:picLocks noChangeAspect="1" noChangeArrowheads="1"/>
              </p:cNvPicPr>
              <p:nvPr/>
            </p:nvPicPr>
            <p:blipFill>
              <a:blip r:embed="rId4" cstate="print"/>
              <a:srcRect/>
              <a:stretch>
                <a:fillRect/>
              </a:stretch>
            </p:blipFill>
            <p:spPr bwMode="auto">
              <a:xfrm>
                <a:off x="4624" y="1728"/>
                <a:ext cx="208" cy="275"/>
              </a:xfrm>
              <a:prstGeom prst="rect">
                <a:avLst/>
              </a:prstGeom>
              <a:solidFill>
                <a:schemeClr val="bg1"/>
              </a:solidFill>
              <a:ln>
                <a:noFill/>
              </a:ln>
              <a:effectLst/>
            </p:spPr>
          </p:pic>
          <p:grpSp>
            <p:nvGrpSpPr>
              <p:cNvPr id="1008716" name="Group 76"/>
              <p:cNvGrpSpPr>
                <a:grpSpLocks/>
              </p:cNvGrpSpPr>
              <p:nvPr/>
            </p:nvGrpSpPr>
            <p:grpSpPr bwMode="auto">
              <a:xfrm>
                <a:off x="5014" y="1877"/>
                <a:ext cx="362" cy="571"/>
                <a:chOff x="5014" y="1877"/>
                <a:chExt cx="362" cy="571"/>
              </a:xfrm>
            </p:grpSpPr>
            <p:graphicFrame>
              <p:nvGraphicFramePr>
                <p:cNvPr id="1008717" name="Object 77"/>
                <p:cNvGraphicFramePr>
                  <a:graphicFrameLocks noChangeAspect="1"/>
                </p:cNvGraphicFramePr>
                <p:nvPr/>
              </p:nvGraphicFramePr>
              <p:xfrm>
                <a:off x="5057" y="2119"/>
                <a:ext cx="319" cy="329"/>
              </p:xfrm>
              <a:graphic>
                <a:graphicData uri="http://schemas.openxmlformats.org/presentationml/2006/ole">
                  <p:oleObj spid="_x0000_s1008717" name="Clip" r:id="rId5" imgW="942857" imgH="952129" progId="MS_ClipArt_Gallery.5">
                    <p:embed/>
                  </p:oleObj>
                </a:graphicData>
              </a:graphic>
            </p:graphicFrame>
            <p:sp>
              <p:nvSpPr>
                <p:cNvPr id="1008718" name="Freeform 78"/>
                <p:cNvSpPr>
                  <a:spLocks/>
                </p:cNvSpPr>
                <p:nvPr/>
              </p:nvSpPr>
              <p:spPr bwMode="auto">
                <a:xfrm>
                  <a:off x="5014" y="1877"/>
                  <a:ext cx="192" cy="192"/>
                </a:xfrm>
                <a:custGeom>
                  <a:avLst/>
                  <a:gdLst/>
                  <a:ahLst/>
                  <a:cxnLst>
                    <a:cxn ang="0">
                      <a:pos x="192" y="192"/>
                    </a:cxn>
                    <a:cxn ang="0">
                      <a:pos x="144" y="48"/>
                    </a:cxn>
                    <a:cxn ang="0">
                      <a:pos x="0" y="0"/>
                    </a:cxn>
                  </a:cxnLst>
                  <a:rect l="0" t="0" r="r" b="b"/>
                  <a:pathLst>
                    <a:path w="192" h="192">
                      <a:moveTo>
                        <a:pt x="192" y="192"/>
                      </a:moveTo>
                      <a:cubicBezTo>
                        <a:pt x="184" y="136"/>
                        <a:pt x="176" y="80"/>
                        <a:pt x="144" y="48"/>
                      </a:cubicBezTo>
                      <a:cubicBezTo>
                        <a:pt x="112" y="16"/>
                        <a:pt x="56" y="8"/>
                        <a:pt x="0" y="0"/>
                      </a:cubicBezTo>
                    </a:path>
                  </a:pathLst>
                </a:custGeom>
                <a:noFill/>
                <a:ln w="9525" cap="flat" cmpd="sng">
                  <a:solidFill>
                    <a:schemeClr val="tx1"/>
                  </a:solidFill>
                  <a:prstDash val="solid"/>
                  <a:round/>
                  <a:headEnd type="none" w="med" len="med"/>
                  <a:tailEnd type="triangle" w="med" len="med"/>
                </a:ln>
                <a:effectLst/>
              </p:spPr>
              <p:txBody>
                <a:bodyPr lIns="0" tIns="0" rIns="0" bIns="0"/>
                <a:lstStyle/>
                <a:p>
                  <a:endParaRPr lang="de-DE"/>
                </a:p>
              </p:txBody>
            </p:sp>
            <p:sp>
              <p:nvSpPr>
                <p:cNvPr id="1008719" name="Freeform 79"/>
                <p:cNvSpPr>
                  <a:spLocks/>
                </p:cNvSpPr>
                <p:nvPr/>
              </p:nvSpPr>
              <p:spPr bwMode="auto">
                <a:xfrm>
                  <a:off x="5014" y="1925"/>
                  <a:ext cx="144" cy="192"/>
                </a:xfrm>
                <a:custGeom>
                  <a:avLst/>
                  <a:gdLst/>
                  <a:ahLst/>
                  <a:cxnLst>
                    <a:cxn ang="0">
                      <a:pos x="192" y="192"/>
                    </a:cxn>
                    <a:cxn ang="0">
                      <a:pos x="144" y="48"/>
                    </a:cxn>
                    <a:cxn ang="0">
                      <a:pos x="0" y="0"/>
                    </a:cxn>
                  </a:cxnLst>
                  <a:rect l="0" t="0" r="r" b="b"/>
                  <a:pathLst>
                    <a:path w="192" h="192">
                      <a:moveTo>
                        <a:pt x="192" y="192"/>
                      </a:moveTo>
                      <a:cubicBezTo>
                        <a:pt x="184" y="136"/>
                        <a:pt x="176" y="80"/>
                        <a:pt x="144" y="48"/>
                      </a:cubicBezTo>
                      <a:cubicBezTo>
                        <a:pt x="112" y="16"/>
                        <a:pt x="56" y="8"/>
                        <a:pt x="0" y="0"/>
                      </a:cubicBezTo>
                    </a:path>
                  </a:pathLst>
                </a:custGeom>
                <a:noFill/>
                <a:ln w="9525" cap="flat" cmpd="sng">
                  <a:solidFill>
                    <a:schemeClr val="tx1"/>
                  </a:solidFill>
                  <a:prstDash val="solid"/>
                  <a:round/>
                  <a:headEnd type="triangle" w="med" len="med"/>
                  <a:tailEnd type="none" w="med" len="med"/>
                </a:ln>
                <a:effectLst/>
              </p:spPr>
              <p:txBody>
                <a:bodyPr lIns="0" tIns="0" rIns="0" bIns="0"/>
                <a:lstStyle/>
                <a:p>
                  <a:endParaRPr lang="de-DE"/>
                </a:p>
              </p:txBody>
            </p:sp>
          </p:grpSp>
        </p:grpSp>
        <p:grpSp>
          <p:nvGrpSpPr>
            <p:cNvPr id="1008720" name="Group 80"/>
            <p:cNvGrpSpPr>
              <a:grpSpLocks/>
            </p:cNvGrpSpPr>
            <p:nvPr/>
          </p:nvGrpSpPr>
          <p:grpSpPr bwMode="auto">
            <a:xfrm>
              <a:off x="2448" y="1250"/>
              <a:ext cx="1056" cy="766"/>
              <a:chOff x="2448" y="1250"/>
              <a:chExt cx="1056" cy="766"/>
            </a:xfrm>
          </p:grpSpPr>
          <p:sp>
            <p:nvSpPr>
              <p:cNvPr id="1008721" name="Rectangle 81"/>
              <p:cNvSpPr>
                <a:spLocks noChangeArrowheads="1"/>
              </p:cNvSpPr>
              <p:nvPr/>
            </p:nvSpPr>
            <p:spPr bwMode="auto">
              <a:xfrm>
                <a:off x="2448" y="1296"/>
                <a:ext cx="528" cy="720"/>
              </a:xfrm>
              <a:prstGeom prst="rect">
                <a:avLst/>
              </a:prstGeom>
              <a:solidFill>
                <a:schemeClr val="bg1">
                  <a:alpha val="75000"/>
                </a:schemeClr>
              </a:solidFill>
              <a:ln w="9525" algn="ctr">
                <a:solidFill>
                  <a:schemeClr val="accent1"/>
                </a:solidFill>
                <a:miter lim="800000"/>
                <a:headEnd/>
                <a:tailEnd/>
              </a:ln>
              <a:effectLst>
                <a:outerShdw dist="107763" dir="2700000" algn="ctr" rotWithShape="0">
                  <a:srgbClr val="808080">
                    <a:alpha val="50000"/>
                  </a:srgbClr>
                </a:outerShdw>
              </a:effectLst>
            </p:spPr>
            <p:txBody>
              <a:bodyPr wrap="none" lIns="0" tIns="0" rIns="0" bIns="0" anchor="ctr"/>
              <a:lstStyle/>
              <a:p>
                <a:endParaRPr lang="de-DE"/>
              </a:p>
            </p:txBody>
          </p:sp>
          <p:sp>
            <p:nvSpPr>
              <p:cNvPr id="1008722" name="Rectangle 82"/>
              <p:cNvSpPr>
                <a:spLocks noChangeArrowheads="1"/>
              </p:cNvSpPr>
              <p:nvPr/>
            </p:nvSpPr>
            <p:spPr bwMode="auto">
              <a:xfrm>
                <a:off x="2497" y="1632"/>
                <a:ext cx="429" cy="345"/>
              </a:xfrm>
              <a:prstGeom prst="rect">
                <a:avLst/>
              </a:prstGeom>
              <a:noFill/>
              <a:ln w="9525">
                <a:noFill/>
                <a:miter lim="800000"/>
                <a:headEnd/>
                <a:tailEnd/>
              </a:ln>
            </p:spPr>
            <p:txBody>
              <a:bodyPr wrap="none" lIns="0" tIns="0" rIns="0" bIns="0">
                <a:spAutoFit/>
              </a:bodyPr>
              <a:lstStyle/>
              <a:p>
                <a:pPr algn="ctr"/>
                <a:r>
                  <a:rPr lang="en-US" sz="1200" b="1">
                    <a:solidFill>
                      <a:srgbClr val="000000"/>
                    </a:solidFill>
                  </a:rPr>
                  <a:t>Windchill</a:t>
                </a:r>
              </a:p>
              <a:p>
                <a:pPr algn="ctr"/>
                <a:r>
                  <a:rPr lang="en-US" sz="1200" b="1">
                    <a:solidFill>
                      <a:schemeClr val="hlink"/>
                    </a:solidFill>
                  </a:rPr>
                  <a:t>Replica</a:t>
                </a:r>
              </a:p>
              <a:p>
                <a:pPr algn="ctr"/>
                <a:r>
                  <a:rPr lang="en-US" sz="1200" b="1">
                    <a:solidFill>
                      <a:srgbClr val="000000"/>
                    </a:solidFill>
                  </a:rPr>
                  <a:t>  Server</a:t>
                </a:r>
                <a:endParaRPr lang="en-US" sz="1400" b="1" i="1">
                  <a:solidFill>
                    <a:srgbClr val="000000"/>
                  </a:solidFill>
                </a:endParaRPr>
              </a:p>
            </p:txBody>
          </p:sp>
          <p:pic>
            <p:nvPicPr>
              <p:cNvPr id="1008723" name="Picture 83"/>
              <p:cNvPicPr>
                <a:picLocks noChangeAspect="1" noChangeArrowheads="1"/>
              </p:cNvPicPr>
              <p:nvPr/>
            </p:nvPicPr>
            <p:blipFill>
              <a:blip r:embed="rId4" cstate="print"/>
              <a:srcRect/>
              <a:stretch>
                <a:fillRect/>
              </a:stretch>
            </p:blipFill>
            <p:spPr bwMode="auto">
              <a:xfrm>
                <a:off x="2608" y="1344"/>
                <a:ext cx="208" cy="275"/>
              </a:xfrm>
              <a:prstGeom prst="rect">
                <a:avLst/>
              </a:prstGeom>
              <a:solidFill>
                <a:schemeClr val="bg1"/>
              </a:solidFill>
              <a:ln>
                <a:noFill/>
              </a:ln>
              <a:effectLst/>
            </p:spPr>
          </p:pic>
          <p:graphicFrame>
            <p:nvGraphicFramePr>
              <p:cNvPr id="1008724" name="Object 84"/>
              <p:cNvGraphicFramePr>
                <a:graphicFrameLocks noChangeAspect="1"/>
              </p:cNvGraphicFramePr>
              <p:nvPr/>
            </p:nvGraphicFramePr>
            <p:xfrm>
              <a:off x="3185" y="1250"/>
              <a:ext cx="319" cy="329"/>
            </p:xfrm>
            <a:graphic>
              <a:graphicData uri="http://schemas.openxmlformats.org/presentationml/2006/ole">
                <p:oleObj spid="_x0000_s1008724" name="Clip" r:id="rId6" imgW="942857" imgH="952129" progId="MS_ClipArt_Gallery.5">
                  <p:embed/>
                </p:oleObj>
              </a:graphicData>
            </a:graphic>
          </p:graphicFrame>
          <p:grpSp>
            <p:nvGrpSpPr>
              <p:cNvPr id="1008725" name="Group 85"/>
              <p:cNvGrpSpPr>
                <a:grpSpLocks/>
              </p:cNvGrpSpPr>
              <p:nvPr/>
            </p:nvGrpSpPr>
            <p:grpSpPr bwMode="auto">
              <a:xfrm>
                <a:off x="2993" y="1373"/>
                <a:ext cx="177" cy="103"/>
                <a:chOff x="2993" y="1373"/>
                <a:chExt cx="223" cy="103"/>
              </a:xfrm>
            </p:grpSpPr>
            <p:sp>
              <p:nvSpPr>
                <p:cNvPr id="1008726" name="Line 86"/>
                <p:cNvSpPr>
                  <a:spLocks noChangeShapeType="1"/>
                </p:cNvSpPr>
                <p:nvPr/>
              </p:nvSpPr>
              <p:spPr bwMode="auto">
                <a:xfrm flipH="1">
                  <a:off x="2995" y="1440"/>
                  <a:ext cx="221" cy="36"/>
                </a:xfrm>
                <a:prstGeom prst="line">
                  <a:avLst/>
                </a:prstGeom>
                <a:noFill/>
                <a:ln w="9525">
                  <a:solidFill>
                    <a:schemeClr val="tx1"/>
                  </a:solidFill>
                  <a:round/>
                  <a:headEnd/>
                  <a:tailEnd type="triangle" w="med" len="med"/>
                </a:ln>
                <a:effectLst/>
              </p:spPr>
              <p:txBody>
                <a:bodyPr lIns="0" tIns="0" rIns="0" bIns="0"/>
                <a:lstStyle/>
                <a:p>
                  <a:endParaRPr lang="de-DE"/>
                </a:p>
              </p:txBody>
            </p:sp>
            <p:sp>
              <p:nvSpPr>
                <p:cNvPr id="1008727" name="Line 87"/>
                <p:cNvSpPr>
                  <a:spLocks noChangeShapeType="1"/>
                </p:cNvSpPr>
                <p:nvPr/>
              </p:nvSpPr>
              <p:spPr bwMode="auto">
                <a:xfrm flipH="1">
                  <a:off x="2993" y="1373"/>
                  <a:ext cx="221" cy="36"/>
                </a:xfrm>
                <a:prstGeom prst="line">
                  <a:avLst/>
                </a:prstGeom>
                <a:noFill/>
                <a:ln w="9525">
                  <a:solidFill>
                    <a:schemeClr val="tx1"/>
                  </a:solidFill>
                  <a:round/>
                  <a:headEnd type="triangle" w="med" len="med"/>
                  <a:tailEnd/>
                </a:ln>
                <a:effectLst/>
              </p:spPr>
              <p:txBody>
                <a:bodyPr lIns="0" tIns="0" rIns="0" bIns="0"/>
                <a:lstStyle/>
                <a:p>
                  <a:endParaRPr lang="de-DE"/>
                </a:p>
              </p:txBody>
            </p:sp>
          </p:grpSp>
        </p:grpSp>
        <p:grpSp>
          <p:nvGrpSpPr>
            <p:cNvPr id="1008728" name="Group 88"/>
            <p:cNvGrpSpPr>
              <a:grpSpLocks/>
            </p:cNvGrpSpPr>
            <p:nvPr/>
          </p:nvGrpSpPr>
          <p:grpSpPr bwMode="auto">
            <a:xfrm>
              <a:off x="720" y="1248"/>
              <a:ext cx="890" cy="720"/>
              <a:chOff x="720" y="1248"/>
              <a:chExt cx="890" cy="720"/>
            </a:xfrm>
          </p:grpSpPr>
          <p:grpSp>
            <p:nvGrpSpPr>
              <p:cNvPr id="1008729" name="Group 89"/>
              <p:cNvGrpSpPr>
                <a:grpSpLocks/>
              </p:cNvGrpSpPr>
              <p:nvPr/>
            </p:nvGrpSpPr>
            <p:grpSpPr bwMode="auto">
              <a:xfrm>
                <a:off x="720" y="1248"/>
                <a:ext cx="890" cy="720"/>
                <a:chOff x="720" y="1248"/>
                <a:chExt cx="890" cy="720"/>
              </a:xfrm>
            </p:grpSpPr>
            <p:sp>
              <p:nvSpPr>
                <p:cNvPr id="1008730" name="Rectangle 90"/>
                <p:cNvSpPr>
                  <a:spLocks noChangeArrowheads="1"/>
                </p:cNvSpPr>
                <p:nvPr/>
              </p:nvSpPr>
              <p:spPr bwMode="auto">
                <a:xfrm>
                  <a:off x="720" y="1248"/>
                  <a:ext cx="528" cy="720"/>
                </a:xfrm>
                <a:prstGeom prst="rect">
                  <a:avLst/>
                </a:prstGeom>
                <a:solidFill>
                  <a:schemeClr val="bg1">
                    <a:alpha val="75000"/>
                  </a:schemeClr>
                </a:solidFill>
                <a:ln w="9525" algn="ctr">
                  <a:solidFill>
                    <a:schemeClr val="accent1"/>
                  </a:solidFill>
                  <a:miter lim="800000"/>
                  <a:headEnd/>
                  <a:tailEnd/>
                </a:ln>
                <a:effectLst>
                  <a:outerShdw dist="107763" dir="2700000" algn="ctr" rotWithShape="0">
                    <a:srgbClr val="808080">
                      <a:alpha val="50000"/>
                    </a:srgbClr>
                  </a:outerShdw>
                </a:effectLst>
              </p:spPr>
              <p:txBody>
                <a:bodyPr wrap="none" lIns="0" tIns="0" rIns="0" bIns="0" anchor="ctr"/>
                <a:lstStyle/>
                <a:p>
                  <a:endParaRPr lang="de-DE"/>
                </a:p>
              </p:txBody>
            </p:sp>
            <p:grpSp>
              <p:nvGrpSpPr>
                <p:cNvPr id="1008731" name="Group 91"/>
                <p:cNvGrpSpPr>
                  <a:grpSpLocks/>
                </p:cNvGrpSpPr>
                <p:nvPr/>
              </p:nvGrpSpPr>
              <p:grpSpPr bwMode="auto">
                <a:xfrm>
                  <a:off x="1248" y="1349"/>
                  <a:ext cx="362" cy="571"/>
                  <a:chOff x="5014" y="1877"/>
                  <a:chExt cx="362" cy="571"/>
                </a:xfrm>
              </p:grpSpPr>
              <p:graphicFrame>
                <p:nvGraphicFramePr>
                  <p:cNvPr id="1008732" name="Object 92"/>
                  <p:cNvGraphicFramePr>
                    <a:graphicFrameLocks noChangeAspect="1"/>
                  </p:cNvGraphicFramePr>
                  <p:nvPr/>
                </p:nvGraphicFramePr>
                <p:xfrm>
                  <a:off x="5057" y="2119"/>
                  <a:ext cx="319" cy="329"/>
                </p:xfrm>
                <a:graphic>
                  <a:graphicData uri="http://schemas.openxmlformats.org/presentationml/2006/ole">
                    <p:oleObj spid="_x0000_s1008732" name="Clip" r:id="rId7" imgW="942857" imgH="952129" progId="MS_ClipArt_Gallery.5">
                      <p:embed/>
                    </p:oleObj>
                  </a:graphicData>
                </a:graphic>
              </p:graphicFrame>
              <p:sp>
                <p:nvSpPr>
                  <p:cNvPr id="1008733" name="Freeform 93"/>
                  <p:cNvSpPr>
                    <a:spLocks/>
                  </p:cNvSpPr>
                  <p:nvPr/>
                </p:nvSpPr>
                <p:spPr bwMode="auto">
                  <a:xfrm>
                    <a:off x="5014" y="1877"/>
                    <a:ext cx="192" cy="192"/>
                  </a:xfrm>
                  <a:custGeom>
                    <a:avLst/>
                    <a:gdLst/>
                    <a:ahLst/>
                    <a:cxnLst>
                      <a:cxn ang="0">
                        <a:pos x="192" y="192"/>
                      </a:cxn>
                      <a:cxn ang="0">
                        <a:pos x="144" y="48"/>
                      </a:cxn>
                      <a:cxn ang="0">
                        <a:pos x="0" y="0"/>
                      </a:cxn>
                    </a:cxnLst>
                    <a:rect l="0" t="0" r="r" b="b"/>
                    <a:pathLst>
                      <a:path w="192" h="192">
                        <a:moveTo>
                          <a:pt x="192" y="192"/>
                        </a:moveTo>
                        <a:cubicBezTo>
                          <a:pt x="184" y="136"/>
                          <a:pt x="176" y="80"/>
                          <a:pt x="144" y="48"/>
                        </a:cubicBezTo>
                        <a:cubicBezTo>
                          <a:pt x="112" y="16"/>
                          <a:pt x="56" y="8"/>
                          <a:pt x="0" y="0"/>
                        </a:cubicBezTo>
                      </a:path>
                    </a:pathLst>
                  </a:custGeom>
                  <a:noFill/>
                  <a:ln w="9525" cap="flat" cmpd="sng">
                    <a:solidFill>
                      <a:schemeClr val="tx1"/>
                    </a:solidFill>
                    <a:prstDash val="solid"/>
                    <a:round/>
                    <a:headEnd type="none" w="med" len="med"/>
                    <a:tailEnd type="triangle" w="med" len="med"/>
                  </a:ln>
                  <a:effectLst/>
                </p:spPr>
                <p:txBody>
                  <a:bodyPr lIns="0" tIns="0" rIns="0" bIns="0"/>
                  <a:lstStyle/>
                  <a:p>
                    <a:endParaRPr lang="de-DE"/>
                  </a:p>
                </p:txBody>
              </p:sp>
              <p:sp>
                <p:nvSpPr>
                  <p:cNvPr id="1008734" name="Freeform 94"/>
                  <p:cNvSpPr>
                    <a:spLocks/>
                  </p:cNvSpPr>
                  <p:nvPr/>
                </p:nvSpPr>
                <p:spPr bwMode="auto">
                  <a:xfrm>
                    <a:off x="5014" y="1925"/>
                    <a:ext cx="144" cy="192"/>
                  </a:xfrm>
                  <a:custGeom>
                    <a:avLst/>
                    <a:gdLst/>
                    <a:ahLst/>
                    <a:cxnLst>
                      <a:cxn ang="0">
                        <a:pos x="192" y="192"/>
                      </a:cxn>
                      <a:cxn ang="0">
                        <a:pos x="144" y="48"/>
                      </a:cxn>
                      <a:cxn ang="0">
                        <a:pos x="0" y="0"/>
                      </a:cxn>
                    </a:cxnLst>
                    <a:rect l="0" t="0" r="r" b="b"/>
                    <a:pathLst>
                      <a:path w="192" h="192">
                        <a:moveTo>
                          <a:pt x="192" y="192"/>
                        </a:moveTo>
                        <a:cubicBezTo>
                          <a:pt x="184" y="136"/>
                          <a:pt x="176" y="80"/>
                          <a:pt x="144" y="48"/>
                        </a:cubicBezTo>
                        <a:cubicBezTo>
                          <a:pt x="112" y="16"/>
                          <a:pt x="56" y="8"/>
                          <a:pt x="0" y="0"/>
                        </a:cubicBezTo>
                      </a:path>
                    </a:pathLst>
                  </a:custGeom>
                  <a:noFill/>
                  <a:ln w="9525" cap="flat" cmpd="sng">
                    <a:solidFill>
                      <a:schemeClr val="tx1"/>
                    </a:solidFill>
                    <a:prstDash val="solid"/>
                    <a:round/>
                    <a:headEnd type="triangle" w="med" len="med"/>
                    <a:tailEnd type="none" w="med" len="med"/>
                  </a:ln>
                  <a:effectLst/>
                </p:spPr>
                <p:txBody>
                  <a:bodyPr lIns="0" tIns="0" rIns="0" bIns="0"/>
                  <a:lstStyle/>
                  <a:p>
                    <a:endParaRPr lang="de-DE"/>
                  </a:p>
                </p:txBody>
              </p:sp>
            </p:grpSp>
          </p:grpSp>
          <p:sp>
            <p:nvSpPr>
              <p:cNvPr id="1008735" name="Rectangle 95"/>
              <p:cNvSpPr>
                <a:spLocks noChangeArrowheads="1"/>
              </p:cNvSpPr>
              <p:nvPr/>
            </p:nvSpPr>
            <p:spPr bwMode="auto">
              <a:xfrm>
                <a:off x="769" y="1584"/>
                <a:ext cx="429" cy="345"/>
              </a:xfrm>
              <a:prstGeom prst="rect">
                <a:avLst/>
              </a:prstGeom>
              <a:noFill/>
              <a:ln w="9525">
                <a:noFill/>
                <a:miter lim="800000"/>
                <a:headEnd/>
                <a:tailEnd/>
              </a:ln>
            </p:spPr>
            <p:txBody>
              <a:bodyPr wrap="none" lIns="0" tIns="0" rIns="0" bIns="0">
                <a:spAutoFit/>
              </a:bodyPr>
              <a:lstStyle/>
              <a:p>
                <a:pPr algn="ctr"/>
                <a:r>
                  <a:rPr lang="en-US" sz="1200" b="1">
                    <a:solidFill>
                      <a:srgbClr val="000000"/>
                    </a:solidFill>
                  </a:rPr>
                  <a:t>Windchill</a:t>
                </a:r>
              </a:p>
              <a:p>
                <a:pPr algn="ctr"/>
                <a:r>
                  <a:rPr lang="en-US" sz="1200" b="1">
                    <a:solidFill>
                      <a:schemeClr val="hlink"/>
                    </a:solidFill>
                  </a:rPr>
                  <a:t>Master</a:t>
                </a:r>
              </a:p>
              <a:p>
                <a:pPr algn="ctr"/>
                <a:r>
                  <a:rPr lang="en-US" sz="1200" b="1">
                    <a:solidFill>
                      <a:srgbClr val="000000"/>
                    </a:solidFill>
                  </a:rPr>
                  <a:t>  Server</a:t>
                </a:r>
                <a:endParaRPr lang="en-US" sz="1400" b="1" i="1">
                  <a:solidFill>
                    <a:srgbClr val="000000"/>
                  </a:solidFill>
                </a:endParaRPr>
              </a:p>
            </p:txBody>
          </p:sp>
          <p:pic>
            <p:nvPicPr>
              <p:cNvPr id="1008736" name="Picture 96"/>
              <p:cNvPicPr>
                <a:picLocks noChangeAspect="1" noChangeArrowheads="1"/>
              </p:cNvPicPr>
              <p:nvPr/>
            </p:nvPicPr>
            <p:blipFill>
              <a:blip r:embed="rId4" cstate="print"/>
              <a:srcRect/>
              <a:stretch>
                <a:fillRect/>
              </a:stretch>
            </p:blipFill>
            <p:spPr bwMode="auto">
              <a:xfrm>
                <a:off x="880" y="1296"/>
                <a:ext cx="208" cy="275"/>
              </a:xfrm>
              <a:prstGeom prst="rect">
                <a:avLst/>
              </a:prstGeom>
              <a:solidFill>
                <a:schemeClr val="bg1"/>
              </a:solidFill>
              <a:ln>
                <a:noFill/>
              </a:ln>
              <a:effectLst/>
            </p:spPr>
          </p:pic>
        </p:grpSp>
      </p:grpSp>
      <p:grpSp>
        <p:nvGrpSpPr>
          <p:cNvPr id="1008737" name="Group 97"/>
          <p:cNvGrpSpPr>
            <a:grpSpLocks/>
          </p:cNvGrpSpPr>
          <p:nvPr/>
        </p:nvGrpSpPr>
        <p:grpSpPr bwMode="auto">
          <a:xfrm>
            <a:off x="76200" y="1952625"/>
            <a:ext cx="7086600" cy="3924300"/>
            <a:chOff x="48" y="984"/>
            <a:chExt cx="4464" cy="2472"/>
          </a:xfrm>
        </p:grpSpPr>
        <p:grpSp>
          <p:nvGrpSpPr>
            <p:cNvPr id="1008738" name="Group 98"/>
            <p:cNvGrpSpPr>
              <a:grpSpLocks/>
            </p:cNvGrpSpPr>
            <p:nvPr/>
          </p:nvGrpSpPr>
          <p:grpSpPr bwMode="auto">
            <a:xfrm>
              <a:off x="48" y="984"/>
              <a:ext cx="4464" cy="2472"/>
              <a:chOff x="48" y="984"/>
              <a:chExt cx="4464" cy="2472"/>
            </a:xfrm>
          </p:grpSpPr>
          <p:sp>
            <p:nvSpPr>
              <p:cNvPr id="1008739" name="AutoShape 99"/>
              <p:cNvSpPr>
                <a:spLocks/>
              </p:cNvSpPr>
              <p:nvPr/>
            </p:nvSpPr>
            <p:spPr bwMode="auto">
              <a:xfrm>
                <a:off x="48" y="1920"/>
                <a:ext cx="1296" cy="1536"/>
              </a:xfrm>
              <a:prstGeom prst="borderCallout1">
                <a:avLst>
                  <a:gd name="adj1" fmla="val 4690"/>
                  <a:gd name="adj2" fmla="val -3704"/>
                  <a:gd name="adj3" fmla="val -10940"/>
                  <a:gd name="adj4" fmla="val -3704"/>
                </a:avLst>
              </a:prstGeom>
              <a:solidFill>
                <a:schemeClr val="bg1">
                  <a:alpha val="50000"/>
                </a:schemeClr>
              </a:solidFill>
              <a:ln w="9525">
                <a:solidFill>
                  <a:schemeClr val="tx1"/>
                </a:solidFill>
                <a:miter lim="800000"/>
                <a:headEnd/>
                <a:tailEnd/>
              </a:ln>
              <a:effectLst/>
            </p:spPr>
            <p:txBody>
              <a:bodyPr/>
              <a:lstStyle/>
              <a:p>
                <a:pPr algn="ctr"/>
                <a:r>
                  <a:rPr lang="en-US" sz="1400" b="1">
                    <a:solidFill>
                      <a:schemeClr val="accent1"/>
                    </a:solidFill>
                  </a:rPr>
                  <a:t>Product Team</a:t>
                </a:r>
              </a:p>
              <a:p>
                <a:r>
                  <a:rPr lang="en-US" sz="1400"/>
                  <a:t>   </a:t>
                </a:r>
                <a:r>
                  <a:rPr lang="en-US" sz="1400">
                    <a:solidFill>
                      <a:schemeClr val="hlink"/>
                    </a:solidFill>
                  </a:rPr>
                  <a:t>Internal Team</a:t>
                </a:r>
              </a:p>
              <a:p>
                <a:r>
                  <a:rPr lang="en-US" sz="1400"/>
                  <a:t>Company HQ</a:t>
                </a:r>
              </a:p>
              <a:p>
                <a:r>
                  <a:rPr lang="en-US" sz="1400"/>
                  <a:t>Connecticut, US</a:t>
                </a:r>
              </a:p>
              <a:p>
                <a:r>
                  <a:rPr lang="en-US" sz="1400"/>
                  <a:t>Designers and    “Engineer Integrators”</a:t>
                </a:r>
              </a:p>
              <a:p>
                <a:r>
                  <a:rPr lang="en-US" sz="1400"/>
                  <a:t>Responsible for </a:t>
                </a:r>
              </a:p>
              <a:p>
                <a:pPr lvl="1"/>
                <a:r>
                  <a:rPr lang="en-US" sz="1400">
                    <a:solidFill>
                      <a:schemeClr val="accent1"/>
                    </a:solidFill>
                  </a:rPr>
                  <a:t>       Total bicycle </a:t>
                </a:r>
              </a:p>
              <a:p>
                <a:pPr lvl="1"/>
                <a:r>
                  <a:rPr lang="en-US" sz="1400">
                    <a:solidFill>
                      <a:schemeClr val="accent1"/>
                    </a:solidFill>
                  </a:rPr>
                  <a:t>       Frame</a:t>
                </a:r>
                <a:br>
                  <a:rPr lang="en-US" sz="1400">
                    <a:solidFill>
                      <a:schemeClr val="accent1"/>
                    </a:solidFill>
                  </a:rPr>
                </a:br>
                <a:r>
                  <a:rPr lang="en-US" sz="1400">
                    <a:solidFill>
                      <a:schemeClr val="accent1"/>
                    </a:solidFill>
                  </a:rPr>
                  <a:t>       </a:t>
                </a:r>
                <a:r>
                  <a:rPr lang="en-US" altLang="ko-KR" sz="1400">
                    <a:solidFill>
                      <a:schemeClr val="accent1"/>
                    </a:solidFill>
                  </a:rPr>
                  <a:t>Handlebars</a:t>
                </a:r>
                <a:endParaRPr lang="en-US" sz="1400">
                  <a:solidFill>
                    <a:schemeClr val="accent1"/>
                  </a:solidFill>
                </a:endParaRPr>
              </a:p>
            </p:txBody>
          </p:sp>
          <p:sp>
            <p:nvSpPr>
              <p:cNvPr id="1008740" name="AutoShape 100"/>
              <p:cNvSpPr>
                <a:spLocks/>
              </p:cNvSpPr>
              <p:nvPr/>
            </p:nvSpPr>
            <p:spPr bwMode="auto">
              <a:xfrm>
                <a:off x="1584" y="984"/>
                <a:ext cx="960" cy="792"/>
              </a:xfrm>
              <a:prstGeom prst="borderCallout3">
                <a:avLst>
                  <a:gd name="adj1" fmla="val 9093"/>
                  <a:gd name="adj2" fmla="val 105000"/>
                  <a:gd name="adj3" fmla="val 9093"/>
                  <a:gd name="adj4" fmla="val 150523"/>
                  <a:gd name="adj5" fmla="val 57574"/>
                  <a:gd name="adj6" fmla="val 150523"/>
                  <a:gd name="adj7" fmla="val 106060"/>
                  <a:gd name="adj8" fmla="val 145000"/>
                </a:avLst>
              </a:prstGeom>
              <a:solidFill>
                <a:schemeClr val="bg1">
                  <a:alpha val="50000"/>
                </a:schemeClr>
              </a:solidFill>
              <a:ln w="9525">
                <a:solidFill>
                  <a:schemeClr val="tx1"/>
                </a:solidFill>
                <a:miter lim="800000"/>
                <a:headEnd/>
                <a:tailEnd/>
              </a:ln>
              <a:effectLst/>
            </p:spPr>
            <p:txBody>
              <a:bodyPr/>
              <a:lstStyle/>
              <a:p>
                <a:pPr algn="ctr"/>
                <a:r>
                  <a:rPr lang="en-US" sz="1400" b="1">
                    <a:solidFill>
                      <a:schemeClr val="accent1"/>
                    </a:solidFill>
                  </a:rPr>
                  <a:t>Wheel Team</a:t>
                </a:r>
              </a:p>
              <a:p>
                <a:pPr marL="115888" lvl="1" indent="-1588"/>
                <a:r>
                  <a:rPr lang="en-US" sz="1400">
                    <a:solidFill>
                      <a:schemeClr val="hlink"/>
                    </a:solidFill>
                  </a:rPr>
                  <a:t>Internal Team</a:t>
                </a:r>
              </a:p>
              <a:p>
                <a:pPr marL="115888" lvl="1" indent="-1588"/>
                <a:r>
                  <a:rPr lang="en-US" sz="1400"/>
                  <a:t>Italy</a:t>
                </a:r>
              </a:p>
              <a:p>
                <a:pPr marL="115888" lvl="1" indent="-1588"/>
                <a:r>
                  <a:rPr lang="en-US" sz="1400"/>
                  <a:t>Responsible for </a:t>
                </a:r>
                <a:r>
                  <a:rPr lang="en-US" sz="1400">
                    <a:solidFill>
                      <a:schemeClr val="accent1"/>
                    </a:solidFill>
                  </a:rPr>
                  <a:t>wheels</a:t>
                </a:r>
              </a:p>
            </p:txBody>
          </p:sp>
          <p:sp>
            <p:nvSpPr>
              <p:cNvPr id="1008741" name="AutoShape 101"/>
              <p:cNvSpPr>
                <a:spLocks/>
              </p:cNvSpPr>
              <p:nvPr/>
            </p:nvSpPr>
            <p:spPr bwMode="auto">
              <a:xfrm>
                <a:off x="3264" y="1632"/>
                <a:ext cx="1248" cy="1824"/>
              </a:xfrm>
              <a:prstGeom prst="borderCallout1">
                <a:avLst>
                  <a:gd name="adj1" fmla="val 3949"/>
                  <a:gd name="adj2" fmla="val 103847"/>
                  <a:gd name="adj3" fmla="val 0"/>
                  <a:gd name="adj4" fmla="val 107694"/>
                </a:avLst>
              </a:prstGeom>
              <a:solidFill>
                <a:schemeClr val="bg1">
                  <a:alpha val="50000"/>
                </a:schemeClr>
              </a:solidFill>
              <a:ln w="9525">
                <a:solidFill>
                  <a:schemeClr val="tx1"/>
                </a:solidFill>
                <a:miter lim="800000"/>
                <a:headEnd/>
                <a:tailEnd/>
              </a:ln>
              <a:effectLst/>
            </p:spPr>
            <p:txBody>
              <a:bodyPr/>
              <a:lstStyle/>
              <a:p>
                <a:pPr algn="ctr"/>
                <a:r>
                  <a:rPr lang="en-US" sz="1400" b="1">
                    <a:solidFill>
                      <a:schemeClr val="accent1"/>
                    </a:solidFill>
                  </a:rPr>
                  <a:t>Drive Train &amp; Brake Set Team</a:t>
                </a:r>
              </a:p>
              <a:p>
                <a:r>
                  <a:rPr lang="en-US" sz="1400">
                    <a:solidFill>
                      <a:schemeClr val="hlink"/>
                    </a:solidFill>
                  </a:rPr>
                  <a:t>External Partner</a:t>
                </a:r>
              </a:p>
              <a:p>
                <a:r>
                  <a:rPr lang="en-US" sz="1400"/>
                  <a:t>Japan</a:t>
                </a:r>
              </a:p>
              <a:p>
                <a:r>
                  <a:rPr lang="en-US" sz="1400"/>
                  <a:t>   Responsible for </a:t>
                </a:r>
              </a:p>
              <a:p>
                <a:r>
                  <a:rPr lang="en-US" sz="1400">
                    <a:solidFill>
                      <a:schemeClr val="accent1"/>
                    </a:solidFill>
                  </a:rPr>
                  <a:t>       Crank	</a:t>
                </a:r>
              </a:p>
              <a:p>
                <a:r>
                  <a:rPr lang="en-US" sz="1400">
                    <a:solidFill>
                      <a:schemeClr val="accent1"/>
                    </a:solidFill>
                  </a:rPr>
                  <a:t>       Chain	</a:t>
                </a:r>
              </a:p>
              <a:p>
                <a:r>
                  <a:rPr lang="en-US" sz="1400">
                    <a:solidFill>
                      <a:schemeClr val="accent1"/>
                    </a:solidFill>
                  </a:rPr>
                  <a:t>       Rear Cogs</a:t>
                </a:r>
              </a:p>
              <a:p>
                <a:r>
                  <a:rPr lang="en-US" sz="1400">
                    <a:solidFill>
                      <a:schemeClr val="accent1"/>
                    </a:solidFill>
                  </a:rPr>
                  <a:t>       Bottom Bracket</a:t>
                </a:r>
              </a:p>
              <a:p>
                <a:r>
                  <a:rPr lang="en-US" sz="1400">
                    <a:solidFill>
                      <a:schemeClr val="accent1"/>
                    </a:solidFill>
                  </a:rPr>
                  <a:t>       Front Derailleur</a:t>
                </a:r>
              </a:p>
              <a:p>
                <a:r>
                  <a:rPr lang="en-US" sz="1400">
                    <a:solidFill>
                      <a:schemeClr val="accent1"/>
                    </a:solidFill>
                  </a:rPr>
                  <a:t>       Rear Derailleur </a:t>
                </a:r>
              </a:p>
              <a:p>
                <a:r>
                  <a:rPr lang="en-US" sz="1400">
                    <a:solidFill>
                      <a:schemeClr val="accent1"/>
                    </a:solidFill>
                  </a:rPr>
                  <a:t>       Brakeset</a:t>
                </a:r>
              </a:p>
              <a:p>
                <a:r>
                  <a:rPr lang="en-US" sz="1400">
                    <a:solidFill>
                      <a:schemeClr val="accent1"/>
                    </a:solidFill>
                  </a:rPr>
                  <a:t>       Brakelevers</a:t>
                </a:r>
              </a:p>
              <a:p>
                <a:pPr algn="ctr"/>
                <a:endParaRPr lang="en-US" sz="1400"/>
              </a:p>
            </p:txBody>
          </p:sp>
        </p:grpSp>
        <p:grpSp>
          <p:nvGrpSpPr>
            <p:cNvPr id="1008742" name="Group 102"/>
            <p:cNvGrpSpPr>
              <a:grpSpLocks/>
            </p:cNvGrpSpPr>
            <p:nvPr/>
          </p:nvGrpSpPr>
          <p:grpSpPr bwMode="auto">
            <a:xfrm>
              <a:off x="2256" y="1536"/>
              <a:ext cx="186" cy="177"/>
              <a:chOff x="2895" y="1729"/>
              <a:chExt cx="186" cy="177"/>
            </a:xfrm>
          </p:grpSpPr>
          <p:sp>
            <p:nvSpPr>
              <p:cNvPr id="1008743" name="Oval 103"/>
              <p:cNvSpPr>
                <a:spLocks noChangeArrowheads="1"/>
              </p:cNvSpPr>
              <p:nvPr/>
            </p:nvSpPr>
            <p:spPr bwMode="auto">
              <a:xfrm>
                <a:off x="2895" y="1777"/>
                <a:ext cx="139" cy="129"/>
              </a:xfrm>
              <a:prstGeom prst="ellipse">
                <a:avLst/>
              </a:prstGeom>
              <a:noFill/>
              <a:ln w="28575" algn="ctr">
                <a:solidFill>
                  <a:schemeClr val="tx1"/>
                </a:solidFill>
                <a:round/>
                <a:headEnd/>
                <a:tailEnd/>
              </a:ln>
              <a:effectLst/>
            </p:spPr>
            <p:txBody>
              <a:bodyPr wrap="none" lIns="92075" tIns="46038" rIns="92075" bIns="46038" anchor="ctr">
                <a:spAutoFit/>
              </a:bodyPr>
              <a:lstStyle/>
              <a:p>
                <a:endParaRPr lang="de-DE"/>
              </a:p>
            </p:txBody>
          </p:sp>
          <p:sp>
            <p:nvSpPr>
              <p:cNvPr id="1008744" name="Oval 104"/>
              <p:cNvSpPr>
                <a:spLocks noChangeArrowheads="1"/>
              </p:cNvSpPr>
              <p:nvPr/>
            </p:nvSpPr>
            <p:spPr bwMode="auto">
              <a:xfrm>
                <a:off x="2943" y="1729"/>
                <a:ext cx="138" cy="129"/>
              </a:xfrm>
              <a:prstGeom prst="ellipse">
                <a:avLst/>
              </a:prstGeom>
              <a:noFill/>
              <a:ln w="28575" algn="ctr">
                <a:solidFill>
                  <a:schemeClr val="tx1"/>
                </a:solidFill>
                <a:round/>
                <a:headEnd/>
                <a:tailEnd/>
              </a:ln>
              <a:effectLst/>
            </p:spPr>
            <p:txBody>
              <a:bodyPr wrap="none" lIns="92075" tIns="46038" rIns="92075" bIns="46038" anchor="ctr">
                <a:spAutoFit/>
              </a:bodyPr>
              <a:lstStyle/>
              <a:p>
                <a:endParaRPr lang="de-DE"/>
              </a:p>
            </p:txBody>
          </p:sp>
        </p:grpSp>
      </p:grpSp>
      <p:grpSp>
        <p:nvGrpSpPr>
          <p:cNvPr id="1008746" name="Group 106"/>
          <p:cNvGrpSpPr>
            <a:grpSpLocks/>
          </p:cNvGrpSpPr>
          <p:nvPr/>
        </p:nvGrpSpPr>
        <p:grpSpPr bwMode="auto">
          <a:xfrm>
            <a:off x="381000" y="3514725"/>
            <a:ext cx="8534400" cy="3200400"/>
            <a:chOff x="240" y="1968"/>
            <a:chExt cx="5376" cy="2016"/>
          </a:xfrm>
        </p:grpSpPr>
        <p:grpSp>
          <p:nvGrpSpPr>
            <p:cNvPr id="1008747" name="Group 107"/>
            <p:cNvGrpSpPr>
              <a:grpSpLocks/>
            </p:cNvGrpSpPr>
            <p:nvPr/>
          </p:nvGrpSpPr>
          <p:grpSpPr bwMode="auto">
            <a:xfrm>
              <a:off x="240" y="1968"/>
              <a:ext cx="5376" cy="2016"/>
              <a:chOff x="240" y="1968"/>
              <a:chExt cx="5376" cy="2016"/>
            </a:xfrm>
          </p:grpSpPr>
          <p:sp>
            <p:nvSpPr>
              <p:cNvPr id="1008748" name="Line 108"/>
              <p:cNvSpPr>
                <a:spLocks noChangeShapeType="1"/>
              </p:cNvSpPr>
              <p:nvPr/>
            </p:nvSpPr>
            <p:spPr bwMode="auto">
              <a:xfrm>
                <a:off x="1152" y="1968"/>
                <a:ext cx="288" cy="384"/>
              </a:xfrm>
              <a:prstGeom prst="line">
                <a:avLst/>
              </a:prstGeom>
              <a:noFill/>
              <a:ln w="19050">
                <a:solidFill>
                  <a:schemeClr val="tx1"/>
                </a:solidFill>
                <a:prstDash val="dash"/>
                <a:round/>
                <a:headEnd/>
                <a:tailEnd/>
              </a:ln>
              <a:effectLst/>
            </p:spPr>
            <p:txBody>
              <a:bodyPr wrap="none" anchor="ctr"/>
              <a:lstStyle/>
              <a:p>
                <a:endParaRPr lang="de-DE"/>
              </a:p>
            </p:txBody>
          </p:sp>
          <p:grpSp>
            <p:nvGrpSpPr>
              <p:cNvPr id="1008749" name="Group 109"/>
              <p:cNvGrpSpPr>
                <a:grpSpLocks/>
              </p:cNvGrpSpPr>
              <p:nvPr/>
            </p:nvGrpSpPr>
            <p:grpSpPr bwMode="auto">
              <a:xfrm>
                <a:off x="240" y="2208"/>
                <a:ext cx="2832" cy="1776"/>
                <a:chOff x="240" y="1296"/>
                <a:chExt cx="2832" cy="1776"/>
              </a:xfrm>
            </p:grpSpPr>
            <p:sp>
              <p:nvSpPr>
                <p:cNvPr id="1008750" name="AutoShape 110"/>
                <p:cNvSpPr>
                  <a:spLocks noChangeArrowheads="1"/>
                </p:cNvSpPr>
                <p:nvPr/>
              </p:nvSpPr>
              <p:spPr bwMode="auto">
                <a:xfrm>
                  <a:off x="2250" y="2264"/>
                  <a:ext cx="822" cy="808"/>
                </a:xfrm>
                <a:prstGeom prst="roundRect">
                  <a:avLst>
                    <a:gd name="adj" fmla="val 16667"/>
                  </a:avLst>
                </a:prstGeom>
                <a:solidFill>
                  <a:srgbClr val="99FFCC"/>
                </a:solidFill>
                <a:ln w="19050">
                  <a:noFill/>
                  <a:round/>
                  <a:headEnd/>
                  <a:tailEnd/>
                </a:ln>
                <a:effectLst/>
              </p:spPr>
              <p:txBody>
                <a:bodyPr wrap="none" lIns="92075" tIns="46038" rIns="92075" bIns="46038" anchor="ctr"/>
                <a:lstStyle/>
                <a:p>
                  <a:endParaRPr lang="de-DE"/>
                </a:p>
              </p:txBody>
            </p:sp>
            <p:sp>
              <p:nvSpPr>
                <p:cNvPr id="1008751" name="AutoShape 111"/>
                <p:cNvSpPr>
                  <a:spLocks noChangeArrowheads="1"/>
                </p:cNvSpPr>
                <p:nvPr/>
              </p:nvSpPr>
              <p:spPr bwMode="auto">
                <a:xfrm>
                  <a:off x="453" y="2732"/>
                  <a:ext cx="1766" cy="340"/>
                </a:xfrm>
                <a:prstGeom prst="roundRect">
                  <a:avLst>
                    <a:gd name="adj" fmla="val 16667"/>
                  </a:avLst>
                </a:prstGeom>
                <a:solidFill>
                  <a:srgbClr val="FFFF66"/>
                </a:solidFill>
                <a:ln w="19050">
                  <a:noFill/>
                  <a:round/>
                  <a:headEnd/>
                  <a:tailEnd/>
                </a:ln>
                <a:effectLst/>
              </p:spPr>
              <p:txBody>
                <a:bodyPr wrap="none" lIns="92075" tIns="46038" rIns="92075" bIns="46038" anchor="ctr"/>
                <a:lstStyle/>
                <a:p>
                  <a:endParaRPr lang="de-DE"/>
                </a:p>
              </p:txBody>
            </p:sp>
            <p:sp>
              <p:nvSpPr>
                <p:cNvPr id="1008752" name="AutoShape 112"/>
                <p:cNvSpPr>
                  <a:spLocks noChangeArrowheads="1"/>
                </p:cNvSpPr>
                <p:nvPr/>
              </p:nvSpPr>
              <p:spPr bwMode="auto">
                <a:xfrm>
                  <a:off x="240" y="1296"/>
                  <a:ext cx="2832" cy="1521"/>
                </a:xfrm>
                <a:prstGeom prst="roundRect">
                  <a:avLst>
                    <a:gd name="adj" fmla="val 16667"/>
                  </a:avLst>
                </a:prstGeom>
                <a:solidFill>
                  <a:srgbClr val="99FFCC"/>
                </a:solidFill>
                <a:ln w="19050">
                  <a:noFill/>
                  <a:round/>
                  <a:headEnd/>
                  <a:tailEnd/>
                </a:ln>
                <a:effectLst/>
              </p:spPr>
              <p:txBody>
                <a:bodyPr wrap="none" lIns="92075" tIns="46038" rIns="92075" bIns="46038" anchor="ctr"/>
                <a:lstStyle/>
                <a:p>
                  <a:endParaRPr lang="de-DE"/>
                </a:p>
              </p:txBody>
            </p:sp>
            <p:sp>
              <p:nvSpPr>
                <p:cNvPr id="1008753" name="Line 113"/>
                <p:cNvSpPr>
                  <a:spLocks noChangeShapeType="1"/>
                </p:cNvSpPr>
                <p:nvPr/>
              </p:nvSpPr>
              <p:spPr bwMode="auto">
                <a:xfrm>
                  <a:off x="788" y="1386"/>
                  <a:ext cx="1" cy="1492"/>
                </a:xfrm>
                <a:prstGeom prst="line">
                  <a:avLst/>
                </a:prstGeom>
                <a:noFill/>
                <a:ln w="19050" cap="rnd">
                  <a:solidFill>
                    <a:schemeClr val="tx1"/>
                  </a:solidFill>
                  <a:prstDash val="sysDot"/>
                  <a:round/>
                  <a:headEnd/>
                  <a:tailEnd/>
                </a:ln>
                <a:effectLst/>
              </p:spPr>
              <p:txBody>
                <a:bodyPr lIns="92075" tIns="46038" rIns="92075" bIns="46038" anchor="ctr"/>
                <a:lstStyle/>
                <a:p>
                  <a:endParaRPr lang="de-DE"/>
                </a:p>
              </p:txBody>
            </p:sp>
            <p:sp>
              <p:nvSpPr>
                <p:cNvPr id="1008754" name="Line 114"/>
                <p:cNvSpPr>
                  <a:spLocks noChangeShapeType="1"/>
                </p:cNvSpPr>
                <p:nvPr/>
              </p:nvSpPr>
              <p:spPr bwMode="auto">
                <a:xfrm flipV="1">
                  <a:off x="1823" y="2293"/>
                  <a:ext cx="1" cy="585"/>
                </a:xfrm>
                <a:prstGeom prst="line">
                  <a:avLst/>
                </a:prstGeom>
                <a:noFill/>
                <a:ln w="19050">
                  <a:solidFill>
                    <a:schemeClr val="tx1"/>
                  </a:solidFill>
                  <a:round/>
                  <a:headEnd/>
                  <a:tailEnd/>
                </a:ln>
                <a:effectLst/>
              </p:spPr>
              <p:txBody>
                <a:bodyPr lIns="92075" tIns="46038" rIns="92075" bIns="46038" anchor="ctr"/>
                <a:lstStyle/>
                <a:p>
                  <a:endParaRPr lang="de-DE"/>
                </a:p>
              </p:txBody>
            </p:sp>
            <p:sp>
              <p:nvSpPr>
                <p:cNvPr id="1008755" name="Line 115"/>
                <p:cNvSpPr>
                  <a:spLocks noChangeShapeType="1"/>
                </p:cNvSpPr>
                <p:nvPr/>
              </p:nvSpPr>
              <p:spPr bwMode="auto">
                <a:xfrm flipV="1">
                  <a:off x="940" y="2176"/>
                  <a:ext cx="883" cy="731"/>
                </a:xfrm>
                <a:prstGeom prst="line">
                  <a:avLst/>
                </a:prstGeom>
                <a:noFill/>
                <a:ln w="19050">
                  <a:solidFill>
                    <a:schemeClr val="tx1"/>
                  </a:solidFill>
                  <a:round/>
                  <a:headEnd/>
                  <a:tailEnd/>
                </a:ln>
                <a:effectLst/>
              </p:spPr>
              <p:txBody>
                <a:bodyPr lIns="92075" tIns="46038" rIns="92075" bIns="46038" anchor="ctr"/>
                <a:lstStyle/>
                <a:p>
                  <a:endParaRPr lang="de-DE"/>
                </a:p>
              </p:txBody>
            </p:sp>
            <p:sp>
              <p:nvSpPr>
                <p:cNvPr id="1008756" name="Line 116"/>
                <p:cNvSpPr>
                  <a:spLocks noChangeShapeType="1"/>
                </p:cNvSpPr>
                <p:nvPr/>
              </p:nvSpPr>
              <p:spPr bwMode="auto">
                <a:xfrm flipH="1" flipV="1">
                  <a:off x="1823" y="2176"/>
                  <a:ext cx="884" cy="731"/>
                </a:xfrm>
                <a:prstGeom prst="line">
                  <a:avLst/>
                </a:prstGeom>
                <a:noFill/>
                <a:ln w="19050">
                  <a:solidFill>
                    <a:schemeClr val="tx1"/>
                  </a:solidFill>
                  <a:round/>
                  <a:headEnd/>
                  <a:tailEnd/>
                </a:ln>
                <a:effectLst/>
              </p:spPr>
              <p:txBody>
                <a:bodyPr lIns="92075" tIns="46038" rIns="92075" bIns="46038" anchor="ctr"/>
                <a:lstStyle/>
                <a:p>
                  <a:endParaRPr lang="de-DE"/>
                </a:p>
              </p:txBody>
            </p:sp>
            <p:sp>
              <p:nvSpPr>
                <p:cNvPr id="1008757" name="Text Box 117"/>
                <p:cNvSpPr txBox="1">
                  <a:spLocks noChangeArrowheads="1"/>
                </p:cNvSpPr>
                <p:nvPr/>
              </p:nvSpPr>
              <p:spPr bwMode="auto">
                <a:xfrm>
                  <a:off x="574" y="2863"/>
                  <a:ext cx="702" cy="139"/>
                </a:xfrm>
                <a:prstGeom prst="rect">
                  <a:avLst/>
                </a:prstGeom>
                <a:solidFill>
                  <a:srgbClr val="CCECFF"/>
                </a:solidFill>
                <a:ln w="19050">
                  <a:solidFill>
                    <a:schemeClr val="tx1"/>
                  </a:solidFill>
                  <a:miter lim="800000"/>
                  <a:headEnd/>
                  <a:tailEnd/>
                </a:ln>
                <a:effectLst/>
              </p:spPr>
              <p:txBody>
                <a:bodyPr lIns="92075" tIns="46038" rIns="92075" bIns="46038">
                  <a:spAutoFit/>
                </a:bodyPr>
                <a:lstStyle/>
                <a:p>
                  <a:pPr algn="ctr">
                    <a:lnSpc>
                      <a:spcPct val="90000"/>
                    </a:lnSpc>
                  </a:pPr>
                  <a:r>
                    <a:rPr lang="en-GB" sz="800" b="1">
                      <a:solidFill>
                        <a:schemeClr val="bg2"/>
                      </a:solidFill>
                    </a:rPr>
                    <a:t>LDAP Database</a:t>
                  </a:r>
                </a:p>
              </p:txBody>
            </p:sp>
            <p:sp>
              <p:nvSpPr>
                <p:cNvPr id="1008758" name="Text Box 118"/>
                <p:cNvSpPr txBox="1">
                  <a:spLocks noChangeArrowheads="1"/>
                </p:cNvSpPr>
                <p:nvPr/>
              </p:nvSpPr>
              <p:spPr bwMode="auto">
                <a:xfrm>
                  <a:off x="1459" y="2848"/>
                  <a:ext cx="699" cy="139"/>
                </a:xfrm>
                <a:prstGeom prst="rect">
                  <a:avLst/>
                </a:prstGeom>
                <a:solidFill>
                  <a:srgbClr val="CCECFF"/>
                </a:solidFill>
                <a:ln w="19050">
                  <a:solidFill>
                    <a:schemeClr val="tx1"/>
                  </a:solidFill>
                  <a:miter lim="800000"/>
                  <a:headEnd/>
                  <a:tailEnd/>
                </a:ln>
                <a:effectLst/>
              </p:spPr>
              <p:txBody>
                <a:bodyPr lIns="92075" tIns="46038" rIns="92075" bIns="46038">
                  <a:spAutoFit/>
                </a:bodyPr>
                <a:lstStyle/>
                <a:p>
                  <a:pPr algn="ctr">
                    <a:lnSpc>
                      <a:spcPct val="90000"/>
                    </a:lnSpc>
                  </a:pPr>
                  <a:r>
                    <a:rPr lang="en-GB" sz="800" b="1">
                      <a:solidFill>
                        <a:schemeClr val="bg2"/>
                      </a:solidFill>
                    </a:rPr>
                    <a:t>RDBMS Database</a:t>
                  </a:r>
                </a:p>
              </p:txBody>
            </p:sp>
            <p:sp>
              <p:nvSpPr>
                <p:cNvPr id="1008759" name="Text Box 119"/>
                <p:cNvSpPr txBox="1">
                  <a:spLocks noChangeArrowheads="1"/>
                </p:cNvSpPr>
                <p:nvPr/>
              </p:nvSpPr>
              <p:spPr bwMode="auto">
                <a:xfrm>
                  <a:off x="2311" y="2849"/>
                  <a:ext cx="700" cy="139"/>
                </a:xfrm>
                <a:prstGeom prst="rect">
                  <a:avLst/>
                </a:prstGeom>
                <a:solidFill>
                  <a:srgbClr val="CCECFF"/>
                </a:solidFill>
                <a:ln w="19050">
                  <a:solidFill>
                    <a:schemeClr val="tx1"/>
                  </a:solidFill>
                  <a:miter lim="800000"/>
                  <a:headEnd/>
                  <a:tailEnd/>
                </a:ln>
                <a:effectLst/>
              </p:spPr>
              <p:txBody>
                <a:bodyPr lIns="92075" tIns="46038" rIns="92075" bIns="46038">
                  <a:spAutoFit/>
                </a:bodyPr>
                <a:lstStyle/>
                <a:p>
                  <a:pPr algn="ctr">
                    <a:lnSpc>
                      <a:spcPct val="90000"/>
                    </a:lnSpc>
                  </a:pPr>
                  <a:r>
                    <a:rPr lang="en-GB" sz="800" b="1">
                      <a:solidFill>
                        <a:schemeClr val="bg2"/>
                      </a:solidFill>
                    </a:rPr>
                    <a:t>File Vaults</a:t>
                  </a:r>
                </a:p>
              </p:txBody>
            </p:sp>
            <p:sp>
              <p:nvSpPr>
                <p:cNvPr id="1008760" name="Line 120"/>
                <p:cNvSpPr>
                  <a:spLocks noChangeShapeType="1"/>
                </p:cNvSpPr>
                <p:nvPr/>
              </p:nvSpPr>
              <p:spPr bwMode="auto">
                <a:xfrm flipV="1">
                  <a:off x="1823" y="1386"/>
                  <a:ext cx="1" cy="761"/>
                </a:xfrm>
                <a:prstGeom prst="line">
                  <a:avLst/>
                </a:prstGeom>
                <a:noFill/>
                <a:ln w="19050">
                  <a:solidFill>
                    <a:schemeClr val="tx1"/>
                  </a:solidFill>
                  <a:round/>
                  <a:headEnd/>
                  <a:tailEnd/>
                </a:ln>
                <a:effectLst/>
              </p:spPr>
              <p:txBody>
                <a:bodyPr lIns="92075" tIns="46038" rIns="92075" bIns="46038" anchor="ctr"/>
                <a:lstStyle/>
                <a:p>
                  <a:endParaRPr lang="de-DE"/>
                </a:p>
              </p:txBody>
            </p:sp>
            <p:sp>
              <p:nvSpPr>
                <p:cNvPr id="1008761" name="Line 121"/>
                <p:cNvSpPr>
                  <a:spLocks noChangeShapeType="1"/>
                </p:cNvSpPr>
                <p:nvPr/>
              </p:nvSpPr>
              <p:spPr bwMode="auto">
                <a:xfrm>
                  <a:off x="849" y="1357"/>
                  <a:ext cx="883" cy="0"/>
                </a:xfrm>
                <a:prstGeom prst="line">
                  <a:avLst/>
                </a:prstGeom>
                <a:noFill/>
                <a:ln w="19050">
                  <a:solidFill>
                    <a:schemeClr val="tx1"/>
                  </a:solidFill>
                  <a:round/>
                  <a:headEnd/>
                  <a:tailEnd/>
                </a:ln>
                <a:effectLst/>
              </p:spPr>
              <p:txBody>
                <a:bodyPr lIns="92075" tIns="46038" rIns="92075" bIns="46038" anchor="ctr"/>
                <a:lstStyle/>
                <a:p>
                  <a:endParaRPr lang="de-DE"/>
                </a:p>
              </p:txBody>
            </p:sp>
            <p:sp>
              <p:nvSpPr>
                <p:cNvPr id="1008762" name="Text Box 122"/>
                <p:cNvSpPr txBox="1">
                  <a:spLocks noChangeArrowheads="1"/>
                </p:cNvSpPr>
                <p:nvPr/>
              </p:nvSpPr>
              <p:spPr bwMode="auto">
                <a:xfrm>
                  <a:off x="514" y="1298"/>
                  <a:ext cx="579" cy="185"/>
                </a:xfrm>
                <a:prstGeom prst="rect">
                  <a:avLst/>
                </a:prstGeom>
                <a:solidFill>
                  <a:srgbClr val="9DB4C9"/>
                </a:solidFill>
                <a:ln w="19050">
                  <a:solidFill>
                    <a:schemeClr val="tx1"/>
                  </a:solidFill>
                  <a:miter lim="800000"/>
                  <a:headEnd/>
                  <a:tailEnd/>
                </a:ln>
                <a:effectLst>
                  <a:outerShdw dist="35921" dir="2700000" algn="ctr" rotWithShape="0">
                    <a:schemeClr val="bg2"/>
                  </a:outerShdw>
                </a:effectLst>
              </p:spPr>
              <p:txBody>
                <a:bodyPr lIns="92075" tIns="82800" rIns="92075" bIns="82800">
                  <a:spAutoFit/>
                </a:bodyPr>
                <a:lstStyle/>
                <a:p>
                  <a:pPr algn="ctr">
                    <a:lnSpc>
                      <a:spcPct val="90000"/>
                    </a:lnSpc>
                  </a:pPr>
                  <a:r>
                    <a:rPr lang="en-GB" sz="800" b="1">
                      <a:solidFill>
                        <a:srgbClr val="292929"/>
                      </a:solidFill>
                    </a:rPr>
                    <a:t>Web Server  </a:t>
                  </a:r>
                </a:p>
              </p:txBody>
            </p:sp>
            <p:sp>
              <p:nvSpPr>
                <p:cNvPr id="1008763" name="Text Box 123"/>
                <p:cNvSpPr txBox="1">
                  <a:spLocks noChangeArrowheads="1"/>
                </p:cNvSpPr>
                <p:nvPr/>
              </p:nvSpPr>
              <p:spPr bwMode="auto">
                <a:xfrm>
                  <a:off x="1519" y="1298"/>
                  <a:ext cx="579" cy="185"/>
                </a:xfrm>
                <a:prstGeom prst="rect">
                  <a:avLst/>
                </a:prstGeom>
                <a:solidFill>
                  <a:srgbClr val="9DB4C9"/>
                </a:solidFill>
                <a:ln w="19050">
                  <a:solidFill>
                    <a:schemeClr val="tx1"/>
                  </a:solidFill>
                  <a:miter lim="800000"/>
                  <a:headEnd/>
                  <a:tailEnd/>
                </a:ln>
                <a:effectLst>
                  <a:outerShdw dist="35921" dir="2700000" algn="ctr" rotWithShape="0">
                    <a:schemeClr val="bg2"/>
                  </a:outerShdw>
                </a:effectLst>
              </p:spPr>
              <p:txBody>
                <a:bodyPr lIns="92075" tIns="82800" rIns="92075" bIns="82800">
                  <a:spAutoFit/>
                </a:bodyPr>
                <a:lstStyle/>
                <a:p>
                  <a:pPr algn="ctr">
                    <a:lnSpc>
                      <a:spcPct val="90000"/>
                    </a:lnSpc>
                  </a:pPr>
                  <a:r>
                    <a:rPr lang="en-GB" sz="800" b="1">
                      <a:solidFill>
                        <a:srgbClr val="292929"/>
                      </a:solidFill>
                    </a:rPr>
                    <a:t>Servlet Engine  </a:t>
                  </a:r>
                </a:p>
              </p:txBody>
            </p:sp>
            <p:sp>
              <p:nvSpPr>
                <p:cNvPr id="1008764" name="Rectangle 124"/>
                <p:cNvSpPr>
                  <a:spLocks noChangeArrowheads="1"/>
                </p:cNvSpPr>
                <p:nvPr/>
              </p:nvSpPr>
              <p:spPr bwMode="auto">
                <a:xfrm>
                  <a:off x="1093" y="1562"/>
                  <a:ext cx="1461" cy="789"/>
                </a:xfrm>
                <a:prstGeom prst="rect">
                  <a:avLst/>
                </a:prstGeom>
                <a:solidFill>
                  <a:schemeClr val="accent1"/>
                </a:solidFill>
                <a:ln w="28575">
                  <a:solidFill>
                    <a:schemeClr val="tx1"/>
                  </a:solidFill>
                  <a:miter lim="800000"/>
                  <a:headEnd/>
                  <a:tailEnd/>
                </a:ln>
                <a:effectLst>
                  <a:outerShdw dist="35921" dir="2700000" algn="ctr" rotWithShape="0">
                    <a:schemeClr val="bg2"/>
                  </a:outerShdw>
                </a:effectLst>
              </p:spPr>
              <p:txBody>
                <a:bodyPr lIns="92075" tIns="46038" rIns="92075" bIns="46038" anchor="ctr">
                  <a:spAutoFit/>
                </a:bodyPr>
                <a:lstStyle/>
                <a:p>
                  <a:endParaRPr lang="de-DE"/>
                </a:p>
              </p:txBody>
            </p:sp>
            <p:sp>
              <p:nvSpPr>
                <p:cNvPr id="1008765" name="Text Box 125"/>
                <p:cNvSpPr txBox="1">
                  <a:spLocks noChangeArrowheads="1"/>
                </p:cNvSpPr>
                <p:nvPr/>
              </p:nvSpPr>
              <p:spPr bwMode="auto">
                <a:xfrm>
                  <a:off x="1296" y="1584"/>
                  <a:ext cx="1056" cy="127"/>
                </a:xfrm>
                <a:prstGeom prst="rect">
                  <a:avLst/>
                </a:prstGeom>
                <a:noFill/>
                <a:ln w="19050">
                  <a:noFill/>
                  <a:miter lim="800000"/>
                  <a:headEnd/>
                  <a:tailEnd/>
                </a:ln>
                <a:effectLst/>
              </p:spPr>
              <p:txBody>
                <a:bodyPr lIns="92075" tIns="46038" rIns="92075" bIns="46038">
                  <a:spAutoFit/>
                </a:bodyPr>
                <a:lstStyle/>
                <a:p>
                  <a:pPr algn="ctr">
                    <a:lnSpc>
                      <a:spcPct val="90000"/>
                    </a:lnSpc>
                  </a:pPr>
                  <a:r>
                    <a:rPr lang="en-GB" sz="800" b="1">
                      <a:solidFill>
                        <a:srgbClr val="292929"/>
                      </a:solidFill>
                    </a:rPr>
                    <a:t>Windchill Server</a:t>
                  </a:r>
                </a:p>
              </p:txBody>
            </p:sp>
            <p:sp>
              <p:nvSpPr>
                <p:cNvPr id="1008766" name="Text Box 126"/>
                <p:cNvSpPr txBox="1">
                  <a:spLocks noChangeArrowheads="1"/>
                </p:cNvSpPr>
                <p:nvPr/>
              </p:nvSpPr>
              <p:spPr bwMode="auto">
                <a:xfrm>
                  <a:off x="1275" y="1971"/>
                  <a:ext cx="1081" cy="139"/>
                </a:xfrm>
                <a:prstGeom prst="rect">
                  <a:avLst/>
                </a:prstGeom>
                <a:solidFill>
                  <a:srgbClr val="9DB4C9"/>
                </a:solidFill>
                <a:ln w="19050">
                  <a:solidFill>
                    <a:schemeClr val="tx1"/>
                  </a:solidFill>
                  <a:miter lim="800000"/>
                  <a:headEnd/>
                  <a:tailEnd/>
                </a:ln>
                <a:effectLst/>
              </p:spPr>
              <p:txBody>
                <a:bodyPr lIns="92075" tIns="46038" rIns="92075" bIns="46038">
                  <a:spAutoFit/>
                </a:bodyPr>
                <a:lstStyle/>
                <a:p>
                  <a:pPr algn="ctr">
                    <a:lnSpc>
                      <a:spcPct val="90000"/>
                    </a:lnSpc>
                  </a:pPr>
                  <a:r>
                    <a:rPr lang="en-GB" sz="800" b="1">
                      <a:solidFill>
                        <a:srgbClr val="292929"/>
                      </a:solidFill>
                    </a:rPr>
                    <a:t>Method Server</a:t>
                  </a:r>
                </a:p>
              </p:txBody>
            </p:sp>
            <p:sp>
              <p:nvSpPr>
                <p:cNvPr id="1008767" name="Text Box 127"/>
                <p:cNvSpPr txBox="1">
                  <a:spLocks noChangeArrowheads="1"/>
                </p:cNvSpPr>
                <p:nvPr/>
              </p:nvSpPr>
              <p:spPr bwMode="auto">
                <a:xfrm>
                  <a:off x="1275" y="1737"/>
                  <a:ext cx="1079" cy="139"/>
                </a:xfrm>
                <a:prstGeom prst="rect">
                  <a:avLst/>
                </a:prstGeom>
                <a:solidFill>
                  <a:srgbClr val="9DB4C9"/>
                </a:solidFill>
                <a:ln w="19050">
                  <a:solidFill>
                    <a:schemeClr val="tx1"/>
                  </a:solidFill>
                  <a:miter lim="800000"/>
                  <a:headEnd/>
                  <a:tailEnd/>
                </a:ln>
                <a:effectLst/>
              </p:spPr>
              <p:txBody>
                <a:bodyPr lIns="92075" tIns="46038" rIns="92075" bIns="46038">
                  <a:spAutoFit/>
                </a:bodyPr>
                <a:lstStyle/>
                <a:p>
                  <a:pPr algn="ctr">
                    <a:lnSpc>
                      <a:spcPct val="90000"/>
                    </a:lnSpc>
                  </a:pPr>
                  <a:r>
                    <a:rPr lang="en-GB" sz="800" b="1">
                      <a:solidFill>
                        <a:srgbClr val="292929"/>
                      </a:solidFill>
                    </a:rPr>
                    <a:t>Server Manager</a:t>
                  </a:r>
                </a:p>
              </p:txBody>
            </p:sp>
          </p:grpSp>
          <p:sp>
            <p:nvSpPr>
              <p:cNvPr id="1008768" name="Line 128"/>
              <p:cNvSpPr>
                <a:spLocks noChangeShapeType="1"/>
              </p:cNvSpPr>
              <p:nvPr/>
            </p:nvSpPr>
            <p:spPr bwMode="auto">
              <a:xfrm>
                <a:off x="2874" y="2013"/>
                <a:ext cx="1590" cy="771"/>
              </a:xfrm>
              <a:prstGeom prst="line">
                <a:avLst/>
              </a:prstGeom>
              <a:noFill/>
              <a:ln w="19050">
                <a:solidFill>
                  <a:schemeClr val="tx1"/>
                </a:solidFill>
                <a:prstDash val="dash"/>
                <a:round/>
                <a:headEnd/>
                <a:tailEnd/>
              </a:ln>
              <a:effectLst/>
            </p:spPr>
            <p:txBody>
              <a:bodyPr wrap="none" anchor="ctr"/>
              <a:lstStyle/>
              <a:p>
                <a:endParaRPr lang="de-DE"/>
              </a:p>
            </p:txBody>
          </p:sp>
          <p:sp>
            <p:nvSpPr>
              <p:cNvPr id="1008769" name="Line 129"/>
              <p:cNvSpPr>
                <a:spLocks noChangeShapeType="1"/>
              </p:cNvSpPr>
              <p:nvPr/>
            </p:nvSpPr>
            <p:spPr bwMode="auto">
              <a:xfrm flipH="1">
                <a:off x="4464" y="2400"/>
                <a:ext cx="288" cy="384"/>
              </a:xfrm>
              <a:prstGeom prst="line">
                <a:avLst/>
              </a:prstGeom>
              <a:noFill/>
              <a:ln w="19050">
                <a:solidFill>
                  <a:schemeClr val="tx1"/>
                </a:solidFill>
                <a:prstDash val="dash"/>
                <a:round/>
                <a:headEnd/>
                <a:tailEnd/>
              </a:ln>
              <a:effectLst/>
            </p:spPr>
            <p:txBody>
              <a:bodyPr wrap="none" anchor="ctr"/>
              <a:lstStyle/>
              <a:p>
                <a:endParaRPr lang="de-DE"/>
              </a:p>
            </p:txBody>
          </p:sp>
          <p:grpSp>
            <p:nvGrpSpPr>
              <p:cNvPr id="1008770" name="Group 130"/>
              <p:cNvGrpSpPr>
                <a:grpSpLocks/>
              </p:cNvGrpSpPr>
              <p:nvPr/>
            </p:nvGrpSpPr>
            <p:grpSpPr bwMode="auto">
              <a:xfrm>
                <a:off x="3504" y="2640"/>
                <a:ext cx="2112" cy="1344"/>
                <a:chOff x="3408" y="1056"/>
                <a:chExt cx="2112" cy="1344"/>
              </a:xfrm>
            </p:grpSpPr>
            <p:sp>
              <p:nvSpPr>
                <p:cNvPr id="1008771" name="AutoShape 131"/>
                <p:cNvSpPr>
                  <a:spLocks noChangeArrowheads="1"/>
                </p:cNvSpPr>
                <p:nvPr/>
              </p:nvSpPr>
              <p:spPr bwMode="auto">
                <a:xfrm>
                  <a:off x="4698" y="1584"/>
                  <a:ext cx="822" cy="816"/>
                </a:xfrm>
                <a:prstGeom prst="roundRect">
                  <a:avLst>
                    <a:gd name="adj" fmla="val 16667"/>
                  </a:avLst>
                </a:prstGeom>
                <a:solidFill>
                  <a:srgbClr val="99FFCC"/>
                </a:solidFill>
                <a:ln w="19050">
                  <a:noFill/>
                  <a:round/>
                  <a:headEnd/>
                  <a:tailEnd/>
                </a:ln>
                <a:effectLst/>
              </p:spPr>
              <p:txBody>
                <a:bodyPr wrap="none" lIns="92075" tIns="46038" rIns="92075" bIns="46038" anchor="ctr"/>
                <a:lstStyle/>
                <a:p>
                  <a:endParaRPr lang="de-DE"/>
                </a:p>
              </p:txBody>
            </p:sp>
            <p:sp>
              <p:nvSpPr>
                <p:cNvPr id="1008772" name="AutoShape 132"/>
                <p:cNvSpPr>
                  <a:spLocks noChangeArrowheads="1"/>
                </p:cNvSpPr>
                <p:nvPr/>
              </p:nvSpPr>
              <p:spPr bwMode="auto">
                <a:xfrm>
                  <a:off x="3408" y="1056"/>
                  <a:ext cx="2112" cy="1104"/>
                </a:xfrm>
                <a:prstGeom prst="roundRect">
                  <a:avLst>
                    <a:gd name="adj" fmla="val 16667"/>
                  </a:avLst>
                </a:prstGeom>
                <a:solidFill>
                  <a:srgbClr val="99FFCC"/>
                </a:solidFill>
                <a:ln w="19050">
                  <a:noFill/>
                  <a:round/>
                  <a:headEnd/>
                  <a:tailEnd/>
                </a:ln>
                <a:effectLst/>
              </p:spPr>
              <p:txBody>
                <a:bodyPr wrap="none" lIns="92075" tIns="46038" rIns="92075" bIns="46038" anchor="ctr"/>
                <a:lstStyle/>
                <a:p>
                  <a:endParaRPr lang="de-DE"/>
                </a:p>
              </p:txBody>
            </p:sp>
            <p:sp>
              <p:nvSpPr>
                <p:cNvPr id="1008773" name="Line 133"/>
                <p:cNvSpPr>
                  <a:spLocks noChangeShapeType="1"/>
                </p:cNvSpPr>
                <p:nvPr/>
              </p:nvSpPr>
              <p:spPr bwMode="auto">
                <a:xfrm flipH="1" flipV="1">
                  <a:off x="4272" y="1776"/>
                  <a:ext cx="768" cy="432"/>
                </a:xfrm>
                <a:prstGeom prst="line">
                  <a:avLst/>
                </a:prstGeom>
                <a:noFill/>
                <a:ln w="19050">
                  <a:solidFill>
                    <a:schemeClr val="tx1"/>
                  </a:solidFill>
                  <a:round/>
                  <a:headEnd/>
                  <a:tailEnd/>
                </a:ln>
                <a:effectLst/>
              </p:spPr>
              <p:txBody>
                <a:bodyPr lIns="92075" tIns="46038" rIns="92075" bIns="46038" anchor="ctr"/>
                <a:lstStyle/>
                <a:p>
                  <a:endParaRPr lang="de-DE"/>
                </a:p>
              </p:txBody>
            </p:sp>
            <p:sp>
              <p:nvSpPr>
                <p:cNvPr id="1008774" name="Text Box 134"/>
                <p:cNvSpPr txBox="1">
                  <a:spLocks noChangeArrowheads="1"/>
                </p:cNvSpPr>
                <p:nvPr/>
              </p:nvSpPr>
              <p:spPr bwMode="auto">
                <a:xfrm>
                  <a:off x="4752" y="2160"/>
                  <a:ext cx="700" cy="139"/>
                </a:xfrm>
                <a:prstGeom prst="rect">
                  <a:avLst/>
                </a:prstGeom>
                <a:solidFill>
                  <a:srgbClr val="CCECFF"/>
                </a:solidFill>
                <a:ln w="19050">
                  <a:solidFill>
                    <a:schemeClr val="tx1"/>
                  </a:solidFill>
                  <a:miter lim="800000"/>
                  <a:headEnd/>
                  <a:tailEnd/>
                </a:ln>
                <a:effectLst/>
              </p:spPr>
              <p:txBody>
                <a:bodyPr lIns="92075" tIns="46038" rIns="92075" bIns="46038">
                  <a:spAutoFit/>
                </a:bodyPr>
                <a:lstStyle/>
                <a:p>
                  <a:pPr algn="ctr">
                    <a:lnSpc>
                      <a:spcPct val="90000"/>
                    </a:lnSpc>
                  </a:pPr>
                  <a:r>
                    <a:rPr lang="en-GB" sz="800" b="1">
                      <a:solidFill>
                        <a:schemeClr val="bg2"/>
                      </a:solidFill>
                    </a:rPr>
                    <a:t>File Vaults</a:t>
                  </a:r>
                </a:p>
              </p:txBody>
            </p:sp>
            <p:grpSp>
              <p:nvGrpSpPr>
                <p:cNvPr id="1008775" name="Group 135"/>
                <p:cNvGrpSpPr>
                  <a:grpSpLocks/>
                </p:cNvGrpSpPr>
                <p:nvPr/>
              </p:nvGrpSpPr>
              <p:grpSpPr bwMode="auto">
                <a:xfrm>
                  <a:off x="3504" y="1104"/>
                  <a:ext cx="1584" cy="849"/>
                  <a:chOff x="610" y="1394"/>
                  <a:chExt cx="1584" cy="849"/>
                </a:xfrm>
              </p:grpSpPr>
              <p:sp>
                <p:nvSpPr>
                  <p:cNvPr id="1008776" name="Line 136"/>
                  <p:cNvSpPr>
                    <a:spLocks noChangeShapeType="1"/>
                  </p:cNvSpPr>
                  <p:nvPr/>
                </p:nvSpPr>
                <p:spPr bwMode="auto">
                  <a:xfrm flipV="1">
                    <a:off x="1919" y="1482"/>
                    <a:ext cx="1" cy="761"/>
                  </a:xfrm>
                  <a:prstGeom prst="line">
                    <a:avLst/>
                  </a:prstGeom>
                  <a:noFill/>
                  <a:ln w="19050">
                    <a:solidFill>
                      <a:schemeClr val="tx1"/>
                    </a:solidFill>
                    <a:round/>
                    <a:headEnd/>
                    <a:tailEnd/>
                  </a:ln>
                  <a:effectLst/>
                </p:spPr>
                <p:txBody>
                  <a:bodyPr lIns="92075" tIns="46038" rIns="92075" bIns="46038" anchor="ctr"/>
                  <a:lstStyle/>
                  <a:p>
                    <a:endParaRPr lang="de-DE"/>
                  </a:p>
                </p:txBody>
              </p:sp>
              <p:sp>
                <p:nvSpPr>
                  <p:cNvPr id="1008777" name="Line 137"/>
                  <p:cNvSpPr>
                    <a:spLocks noChangeShapeType="1"/>
                  </p:cNvSpPr>
                  <p:nvPr/>
                </p:nvSpPr>
                <p:spPr bwMode="auto">
                  <a:xfrm>
                    <a:off x="945" y="1453"/>
                    <a:ext cx="883" cy="0"/>
                  </a:xfrm>
                  <a:prstGeom prst="line">
                    <a:avLst/>
                  </a:prstGeom>
                  <a:noFill/>
                  <a:ln w="19050">
                    <a:solidFill>
                      <a:schemeClr val="tx1"/>
                    </a:solidFill>
                    <a:round/>
                    <a:headEnd/>
                    <a:tailEnd/>
                  </a:ln>
                  <a:effectLst/>
                </p:spPr>
                <p:txBody>
                  <a:bodyPr lIns="92075" tIns="46038" rIns="92075" bIns="46038" anchor="ctr"/>
                  <a:lstStyle/>
                  <a:p>
                    <a:endParaRPr lang="de-DE"/>
                  </a:p>
                </p:txBody>
              </p:sp>
              <p:sp>
                <p:nvSpPr>
                  <p:cNvPr id="1008778" name="Text Box 138"/>
                  <p:cNvSpPr txBox="1">
                    <a:spLocks noChangeArrowheads="1"/>
                  </p:cNvSpPr>
                  <p:nvPr/>
                </p:nvSpPr>
                <p:spPr bwMode="auto">
                  <a:xfrm>
                    <a:off x="610" y="1394"/>
                    <a:ext cx="579" cy="185"/>
                  </a:xfrm>
                  <a:prstGeom prst="rect">
                    <a:avLst/>
                  </a:prstGeom>
                  <a:solidFill>
                    <a:srgbClr val="9DB4C9"/>
                  </a:solidFill>
                  <a:ln w="19050">
                    <a:solidFill>
                      <a:schemeClr val="tx1"/>
                    </a:solidFill>
                    <a:miter lim="800000"/>
                    <a:headEnd/>
                    <a:tailEnd/>
                  </a:ln>
                  <a:effectLst>
                    <a:outerShdw dist="35921" dir="2700000" algn="ctr" rotWithShape="0">
                      <a:schemeClr val="bg2"/>
                    </a:outerShdw>
                  </a:effectLst>
                </p:spPr>
                <p:txBody>
                  <a:bodyPr lIns="92075" tIns="82800" rIns="92075" bIns="82800">
                    <a:spAutoFit/>
                  </a:bodyPr>
                  <a:lstStyle/>
                  <a:p>
                    <a:pPr algn="ctr">
                      <a:lnSpc>
                        <a:spcPct val="90000"/>
                      </a:lnSpc>
                    </a:pPr>
                    <a:r>
                      <a:rPr lang="en-GB" sz="800" b="1">
                        <a:solidFill>
                          <a:srgbClr val="292929"/>
                        </a:solidFill>
                      </a:rPr>
                      <a:t>Web Server  </a:t>
                    </a:r>
                  </a:p>
                </p:txBody>
              </p:sp>
              <p:sp>
                <p:nvSpPr>
                  <p:cNvPr id="1008779" name="Text Box 139"/>
                  <p:cNvSpPr txBox="1">
                    <a:spLocks noChangeArrowheads="1"/>
                  </p:cNvSpPr>
                  <p:nvPr/>
                </p:nvSpPr>
                <p:spPr bwMode="auto">
                  <a:xfrm>
                    <a:off x="1615" y="1394"/>
                    <a:ext cx="579" cy="185"/>
                  </a:xfrm>
                  <a:prstGeom prst="rect">
                    <a:avLst/>
                  </a:prstGeom>
                  <a:solidFill>
                    <a:srgbClr val="9DB4C9"/>
                  </a:solidFill>
                  <a:ln w="19050">
                    <a:solidFill>
                      <a:schemeClr val="tx1"/>
                    </a:solidFill>
                    <a:miter lim="800000"/>
                    <a:headEnd/>
                    <a:tailEnd/>
                  </a:ln>
                  <a:effectLst>
                    <a:outerShdw dist="35921" dir="2700000" algn="ctr" rotWithShape="0">
                      <a:schemeClr val="bg2"/>
                    </a:outerShdw>
                  </a:effectLst>
                </p:spPr>
                <p:txBody>
                  <a:bodyPr lIns="92075" tIns="82800" rIns="92075" bIns="82800">
                    <a:spAutoFit/>
                  </a:bodyPr>
                  <a:lstStyle/>
                  <a:p>
                    <a:pPr algn="ctr">
                      <a:lnSpc>
                        <a:spcPct val="90000"/>
                      </a:lnSpc>
                    </a:pPr>
                    <a:r>
                      <a:rPr lang="en-GB" sz="800" b="1">
                        <a:solidFill>
                          <a:srgbClr val="292929"/>
                        </a:solidFill>
                      </a:rPr>
                      <a:t>Servlet Engine  </a:t>
                    </a:r>
                  </a:p>
                </p:txBody>
              </p:sp>
            </p:grpSp>
            <p:sp>
              <p:nvSpPr>
                <p:cNvPr id="1008780" name="Rectangle 140"/>
                <p:cNvSpPr>
                  <a:spLocks noChangeArrowheads="1"/>
                </p:cNvSpPr>
                <p:nvPr/>
              </p:nvSpPr>
              <p:spPr bwMode="auto">
                <a:xfrm>
                  <a:off x="3541" y="1370"/>
                  <a:ext cx="1461" cy="646"/>
                </a:xfrm>
                <a:prstGeom prst="rect">
                  <a:avLst/>
                </a:prstGeom>
                <a:solidFill>
                  <a:schemeClr val="accent1"/>
                </a:solidFill>
                <a:ln w="28575">
                  <a:solidFill>
                    <a:schemeClr val="tx1"/>
                  </a:solidFill>
                  <a:miter lim="800000"/>
                  <a:headEnd/>
                  <a:tailEnd/>
                </a:ln>
                <a:effectLst>
                  <a:outerShdw dist="35921" dir="2700000" algn="ctr" rotWithShape="0">
                    <a:schemeClr val="bg2"/>
                  </a:outerShdw>
                </a:effectLst>
              </p:spPr>
              <p:txBody>
                <a:bodyPr lIns="92075" tIns="46038" rIns="92075" bIns="46038" anchor="ctr">
                  <a:spAutoFit/>
                </a:bodyPr>
                <a:lstStyle/>
                <a:p>
                  <a:endParaRPr lang="de-DE"/>
                </a:p>
              </p:txBody>
            </p:sp>
            <p:sp>
              <p:nvSpPr>
                <p:cNvPr id="1008781" name="Text Box 141"/>
                <p:cNvSpPr txBox="1">
                  <a:spLocks noChangeArrowheads="1"/>
                </p:cNvSpPr>
                <p:nvPr/>
              </p:nvSpPr>
              <p:spPr bwMode="auto">
                <a:xfrm>
                  <a:off x="3840" y="1392"/>
                  <a:ext cx="867" cy="127"/>
                </a:xfrm>
                <a:prstGeom prst="rect">
                  <a:avLst/>
                </a:prstGeom>
                <a:noFill/>
                <a:ln w="19050">
                  <a:noFill/>
                  <a:miter lim="800000"/>
                  <a:headEnd/>
                  <a:tailEnd/>
                </a:ln>
                <a:effectLst/>
              </p:spPr>
              <p:txBody>
                <a:bodyPr wrap="none" lIns="92075" tIns="46038" rIns="92075" bIns="46038">
                  <a:spAutoFit/>
                </a:bodyPr>
                <a:lstStyle/>
                <a:p>
                  <a:pPr>
                    <a:lnSpc>
                      <a:spcPct val="90000"/>
                    </a:lnSpc>
                  </a:pPr>
                  <a:r>
                    <a:rPr lang="en-GB" sz="800" b="1">
                      <a:solidFill>
                        <a:srgbClr val="292929"/>
                      </a:solidFill>
                    </a:rPr>
                    <a:t>Windchill Replica Server</a:t>
                  </a:r>
                </a:p>
              </p:txBody>
            </p:sp>
            <p:sp>
              <p:nvSpPr>
                <p:cNvPr id="1008782" name="Text Box 142"/>
                <p:cNvSpPr txBox="1">
                  <a:spLocks noChangeArrowheads="1"/>
                </p:cNvSpPr>
                <p:nvPr/>
              </p:nvSpPr>
              <p:spPr bwMode="auto">
                <a:xfrm>
                  <a:off x="3723" y="1779"/>
                  <a:ext cx="1081" cy="139"/>
                </a:xfrm>
                <a:prstGeom prst="rect">
                  <a:avLst/>
                </a:prstGeom>
                <a:solidFill>
                  <a:srgbClr val="9DB4C9"/>
                </a:solidFill>
                <a:ln w="19050">
                  <a:solidFill>
                    <a:schemeClr val="tx1"/>
                  </a:solidFill>
                  <a:miter lim="800000"/>
                  <a:headEnd/>
                  <a:tailEnd/>
                </a:ln>
                <a:effectLst/>
              </p:spPr>
              <p:txBody>
                <a:bodyPr lIns="92075" tIns="46038" rIns="92075" bIns="46038">
                  <a:spAutoFit/>
                </a:bodyPr>
                <a:lstStyle/>
                <a:p>
                  <a:pPr algn="ctr">
                    <a:lnSpc>
                      <a:spcPct val="90000"/>
                    </a:lnSpc>
                  </a:pPr>
                  <a:r>
                    <a:rPr lang="en-GB" sz="800" b="1">
                      <a:solidFill>
                        <a:srgbClr val="292929"/>
                      </a:solidFill>
                    </a:rPr>
                    <a:t>Method Server</a:t>
                  </a:r>
                </a:p>
              </p:txBody>
            </p:sp>
            <p:sp>
              <p:nvSpPr>
                <p:cNvPr id="1008783" name="Text Box 143"/>
                <p:cNvSpPr txBox="1">
                  <a:spLocks noChangeArrowheads="1"/>
                </p:cNvSpPr>
                <p:nvPr/>
              </p:nvSpPr>
              <p:spPr bwMode="auto">
                <a:xfrm>
                  <a:off x="3723" y="1545"/>
                  <a:ext cx="1079" cy="139"/>
                </a:xfrm>
                <a:prstGeom prst="rect">
                  <a:avLst/>
                </a:prstGeom>
                <a:solidFill>
                  <a:srgbClr val="9DB4C9"/>
                </a:solidFill>
                <a:ln w="19050">
                  <a:solidFill>
                    <a:schemeClr val="tx1"/>
                  </a:solidFill>
                  <a:miter lim="800000"/>
                  <a:headEnd/>
                  <a:tailEnd/>
                </a:ln>
                <a:effectLst/>
              </p:spPr>
              <p:txBody>
                <a:bodyPr lIns="92075" tIns="46038" rIns="92075" bIns="46038">
                  <a:spAutoFit/>
                </a:bodyPr>
                <a:lstStyle/>
                <a:p>
                  <a:pPr algn="ctr">
                    <a:lnSpc>
                      <a:spcPct val="90000"/>
                    </a:lnSpc>
                  </a:pPr>
                  <a:r>
                    <a:rPr lang="en-GB" sz="800" b="1">
                      <a:solidFill>
                        <a:srgbClr val="292929"/>
                      </a:solidFill>
                    </a:rPr>
                    <a:t>Server Manager</a:t>
                  </a:r>
                </a:p>
              </p:txBody>
            </p:sp>
          </p:grpSp>
        </p:grpSp>
        <p:sp>
          <p:nvSpPr>
            <p:cNvPr id="1008784" name="AutoShape 144"/>
            <p:cNvSpPr>
              <a:spLocks noChangeArrowheads="1"/>
            </p:cNvSpPr>
            <p:nvPr/>
          </p:nvSpPr>
          <p:spPr bwMode="auto">
            <a:xfrm>
              <a:off x="3072" y="3072"/>
              <a:ext cx="432" cy="144"/>
            </a:xfrm>
            <a:prstGeom prst="leftRightArrow">
              <a:avLst>
                <a:gd name="adj1" fmla="val 50000"/>
                <a:gd name="adj2" fmla="val 60000"/>
              </a:avLst>
            </a:prstGeom>
            <a:solidFill>
              <a:schemeClr val="accent1"/>
            </a:solidFill>
            <a:ln w="19050">
              <a:solidFill>
                <a:schemeClr val="tx1"/>
              </a:solidFill>
              <a:miter lim="800000"/>
              <a:headEnd/>
              <a:tailEnd/>
            </a:ln>
            <a:effectLst/>
          </p:spPr>
          <p:txBody>
            <a:bodyPr wrap="none" anchor="ctr"/>
            <a:lstStyle/>
            <a:p>
              <a:endParaRPr lang="de-DE"/>
            </a:p>
          </p:txBody>
        </p:sp>
      </p:grpSp>
      <p:sp>
        <p:nvSpPr>
          <p:cNvPr id="1008785" name="Rectangle 145"/>
          <p:cNvSpPr>
            <a:spLocks noChangeArrowheads="1"/>
          </p:cNvSpPr>
          <p:nvPr/>
        </p:nvSpPr>
        <p:spPr bwMode="auto">
          <a:xfrm>
            <a:off x="341313" y="1266825"/>
            <a:ext cx="8445500" cy="55245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Suggest how Synthes should handle data replication. What data ? Where ? Period of time ?</a:t>
            </a:r>
            <a:endParaRPr lang="en-US" sz="1800" b="1">
              <a:solidFill>
                <a:schemeClr val="accent1"/>
              </a:solidFill>
            </a:endParaRPr>
          </a:p>
          <a:p>
            <a:pPr algn="ctr" eaLnBrk="1" hangingPunct="1">
              <a:lnSpc>
                <a:spcPct val="90000"/>
              </a:lnSpc>
              <a:spcBef>
                <a:spcPct val="40000"/>
              </a:spcBef>
              <a:spcAft>
                <a:spcPct val="25000"/>
              </a:spcAft>
            </a:pPr>
            <a:endParaRPr lang="en-GB" sz="1800" b="1">
              <a:solidFill>
                <a:schemeClr val="accent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08711"/>
                                        </p:tgtEl>
                                        <p:attrNameLst>
                                          <p:attrName>style.visibility</p:attrName>
                                        </p:attrNameLst>
                                      </p:cBhvr>
                                      <p:to>
                                        <p:strVal val="visible"/>
                                      </p:to>
                                    </p:set>
                                    <p:animEffect transition="in" filter="dissolve">
                                      <p:cBhvr>
                                        <p:cTn id="7" dur="500"/>
                                        <p:tgtEl>
                                          <p:spTgt spid="1008711"/>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10087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8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3"/>
          <p:cNvSpPr>
            <a:spLocks noGrp="1"/>
          </p:cNvSpPr>
          <p:nvPr>
            <p:ph type="ftr" sz="quarter" idx="10"/>
          </p:nvPr>
        </p:nvSpPr>
        <p:spPr/>
        <p:txBody>
          <a:bodyPr/>
          <a:lstStyle/>
          <a:p>
            <a:r>
              <a:rPr lang="en-US"/>
              <a:t>© 2006 PTC</a:t>
            </a:r>
          </a:p>
        </p:txBody>
      </p:sp>
      <p:sp>
        <p:nvSpPr>
          <p:cNvPr id="6" name="Foliennummernplatzhalter 4"/>
          <p:cNvSpPr>
            <a:spLocks noGrp="1"/>
          </p:cNvSpPr>
          <p:nvPr>
            <p:ph type="sldNum" sz="quarter" idx="11"/>
          </p:nvPr>
        </p:nvSpPr>
        <p:spPr/>
        <p:txBody>
          <a:bodyPr/>
          <a:lstStyle/>
          <a:p>
            <a:fld id="{6752E58F-8250-43CE-99FC-6BCCF1FECEFB}" type="slidenum">
              <a:rPr lang="en-US"/>
              <a:pPr/>
              <a:t>35</a:t>
            </a:fld>
            <a:endParaRPr lang="en-US"/>
          </a:p>
        </p:txBody>
      </p:sp>
      <p:sp>
        <p:nvSpPr>
          <p:cNvPr id="1010690" name="Rectangle 2"/>
          <p:cNvSpPr>
            <a:spLocks noGrp="1" noChangeArrowheads="1"/>
          </p:cNvSpPr>
          <p:nvPr>
            <p:ph type="title"/>
          </p:nvPr>
        </p:nvSpPr>
        <p:spPr/>
        <p:txBody>
          <a:bodyPr/>
          <a:lstStyle/>
          <a:p>
            <a:r>
              <a:rPr lang="en-GB" u="sng"/>
              <a:t>Data Replication</a:t>
            </a:r>
            <a:endParaRPr lang="en-US" u="sng"/>
          </a:p>
        </p:txBody>
      </p:sp>
      <p:sp>
        <p:nvSpPr>
          <p:cNvPr id="1010817" name="Rectangle 129"/>
          <p:cNvSpPr>
            <a:spLocks noChangeArrowheads="1"/>
          </p:cNvSpPr>
          <p:nvPr/>
        </p:nvSpPr>
        <p:spPr bwMode="auto">
          <a:xfrm>
            <a:off x="341313" y="1266825"/>
            <a:ext cx="8445500" cy="55245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Suggest how Synthes should handle data replication. What data ? Where ? Period of time ?</a:t>
            </a:r>
            <a:endParaRPr lang="en-US" sz="1800" b="1">
              <a:solidFill>
                <a:schemeClr val="accent1"/>
              </a:solidFill>
            </a:endParaRPr>
          </a:p>
          <a:p>
            <a:pPr algn="ctr" eaLnBrk="1" hangingPunct="1">
              <a:lnSpc>
                <a:spcPct val="90000"/>
              </a:lnSpc>
              <a:spcBef>
                <a:spcPct val="40000"/>
              </a:spcBef>
              <a:spcAft>
                <a:spcPct val="25000"/>
              </a:spcAft>
            </a:pPr>
            <a:endParaRPr lang="en-GB" sz="1800" b="1">
              <a:solidFill>
                <a:schemeClr val="accent1"/>
              </a:solidFill>
            </a:endParaRPr>
          </a:p>
        </p:txBody>
      </p:sp>
      <p:sp>
        <p:nvSpPr>
          <p:cNvPr id="1010819" name="Rectangle 131"/>
          <p:cNvSpPr>
            <a:spLocks noChangeArrowheads="1"/>
          </p:cNvSpPr>
          <p:nvPr/>
        </p:nvSpPr>
        <p:spPr bwMode="auto">
          <a:xfrm>
            <a:off x="342900" y="1984375"/>
            <a:ext cx="8362950" cy="3387725"/>
          </a:xfrm>
          <a:prstGeom prst="rect">
            <a:avLst/>
          </a:prstGeom>
          <a:noFill/>
          <a:ln w="9525">
            <a:noFill/>
            <a:miter lim="800000"/>
            <a:headEnd/>
            <a:tailEnd/>
          </a:ln>
          <a:effectLst/>
        </p:spPr>
        <p:txBody>
          <a:bodyPr>
            <a:spAutoFit/>
          </a:bodyPr>
          <a:lstStyle/>
          <a:p>
            <a:r>
              <a:rPr lang="en-US" sz="1800" b="1" i="1" u="sng">
                <a:solidFill>
                  <a:schemeClr val="tx2"/>
                </a:solidFill>
              </a:rPr>
              <a:t>Benefits</a:t>
            </a:r>
          </a:p>
          <a:p>
            <a:pPr lvl="1">
              <a:buFontTx/>
              <a:buChar char="•"/>
            </a:pPr>
            <a:r>
              <a:rPr lang="en-US" sz="1800"/>
              <a:t> Local upload provides the means for end users to upload content to a local</a:t>
            </a:r>
          </a:p>
          <a:p>
            <a:pPr lvl="1"/>
            <a:r>
              <a:rPr lang="en-US" sz="1800"/>
              <a:t>  server rather than directly to the master Windchill server</a:t>
            </a:r>
          </a:p>
          <a:p>
            <a:pPr lvl="1"/>
            <a:endParaRPr lang="en-US" sz="1800"/>
          </a:p>
          <a:p>
            <a:pPr lvl="1">
              <a:buFontTx/>
              <a:buChar char="•"/>
            </a:pPr>
            <a:r>
              <a:rPr lang="en-US" sz="1800"/>
              <a:t> Improves user productivity by reducing the interaction time for check-ins,</a:t>
            </a:r>
          </a:p>
          <a:p>
            <a:pPr lvl="1"/>
            <a:r>
              <a:rPr lang="en-US" sz="1800"/>
              <a:t>  uploads, and the creation of new documents by remotely located end users</a:t>
            </a:r>
          </a:p>
          <a:p>
            <a:pPr lvl="1"/>
            <a:endParaRPr lang="en-US" sz="1800"/>
          </a:p>
          <a:p>
            <a:pPr lvl="1">
              <a:buFontTx/>
              <a:buChar char="•"/>
            </a:pPr>
            <a:r>
              <a:rPr lang="en-US" sz="1800"/>
              <a:t> Provides access to latest information created at remote sites to all sites</a:t>
            </a:r>
          </a:p>
          <a:p>
            <a:pPr lvl="1"/>
            <a:r>
              <a:rPr lang="en-US" sz="1800"/>
              <a:t>  sooner</a:t>
            </a:r>
          </a:p>
          <a:p>
            <a:pPr lvl="1">
              <a:buFontTx/>
              <a:buChar char="•"/>
            </a:pPr>
            <a:endParaRPr lang="en-US" sz="1800"/>
          </a:p>
          <a:p>
            <a:pPr lvl="1">
              <a:buFontTx/>
              <a:buChar char="•"/>
            </a:pPr>
            <a:r>
              <a:rPr lang="en-US" sz="1800"/>
              <a:t>  Enables rapid exchange of content  between users located at the same</a:t>
            </a:r>
          </a:p>
          <a:p>
            <a:pPr lvl="1"/>
            <a:r>
              <a:rPr lang="en-US" sz="1800"/>
              <a:t>   remote site</a:t>
            </a:r>
          </a:p>
        </p:txBody>
      </p:sp>
    </p:spTree>
  </p:cSld>
  <p:clrMapOvr>
    <a:masterClrMapping/>
  </p:clrMapOvr>
  <p:transition advTm="60307">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3"/>
          <p:cNvSpPr>
            <a:spLocks noGrp="1"/>
          </p:cNvSpPr>
          <p:nvPr>
            <p:ph type="ftr" sz="quarter" idx="10"/>
          </p:nvPr>
        </p:nvSpPr>
        <p:spPr/>
        <p:txBody>
          <a:bodyPr/>
          <a:lstStyle/>
          <a:p>
            <a:r>
              <a:rPr lang="en-US"/>
              <a:t>© 2006 PTC</a:t>
            </a:r>
          </a:p>
        </p:txBody>
      </p:sp>
      <p:sp>
        <p:nvSpPr>
          <p:cNvPr id="6" name="Foliennummernplatzhalter 4"/>
          <p:cNvSpPr>
            <a:spLocks noGrp="1"/>
          </p:cNvSpPr>
          <p:nvPr>
            <p:ph type="sldNum" sz="quarter" idx="11"/>
          </p:nvPr>
        </p:nvSpPr>
        <p:spPr/>
        <p:txBody>
          <a:bodyPr/>
          <a:lstStyle/>
          <a:p>
            <a:fld id="{A459214C-9AB9-40EE-B3EE-97280DF471AE}" type="slidenum">
              <a:rPr lang="en-US"/>
              <a:pPr/>
              <a:t>36</a:t>
            </a:fld>
            <a:endParaRPr lang="en-US"/>
          </a:p>
        </p:txBody>
      </p:sp>
      <p:sp>
        <p:nvSpPr>
          <p:cNvPr id="1073154" name="Rectangle 2"/>
          <p:cNvSpPr>
            <a:spLocks noGrp="1" noChangeArrowheads="1"/>
          </p:cNvSpPr>
          <p:nvPr>
            <p:ph type="title"/>
          </p:nvPr>
        </p:nvSpPr>
        <p:spPr/>
        <p:txBody>
          <a:bodyPr/>
          <a:lstStyle/>
          <a:p>
            <a:r>
              <a:rPr lang="en-GB" u="sng"/>
              <a:t>Data Replication</a:t>
            </a:r>
            <a:endParaRPr lang="en-US" u="sng"/>
          </a:p>
        </p:txBody>
      </p:sp>
      <p:sp>
        <p:nvSpPr>
          <p:cNvPr id="1073281" name="Rectangle 129"/>
          <p:cNvSpPr>
            <a:spLocks noChangeArrowheads="1"/>
          </p:cNvSpPr>
          <p:nvPr/>
        </p:nvSpPr>
        <p:spPr bwMode="auto">
          <a:xfrm>
            <a:off x="341313" y="1266825"/>
            <a:ext cx="8445500" cy="55245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Suggest how Synthes should handle data replication. What data ? Where ? Period of time ?</a:t>
            </a:r>
            <a:endParaRPr lang="en-US" sz="1800" b="1">
              <a:solidFill>
                <a:schemeClr val="accent1"/>
              </a:solidFill>
            </a:endParaRPr>
          </a:p>
          <a:p>
            <a:pPr algn="ctr" eaLnBrk="1" hangingPunct="1">
              <a:lnSpc>
                <a:spcPct val="90000"/>
              </a:lnSpc>
              <a:spcBef>
                <a:spcPct val="40000"/>
              </a:spcBef>
              <a:spcAft>
                <a:spcPct val="25000"/>
              </a:spcAft>
            </a:pPr>
            <a:endParaRPr lang="en-GB" sz="1800" b="1">
              <a:solidFill>
                <a:schemeClr val="accent1"/>
              </a:solidFill>
            </a:endParaRPr>
          </a:p>
        </p:txBody>
      </p:sp>
      <p:sp>
        <p:nvSpPr>
          <p:cNvPr id="1073283" name="Rectangle 131"/>
          <p:cNvSpPr>
            <a:spLocks noChangeArrowheads="1"/>
          </p:cNvSpPr>
          <p:nvPr/>
        </p:nvSpPr>
        <p:spPr bwMode="auto">
          <a:xfrm>
            <a:off x="363538" y="1933575"/>
            <a:ext cx="8704262" cy="2197100"/>
          </a:xfrm>
          <a:prstGeom prst="rect">
            <a:avLst/>
          </a:prstGeom>
          <a:noFill/>
          <a:ln w="9525">
            <a:noFill/>
            <a:miter lim="800000"/>
            <a:headEnd/>
            <a:tailEnd/>
          </a:ln>
          <a:effectLst/>
        </p:spPr>
        <p:txBody>
          <a:bodyPr lIns="0" tIns="0" rIns="0" bIns="0" anchor="ctr">
            <a:spAutoFit/>
          </a:bodyPr>
          <a:lstStyle/>
          <a:p>
            <a:pPr>
              <a:buFontTx/>
              <a:buChar char="•"/>
            </a:pPr>
            <a:r>
              <a:rPr lang="en-GB" sz="1800"/>
              <a:t> </a:t>
            </a:r>
            <a:r>
              <a:rPr lang="en-GB" sz="1800" b="1">
                <a:solidFill>
                  <a:schemeClr val="accent1"/>
                </a:solidFill>
              </a:rPr>
              <a:t>What data?</a:t>
            </a:r>
          </a:p>
          <a:p>
            <a:r>
              <a:rPr lang="en-GB" sz="1800"/>
              <a:t>  Heavy Content like MCAD Data and reuse data (standard parts)</a:t>
            </a:r>
          </a:p>
          <a:p>
            <a:endParaRPr lang="en-GB" sz="1800"/>
          </a:p>
          <a:p>
            <a:pPr>
              <a:buFontTx/>
              <a:buChar char="•"/>
            </a:pPr>
            <a:r>
              <a:rPr lang="en-GB" sz="1800"/>
              <a:t> </a:t>
            </a:r>
            <a:r>
              <a:rPr lang="en-GB" sz="1800" b="1">
                <a:solidFill>
                  <a:schemeClr val="accent1"/>
                </a:solidFill>
              </a:rPr>
              <a:t>Where?</a:t>
            </a:r>
          </a:p>
          <a:p>
            <a:r>
              <a:rPr lang="de-DE" sz="1800"/>
              <a:t>   On all locations where the content data is needed and where data is reused</a:t>
            </a:r>
          </a:p>
          <a:p>
            <a:endParaRPr lang="de-DE" sz="1800"/>
          </a:p>
          <a:p>
            <a:pPr>
              <a:buFontTx/>
              <a:buChar char="•"/>
            </a:pPr>
            <a:r>
              <a:rPr lang="de-DE" sz="1800"/>
              <a:t> </a:t>
            </a:r>
            <a:r>
              <a:rPr lang="de-DE" sz="1800" b="1">
                <a:solidFill>
                  <a:schemeClr val="accent1"/>
                </a:solidFill>
              </a:rPr>
              <a:t>Period time?</a:t>
            </a:r>
          </a:p>
          <a:p>
            <a:r>
              <a:rPr lang="de-DE" sz="1800"/>
              <a:t>  Depends on the network band width, e.g. every night replication can be scheduled</a:t>
            </a:r>
            <a:endParaRPr lang="en-US" sz="1800"/>
          </a:p>
        </p:txBody>
      </p:sp>
    </p:spTree>
  </p:cSld>
  <p:clrMapOvr>
    <a:masterClrMapping/>
  </p:clrMapOvr>
  <p:transition advTm="60307">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E2782F04-D045-4E8C-A043-4CA1B2B38E49}" type="slidenum">
              <a:rPr lang="en-US"/>
              <a:pPr/>
              <a:t>37</a:t>
            </a:fld>
            <a:endParaRPr lang="en-US"/>
          </a:p>
        </p:txBody>
      </p:sp>
      <p:sp>
        <p:nvSpPr>
          <p:cNvPr id="972802" name="Rectangle 2"/>
          <p:cNvSpPr>
            <a:spLocks noGrp="1" noChangeArrowheads="1"/>
          </p:cNvSpPr>
          <p:nvPr>
            <p:ph type="title"/>
          </p:nvPr>
        </p:nvSpPr>
        <p:spPr/>
        <p:txBody>
          <a:bodyPr/>
          <a:lstStyle/>
          <a:p>
            <a:r>
              <a:rPr lang="en-GB" u="sng"/>
              <a:t>Input /Digitising</a:t>
            </a:r>
            <a:endParaRPr lang="en-US" u="sng"/>
          </a:p>
        </p:txBody>
      </p:sp>
      <p:sp>
        <p:nvSpPr>
          <p:cNvPr id="972803" name="Rectangle 3"/>
          <p:cNvSpPr>
            <a:spLocks noChangeArrowheads="1"/>
          </p:cNvSpPr>
          <p:nvPr/>
        </p:nvSpPr>
        <p:spPr bwMode="auto">
          <a:xfrm>
            <a:off x="363538" y="1306513"/>
            <a:ext cx="8704262" cy="1647825"/>
          </a:xfrm>
          <a:prstGeom prst="rect">
            <a:avLst/>
          </a:prstGeom>
          <a:noFill/>
          <a:ln w="9525">
            <a:noFill/>
            <a:miter lim="800000"/>
            <a:headEnd/>
            <a:tailEnd/>
          </a:ln>
          <a:effectLst/>
        </p:spPr>
        <p:txBody>
          <a:bodyPr lIns="0" tIns="0" rIns="0" bIns="0" anchor="ctr">
            <a:spAutoFit/>
          </a:bodyPr>
          <a:lstStyle/>
          <a:p>
            <a:pPr>
              <a:buFontTx/>
              <a:buChar char="•"/>
            </a:pPr>
            <a:r>
              <a:rPr lang="en-GB" sz="1800"/>
              <a:t> Explain and/or show the possibilities for data import to the system (files). </a:t>
            </a:r>
          </a:p>
          <a:p>
            <a:r>
              <a:rPr lang="en-GB" sz="1800"/>
              <a:t>  e.g. List of suppliers (name, address, status) in an csv-list, standards (ISO, ASTM)  </a:t>
            </a:r>
          </a:p>
          <a:p>
            <a:r>
              <a:rPr lang="en-GB" sz="1800"/>
              <a:t>  xml files.</a:t>
            </a:r>
          </a:p>
          <a:p>
            <a:endParaRPr lang="en-GB" sz="1800"/>
          </a:p>
          <a:p>
            <a:pPr>
              <a:buFontTx/>
              <a:buChar char="•"/>
            </a:pPr>
            <a:r>
              <a:rPr lang="en-GB" sz="1800"/>
              <a:t> Explain how an efficient way to enter scanned data directly into the system </a:t>
            </a:r>
          </a:p>
          <a:p>
            <a:r>
              <a:rPr lang="en-GB" sz="1800"/>
              <a:t>  could be realized</a:t>
            </a:r>
            <a:endParaRPr lang="en-US" sz="1800"/>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ußzeilenplatzhalter 3"/>
          <p:cNvSpPr>
            <a:spLocks noGrp="1"/>
          </p:cNvSpPr>
          <p:nvPr>
            <p:ph type="ftr" sz="quarter" idx="10"/>
          </p:nvPr>
        </p:nvSpPr>
        <p:spPr/>
        <p:txBody>
          <a:bodyPr/>
          <a:lstStyle/>
          <a:p>
            <a:r>
              <a:rPr lang="en-US"/>
              <a:t>© 2006 PTC</a:t>
            </a:r>
          </a:p>
        </p:txBody>
      </p:sp>
      <p:sp>
        <p:nvSpPr>
          <p:cNvPr id="20" name="Foliennummernplatzhalter 4"/>
          <p:cNvSpPr>
            <a:spLocks noGrp="1"/>
          </p:cNvSpPr>
          <p:nvPr>
            <p:ph type="sldNum" sz="quarter" idx="11"/>
          </p:nvPr>
        </p:nvSpPr>
        <p:spPr/>
        <p:txBody>
          <a:bodyPr/>
          <a:lstStyle/>
          <a:p>
            <a:fld id="{960BA6C7-5117-4D22-8685-5C0CBCBF9208}" type="slidenum">
              <a:rPr lang="en-US"/>
              <a:pPr/>
              <a:t>38</a:t>
            </a:fld>
            <a:endParaRPr lang="en-US"/>
          </a:p>
        </p:txBody>
      </p:sp>
      <p:sp>
        <p:nvSpPr>
          <p:cNvPr id="1080322" name="Rectangle 2"/>
          <p:cNvSpPr>
            <a:spLocks noGrp="1" noChangeArrowheads="1"/>
          </p:cNvSpPr>
          <p:nvPr>
            <p:ph type="title"/>
          </p:nvPr>
        </p:nvSpPr>
        <p:spPr/>
        <p:txBody>
          <a:bodyPr/>
          <a:lstStyle/>
          <a:p>
            <a:r>
              <a:rPr lang="en-GB" u="sng"/>
              <a:t>Input /Digitising</a:t>
            </a:r>
            <a:endParaRPr lang="en-US" u="sng"/>
          </a:p>
        </p:txBody>
      </p:sp>
      <p:sp>
        <p:nvSpPr>
          <p:cNvPr id="1080325" name="Rectangle 5"/>
          <p:cNvSpPr>
            <a:spLocks noChangeArrowheads="1"/>
          </p:cNvSpPr>
          <p:nvPr/>
        </p:nvSpPr>
        <p:spPr bwMode="auto">
          <a:xfrm>
            <a:off x="341313" y="1266825"/>
            <a:ext cx="8445500" cy="8001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Explain and/or show the possibilities for data import to the system (files).   e.g. List of suppliers (name, address, status) in an csv-list, standards (ISO,ASTM) xml files.</a:t>
            </a:r>
          </a:p>
          <a:p>
            <a:endParaRPr lang="en-GB" sz="1800" b="1">
              <a:solidFill>
                <a:schemeClr val="accent1"/>
              </a:solidFill>
            </a:endParaRPr>
          </a:p>
        </p:txBody>
      </p:sp>
      <p:sp>
        <p:nvSpPr>
          <p:cNvPr id="1080326" name="Rectangle 6"/>
          <p:cNvSpPr>
            <a:spLocks noGrp="1" noChangeArrowheads="1"/>
          </p:cNvSpPr>
          <p:nvPr>
            <p:ph type="body" idx="1"/>
          </p:nvPr>
        </p:nvSpPr>
        <p:spPr>
          <a:xfrm>
            <a:off x="374650" y="2181225"/>
            <a:ext cx="8255000" cy="3040063"/>
          </a:xfrm>
          <a:noFill/>
          <a:ln/>
        </p:spPr>
        <p:txBody>
          <a:bodyPr lIns="90478" tIns="44445" rIns="90478" bIns="44445"/>
          <a:lstStyle/>
          <a:p>
            <a:r>
              <a:rPr lang="en-GB"/>
              <a:t>PTC offers the Loadfromfile framework to Load File System Data </a:t>
            </a:r>
          </a:p>
          <a:p>
            <a:r>
              <a:rPr lang="en-GB"/>
              <a:t>Data Load commands require XML object files to be passed as input</a:t>
            </a:r>
          </a:p>
          <a:p>
            <a:r>
              <a:rPr lang="en-GB"/>
              <a:t>The Windchill Loadfromfile framework: </a:t>
            </a:r>
          </a:p>
          <a:p>
            <a:pPr lvl="1"/>
            <a:r>
              <a:rPr lang="en-GB" sz="1400"/>
              <a:t>Out of the Box</a:t>
            </a:r>
          </a:p>
          <a:p>
            <a:pPr lvl="1"/>
            <a:r>
              <a:rPr lang="en-GB" sz="1400"/>
              <a:t>Available for most Business Objects</a:t>
            </a:r>
          </a:p>
          <a:p>
            <a:pPr lvl="1"/>
            <a:r>
              <a:rPr lang="en-GB" sz="1400"/>
              <a:t>Easy to Configure / Tailor to Business Needs, like input from Scanners or occasional loading from other systems.</a:t>
            </a:r>
          </a:p>
          <a:p>
            <a:endParaRPr lang="en-GB" sz="1500"/>
          </a:p>
        </p:txBody>
      </p:sp>
      <p:sp>
        <p:nvSpPr>
          <p:cNvPr id="1080327" name="Text Box 7"/>
          <p:cNvSpPr txBox="1">
            <a:spLocks noChangeArrowheads="1"/>
          </p:cNvSpPr>
          <p:nvPr/>
        </p:nvSpPr>
        <p:spPr bwMode="auto">
          <a:xfrm>
            <a:off x="1019175" y="5334000"/>
            <a:ext cx="1219200" cy="533400"/>
          </a:xfrm>
          <a:prstGeom prst="rect">
            <a:avLst/>
          </a:prstGeom>
          <a:noFill/>
          <a:ln w="19050">
            <a:solidFill>
              <a:schemeClr val="bg2"/>
            </a:solidFill>
            <a:miter lim="800000"/>
            <a:headEnd/>
            <a:tailEnd/>
          </a:ln>
          <a:effectLst/>
        </p:spPr>
        <p:txBody>
          <a:bodyPr lIns="92075" tIns="46038" rIns="92075" bIns="46038">
            <a:spAutoFit/>
          </a:bodyPr>
          <a:lstStyle/>
          <a:p>
            <a:pPr algn="ctr">
              <a:lnSpc>
                <a:spcPct val="90000"/>
              </a:lnSpc>
              <a:spcBef>
                <a:spcPct val="50000"/>
              </a:spcBef>
            </a:pPr>
            <a:r>
              <a:rPr lang="en-US" sz="1200" b="1">
                <a:solidFill>
                  <a:schemeClr val="folHlink"/>
                </a:solidFill>
              </a:rPr>
              <a:t>Data File </a:t>
            </a:r>
          </a:p>
          <a:p>
            <a:pPr algn="ctr">
              <a:lnSpc>
                <a:spcPct val="90000"/>
              </a:lnSpc>
              <a:spcBef>
                <a:spcPct val="50000"/>
              </a:spcBef>
            </a:pPr>
            <a:r>
              <a:rPr lang="en-US" sz="1200" b="1">
                <a:solidFill>
                  <a:schemeClr val="folHlink"/>
                </a:solidFill>
              </a:rPr>
              <a:t>( CSV format)                             </a:t>
            </a:r>
          </a:p>
        </p:txBody>
      </p:sp>
      <p:sp>
        <p:nvSpPr>
          <p:cNvPr id="1080328" name="Text Box 8"/>
          <p:cNvSpPr txBox="1">
            <a:spLocks noChangeArrowheads="1"/>
          </p:cNvSpPr>
          <p:nvPr/>
        </p:nvSpPr>
        <p:spPr bwMode="auto">
          <a:xfrm>
            <a:off x="2771775" y="5334000"/>
            <a:ext cx="1371600" cy="441325"/>
          </a:xfrm>
          <a:prstGeom prst="rect">
            <a:avLst/>
          </a:prstGeom>
          <a:noFill/>
          <a:ln w="19050">
            <a:solidFill>
              <a:schemeClr val="bg2"/>
            </a:solidFill>
            <a:miter lim="800000"/>
            <a:headEnd/>
            <a:tailEnd/>
          </a:ln>
          <a:effectLst/>
        </p:spPr>
        <p:txBody>
          <a:bodyPr lIns="92075" tIns="46038" rIns="92075" bIns="46038">
            <a:spAutoFit/>
          </a:bodyPr>
          <a:lstStyle/>
          <a:p>
            <a:pPr>
              <a:lnSpc>
                <a:spcPct val="90000"/>
              </a:lnSpc>
              <a:spcBef>
                <a:spcPct val="50000"/>
              </a:spcBef>
            </a:pPr>
            <a:r>
              <a:rPr lang="de-DE" sz="1200" b="1">
                <a:solidFill>
                  <a:schemeClr val="folHlink"/>
                </a:solidFill>
              </a:rPr>
              <a:t>CSV2XML Conversion</a:t>
            </a:r>
            <a:endParaRPr lang="en-US" sz="1200" b="1">
              <a:solidFill>
                <a:schemeClr val="folHlink"/>
              </a:solidFill>
            </a:endParaRPr>
          </a:p>
        </p:txBody>
      </p:sp>
      <p:sp>
        <p:nvSpPr>
          <p:cNvPr id="1080329" name="Text Box 9"/>
          <p:cNvSpPr txBox="1">
            <a:spLocks noChangeArrowheads="1"/>
          </p:cNvSpPr>
          <p:nvPr/>
        </p:nvSpPr>
        <p:spPr bwMode="auto">
          <a:xfrm>
            <a:off x="4686300" y="5248275"/>
            <a:ext cx="1733550" cy="606425"/>
          </a:xfrm>
          <a:prstGeom prst="rect">
            <a:avLst/>
          </a:prstGeom>
          <a:noFill/>
          <a:ln w="19050">
            <a:solidFill>
              <a:schemeClr val="bg2"/>
            </a:solidFill>
            <a:miter lim="800000"/>
            <a:headEnd/>
            <a:tailEnd/>
          </a:ln>
          <a:effectLst/>
        </p:spPr>
        <p:txBody>
          <a:bodyPr lIns="92075" tIns="46038" rIns="92075" bIns="46038">
            <a:spAutoFit/>
          </a:bodyPr>
          <a:lstStyle/>
          <a:p>
            <a:pPr>
              <a:lnSpc>
                <a:spcPct val="90000"/>
              </a:lnSpc>
              <a:spcBef>
                <a:spcPct val="50000"/>
              </a:spcBef>
            </a:pPr>
            <a:r>
              <a:rPr lang="en-US" sz="1200" b="1">
                <a:solidFill>
                  <a:schemeClr val="folHlink"/>
                </a:solidFill>
              </a:rPr>
              <a:t>Processing with Windchill Business Information Loader</a:t>
            </a:r>
          </a:p>
        </p:txBody>
      </p:sp>
      <p:sp>
        <p:nvSpPr>
          <p:cNvPr id="1080330" name="Text Box 10"/>
          <p:cNvSpPr txBox="1">
            <a:spLocks noChangeArrowheads="1"/>
          </p:cNvSpPr>
          <p:nvPr/>
        </p:nvSpPr>
        <p:spPr bwMode="auto">
          <a:xfrm>
            <a:off x="7000875" y="5410200"/>
            <a:ext cx="1676400" cy="276225"/>
          </a:xfrm>
          <a:prstGeom prst="rect">
            <a:avLst/>
          </a:prstGeom>
          <a:noFill/>
          <a:ln w="19050">
            <a:solidFill>
              <a:schemeClr val="bg2"/>
            </a:solidFill>
            <a:miter lim="800000"/>
            <a:headEnd/>
            <a:tailEnd/>
          </a:ln>
          <a:effectLst/>
        </p:spPr>
        <p:txBody>
          <a:bodyPr lIns="92075" tIns="46038" rIns="92075" bIns="46038">
            <a:spAutoFit/>
          </a:bodyPr>
          <a:lstStyle/>
          <a:p>
            <a:pPr>
              <a:lnSpc>
                <a:spcPct val="90000"/>
              </a:lnSpc>
              <a:spcBef>
                <a:spcPct val="50000"/>
              </a:spcBef>
            </a:pPr>
            <a:r>
              <a:rPr lang="en-US" sz="1200" b="1">
                <a:solidFill>
                  <a:schemeClr val="folHlink"/>
                </a:solidFill>
              </a:rPr>
              <a:t>Saved in Windchill</a:t>
            </a:r>
          </a:p>
        </p:txBody>
      </p:sp>
      <p:sp>
        <p:nvSpPr>
          <p:cNvPr id="1080331" name="Line 11"/>
          <p:cNvSpPr>
            <a:spLocks noChangeShapeType="1"/>
          </p:cNvSpPr>
          <p:nvPr/>
        </p:nvSpPr>
        <p:spPr bwMode="auto">
          <a:xfrm>
            <a:off x="2238375" y="5562600"/>
            <a:ext cx="533400" cy="0"/>
          </a:xfrm>
          <a:prstGeom prst="line">
            <a:avLst/>
          </a:prstGeom>
          <a:noFill/>
          <a:ln w="19050">
            <a:solidFill>
              <a:schemeClr val="tx1"/>
            </a:solidFill>
            <a:round/>
            <a:headEnd/>
            <a:tailEnd type="triangle" w="med" len="med"/>
          </a:ln>
          <a:effectLst/>
        </p:spPr>
        <p:txBody>
          <a:bodyPr lIns="92075" tIns="46038" rIns="92075" bIns="46038" anchor="ctr">
            <a:spAutoFit/>
          </a:bodyPr>
          <a:lstStyle/>
          <a:p>
            <a:endParaRPr lang="de-DE"/>
          </a:p>
        </p:txBody>
      </p:sp>
      <p:sp>
        <p:nvSpPr>
          <p:cNvPr id="1080332" name="Line 12"/>
          <p:cNvSpPr>
            <a:spLocks noChangeShapeType="1"/>
          </p:cNvSpPr>
          <p:nvPr/>
        </p:nvSpPr>
        <p:spPr bwMode="auto">
          <a:xfrm>
            <a:off x="4143375" y="5562600"/>
            <a:ext cx="533400" cy="0"/>
          </a:xfrm>
          <a:prstGeom prst="line">
            <a:avLst/>
          </a:prstGeom>
          <a:noFill/>
          <a:ln w="19050">
            <a:solidFill>
              <a:schemeClr val="tx1"/>
            </a:solidFill>
            <a:round/>
            <a:headEnd/>
            <a:tailEnd type="triangle" w="med" len="med"/>
          </a:ln>
          <a:effectLst/>
        </p:spPr>
        <p:txBody>
          <a:bodyPr lIns="92075" tIns="46038" rIns="92075" bIns="46038" anchor="ctr">
            <a:spAutoFit/>
          </a:bodyPr>
          <a:lstStyle/>
          <a:p>
            <a:endParaRPr lang="de-DE"/>
          </a:p>
        </p:txBody>
      </p:sp>
      <p:sp>
        <p:nvSpPr>
          <p:cNvPr id="1080333" name="Line 13"/>
          <p:cNvSpPr>
            <a:spLocks noChangeShapeType="1"/>
          </p:cNvSpPr>
          <p:nvPr/>
        </p:nvSpPr>
        <p:spPr bwMode="auto">
          <a:xfrm>
            <a:off x="6448425" y="5562600"/>
            <a:ext cx="533400" cy="0"/>
          </a:xfrm>
          <a:prstGeom prst="line">
            <a:avLst/>
          </a:prstGeom>
          <a:noFill/>
          <a:ln w="19050">
            <a:solidFill>
              <a:schemeClr val="tx1"/>
            </a:solidFill>
            <a:round/>
            <a:headEnd/>
            <a:tailEnd type="triangle" w="med" len="med"/>
          </a:ln>
          <a:effectLst/>
        </p:spPr>
        <p:txBody>
          <a:bodyPr lIns="92075" tIns="46038" rIns="92075" bIns="46038" anchor="ctr">
            <a:spAutoFit/>
          </a:bodyPr>
          <a:lstStyle/>
          <a:p>
            <a:endParaRPr lang="de-DE"/>
          </a:p>
        </p:txBody>
      </p:sp>
      <p:sp>
        <p:nvSpPr>
          <p:cNvPr id="1080334" name="Rectangle 14"/>
          <p:cNvSpPr>
            <a:spLocks noChangeArrowheads="1"/>
          </p:cNvSpPr>
          <p:nvPr/>
        </p:nvSpPr>
        <p:spPr bwMode="auto">
          <a:xfrm>
            <a:off x="2619375" y="5038725"/>
            <a:ext cx="3924300" cy="962025"/>
          </a:xfrm>
          <a:prstGeom prst="rect">
            <a:avLst/>
          </a:prstGeom>
          <a:noFill/>
          <a:ln w="19050">
            <a:solidFill>
              <a:schemeClr val="accent2"/>
            </a:solidFill>
            <a:prstDash val="dash"/>
            <a:miter lim="800000"/>
            <a:headEnd/>
            <a:tailEnd/>
          </a:ln>
          <a:effectLst/>
        </p:spPr>
        <p:txBody>
          <a:bodyPr lIns="92075" tIns="46038" rIns="92075" bIns="46038" anchor="ctr">
            <a:spAutoFit/>
          </a:bodyPr>
          <a:lstStyle/>
          <a:p>
            <a:endParaRPr lang="de-DE"/>
          </a:p>
        </p:txBody>
      </p:sp>
      <p:sp>
        <p:nvSpPr>
          <p:cNvPr id="1080335" name="Text Box 15"/>
          <p:cNvSpPr txBox="1">
            <a:spLocks noChangeArrowheads="1"/>
          </p:cNvSpPr>
          <p:nvPr/>
        </p:nvSpPr>
        <p:spPr bwMode="auto">
          <a:xfrm>
            <a:off x="2962275" y="4772025"/>
            <a:ext cx="3038475" cy="257175"/>
          </a:xfrm>
          <a:prstGeom prst="rect">
            <a:avLst/>
          </a:prstGeom>
          <a:noFill/>
          <a:ln w="19050">
            <a:noFill/>
            <a:miter lim="800000"/>
            <a:headEnd/>
            <a:tailEnd/>
          </a:ln>
          <a:effectLst/>
        </p:spPr>
        <p:txBody>
          <a:bodyPr lIns="92075" tIns="46038" rIns="92075" bIns="46038">
            <a:spAutoFit/>
          </a:bodyPr>
          <a:lstStyle/>
          <a:p>
            <a:pPr>
              <a:lnSpc>
                <a:spcPct val="90000"/>
              </a:lnSpc>
              <a:spcBef>
                <a:spcPct val="50000"/>
              </a:spcBef>
            </a:pPr>
            <a:r>
              <a:rPr lang="en-US" sz="1200" b="1">
                <a:solidFill>
                  <a:schemeClr val="bg2"/>
                </a:solidFill>
              </a:rPr>
              <a:t>OOTB Business Loader Framework</a:t>
            </a:r>
          </a:p>
        </p:txBody>
      </p:sp>
      <p:sp>
        <p:nvSpPr>
          <p:cNvPr id="1080336" name="Text Box 16"/>
          <p:cNvSpPr txBox="1">
            <a:spLocks noChangeArrowheads="1"/>
          </p:cNvSpPr>
          <p:nvPr/>
        </p:nvSpPr>
        <p:spPr bwMode="auto">
          <a:xfrm>
            <a:off x="1009650" y="6086475"/>
            <a:ext cx="1219200" cy="533400"/>
          </a:xfrm>
          <a:prstGeom prst="rect">
            <a:avLst/>
          </a:prstGeom>
          <a:noFill/>
          <a:ln w="19050">
            <a:solidFill>
              <a:schemeClr val="bg2"/>
            </a:solidFill>
            <a:miter lim="800000"/>
            <a:headEnd/>
            <a:tailEnd/>
          </a:ln>
          <a:effectLst/>
        </p:spPr>
        <p:txBody>
          <a:bodyPr lIns="92075" tIns="46038" rIns="92075" bIns="46038">
            <a:spAutoFit/>
          </a:bodyPr>
          <a:lstStyle/>
          <a:p>
            <a:pPr algn="ctr">
              <a:lnSpc>
                <a:spcPct val="90000"/>
              </a:lnSpc>
              <a:spcBef>
                <a:spcPct val="50000"/>
              </a:spcBef>
            </a:pPr>
            <a:r>
              <a:rPr lang="en-US" sz="1200" b="1">
                <a:solidFill>
                  <a:schemeClr val="folHlink"/>
                </a:solidFill>
              </a:rPr>
              <a:t>Data File </a:t>
            </a:r>
          </a:p>
          <a:p>
            <a:pPr algn="ctr">
              <a:lnSpc>
                <a:spcPct val="90000"/>
              </a:lnSpc>
              <a:spcBef>
                <a:spcPct val="50000"/>
              </a:spcBef>
            </a:pPr>
            <a:r>
              <a:rPr lang="en-US" sz="1200" b="1">
                <a:solidFill>
                  <a:schemeClr val="folHlink"/>
                </a:solidFill>
              </a:rPr>
              <a:t>( XML format)                             </a:t>
            </a:r>
          </a:p>
        </p:txBody>
      </p:sp>
      <p:sp>
        <p:nvSpPr>
          <p:cNvPr id="1080337" name="Line 17"/>
          <p:cNvSpPr>
            <a:spLocks noChangeShapeType="1"/>
          </p:cNvSpPr>
          <p:nvPr/>
        </p:nvSpPr>
        <p:spPr bwMode="auto">
          <a:xfrm flipV="1">
            <a:off x="2228850" y="5876925"/>
            <a:ext cx="2676525" cy="476250"/>
          </a:xfrm>
          <a:prstGeom prst="line">
            <a:avLst/>
          </a:prstGeom>
          <a:noFill/>
          <a:ln w="19050">
            <a:solidFill>
              <a:schemeClr val="tx1"/>
            </a:solidFill>
            <a:round/>
            <a:headEnd/>
            <a:tailEnd type="triangle" w="med" len="med"/>
          </a:ln>
          <a:effectLst/>
        </p:spPr>
        <p:txBody>
          <a:bodyPr lIns="92075" tIns="46038" rIns="92075" bIns="46038" anchor="ctr">
            <a:spAutoFit/>
          </a:bodyPr>
          <a:lstStyle/>
          <a:p>
            <a:endParaRPr lang="de-DE"/>
          </a:p>
        </p:txBody>
      </p:sp>
      <p:sp>
        <p:nvSpPr>
          <p:cNvPr id="1080338" name="Rectangle 18"/>
          <p:cNvSpPr>
            <a:spLocks noChangeArrowheads="1"/>
          </p:cNvSpPr>
          <p:nvPr/>
        </p:nvSpPr>
        <p:spPr bwMode="auto">
          <a:xfrm>
            <a:off x="200025" y="5191125"/>
            <a:ext cx="2219325" cy="1504950"/>
          </a:xfrm>
          <a:prstGeom prst="rect">
            <a:avLst/>
          </a:prstGeom>
          <a:solidFill>
            <a:schemeClr val="accent1">
              <a:alpha val="20000"/>
            </a:schemeClr>
          </a:solidFill>
          <a:ln w="9525">
            <a:solidFill>
              <a:schemeClr val="tx1"/>
            </a:solidFill>
            <a:miter lim="800000"/>
            <a:headEnd/>
            <a:tailEnd/>
          </a:ln>
          <a:effectLst/>
        </p:spPr>
        <p:txBody>
          <a:bodyPr wrap="none" anchor="ctr"/>
          <a:lstStyle/>
          <a:p>
            <a:endParaRPr lang="de-DE"/>
          </a:p>
        </p:txBody>
      </p:sp>
      <p:sp>
        <p:nvSpPr>
          <p:cNvPr id="1080339" name="AutoShape 19"/>
          <p:cNvSpPr>
            <a:spLocks noChangeArrowheads="1"/>
          </p:cNvSpPr>
          <p:nvPr/>
        </p:nvSpPr>
        <p:spPr bwMode="auto">
          <a:xfrm>
            <a:off x="314325" y="5343525"/>
            <a:ext cx="485775" cy="1276350"/>
          </a:xfrm>
          <a:prstGeom prst="can">
            <a:avLst>
              <a:gd name="adj" fmla="val 65686"/>
            </a:avLst>
          </a:prstGeom>
          <a:solidFill>
            <a:schemeClr val="accent1"/>
          </a:solidFill>
          <a:ln w="9525">
            <a:solidFill>
              <a:schemeClr val="tx1"/>
            </a:solidFill>
            <a:round/>
            <a:headEnd/>
            <a:tailEnd/>
          </a:ln>
          <a:effectLst/>
        </p:spPr>
        <p:txBody>
          <a:bodyPr vert="eaVert" wrap="none" anchor="ctr"/>
          <a:lstStyle/>
          <a:p>
            <a:pPr algn="ctr"/>
            <a:r>
              <a:rPr lang="de-DE"/>
              <a:t>Files</a:t>
            </a:r>
            <a:endParaRPr lang="en-US"/>
          </a:p>
        </p:txBody>
      </p:sp>
      <p:sp>
        <p:nvSpPr>
          <p:cNvPr id="1080340" name="Text Box 20"/>
          <p:cNvSpPr txBox="1">
            <a:spLocks noChangeArrowheads="1"/>
          </p:cNvSpPr>
          <p:nvPr/>
        </p:nvSpPr>
        <p:spPr bwMode="auto">
          <a:xfrm>
            <a:off x="285750" y="4886325"/>
            <a:ext cx="2238375" cy="257175"/>
          </a:xfrm>
          <a:prstGeom prst="rect">
            <a:avLst/>
          </a:prstGeom>
          <a:noFill/>
          <a:ln w="19050">
            <a:noFill/>
            <a:miter lim="800000"/>
            <a:headEnd/>
            <a:tailEnd/>
          </a:ln>
          <a:effectLst/>
        </p:spPr>
        <p:txBody>
          <a:bodyPr lIns="92075" tIns="46038" rIns="92075" bIns="46038">
            <a:spAutoFit/>
          </a:bodyPr>
          <a:lstStyle/>
          <a:p>
            <a:pPr>
              <a:lnSpc>
                <a:spcPct val="90000"/>
              </a:lnSpc>
              <a:spcBef>
                <a:spcPct val="50000"/>
              </a:spcBef>
            </a:pPr>
            <a:r>
              <a:rPr lang="en-US" sz="1200" b="1">
                <a:solidFill>
                  <a:schemeClr val="bg2"/>
                </a:solidFill>
              </a:rPr>
              <a:t>Scanner Output Files</a:t>
            </a: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ußzeilenplatzhalter 3"/>
          <p:cNvSpPr>
            <a:spLocks noGrp="1"/>
          </p:cNvSpPr>
          <p:nvPr>
            <p:ph type="ftr" sz="quarter" idx="10"/>
          </p:nvPr>
        </p:nvSpPr>
        <p:spPr/>
        <p:txBody>
          <a:bodyPr/>
          <a:lstStyle/>
          <a:p>
            <a:r>
              <a:rPr lang="en-US"/>
              <a:t>© 2006 PTC</a:t>
            </a:r>
          </a:p>
        </p:txBody>
      </p:sp>
      <p:sp>
        <p:nvSpPr>
          <p:cNvPr id="13" name="Foliennummernplatzhalter 4"/>
          <p:cNvSpPr>
            <a:spLocks noGrp="1"/>
          </p:cNvSpPr>
          <p:nvPr>
            <p:ph type="sldNum" sz="quarter" idx="11"/>
          </p:nvPr>
        </p:nvSpPr>
        <p:spPr/>
        <p:txBody>
          <a:bodyPr/>
          <a:lstStyle/>
          <a:p>
            <a:fld id="{51B64328-8161-48F1-94A1-108276EACDE1}" type="slidenum">
              <a:rPr lang="en-US"/>
              <a:pPr/>
              <a:t>39</a:t>
            </a:fld>
            <a:endParaRPr lang="en-US"/>
          </a:p>
        </p:txBody>
      </p:sp>
      <p:sp>
        <p:nvSpPr>
          <p:cNvPr id="1083394" name="Rectangle 2"/>
          <p:cNvSpPr>
            <a:spLocks noGrp="1" noChangeArrowheads="1"/>
          </p:cNvSpPr>
          <p:nvPr>
            <p:ph type="title"/>
          </p:nvPr>
        </p:nvSpPr>
        <p:spPr/>
        <p:txBody>
          <a:bodyPr/>
          <a:lstStyle/>
          <a:p>
            <a:r>
              <a:rPr lang="en-GB" u="sng"/>
              <a:t>Input /Digitising</a:t>
            </a:r>
            <a:endParaRPr lang="en-US" u="sng"/>
          </a:p>
        </p:txBody>
      </p:sp>
      <p:sp>
        <p:nvSpPr>
          <p:cNvPr id="1083395" name="Rectangle 3"/>
          <p:cNvSpPr>
            <a:spLocks noChangeArrowheads="1"/>
          </p:cNvSpPr>
          <p:nvPr/>
        </p:nvSpPr>
        <p:spPr bwMode="auto">
          <a:xfrm>
            <a:off x="341313" y="1266825"/>
            <a:ext cx="8445500" cy="5810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Explain how an efficient way to enter scanned data directly into the system   could be realized</a:t>
            </a:r>
            <a:endParaRPr lang="en-US" sz="1800" b="1">
              <a:solidFill>
                <a:schemeClr val="accent1"/>
              </a:solidFill>
            </a:endParaRPr>
          </a:p>
          <a:p>
            <a:endParaRPr lang="en-GB" sz="1800" b="1">
              <a:solidFill>
                <a:schemeClr val="accent1"/>
              </a:solidFill>
            </a:endParaRPr>
          </a:p>
          <a:p>
            <a:endParaRPr lang="en-GB" sz="1800" b="1">
              <a:solidFill>
                <a:schemeClr val="accent1"/>
              </a:solidFill>
            </a:endParaRPr>
          </a:p>
        </p:txBody>
      </p:sp>
      <p:pic>
        <p:nvPicPr>
          <p:cNvPr id="1083402" name="Picture 10"/>
          <p:cNvPicPr>
            <a:picLocks noChangeAspect="1" noChangeArrowheads="1"/>
          </p:cNvPicPr>
          <p:nvPr/>
        </p:nvPicPr>
        <p:blipFill>
          <a:blip r:embed="rId2" cstate="print"/>
          <a:srcRect/>
          <a:stretch>
            <a:fillRect/>
          </a:stretch>
        </p:blipFill>
        <p:spPr bwMode="auto">
          <a:xfrm>
            <a:off x="338138" y="1987550"/>
            <a:ext cx="4419600" cy="2717800"/>
          </a:xfrm>
          <a:prstGeom prst="rect">
            <a:avLst/>
          </a:prstGeom>
          <a:noFill/>
          <a:ln w="9525">
            <a:noFill/>
            <a:miter lim="800000"/>
            <a:headEnd/>
            <a:tailEnd/>
          </a:ln>
          <a:effectLst/>
        </p:spPr>
      </p:pic>
      <p:pic>
        <p:nvPicPr>
          <p:cNvPr id="1083403" name="Picture 11"/>
          <p:cNvPicPr>
            <a:picLocks noChangeAspect="1" noChangeArrowheads="1"/>
          </p:cNvPicPr>
          <p:nvPr/>
        </p:nvPicPr>
        <p:blipFill>
          <a:blip r:embed="rId3" cstate="print"/>
          <a:srcRect/>
          <a:stretch>
            <a:fillRect/>
          </a:stretch>
        </p:blipFill>
        <p:spPr bwMode="auto">
          <a:xfrm>
            <a:off x="3990975" y="3390900"/>
            <a:ext cx="4848225" cy="3190875"/>
          </a:xfrm>
          <a:prstGeom prst="rect">
            <a:avLst/>
          </a:prstGeom>
          <a:noFill/>
          <a:ln w="9525">
            <a:noFill/>
            <a:miter lim="800000"/>
            <a:headEnd/>
            <a:tailEnd/>
          </a:ln>
          <a:effectLst/>
        </p:spPr>
      </p:pic>
      <p:sp>
        <p:nvSpPr>
          <p:cNvPr id="1083404" name="Rectangle 12"/>
          <p:cNvSpPr>
            <a:spLocks noChangeArrowheads="1"/>
          </p:cNvSpPr>
          <p:nvPr/>
        </p:nvSpPr>
        <p:spPr bwMode="auto">
          <a:xfrm flipV="1">
            <a:off x="417513" y="3867150"/>
            <a:ext cx="2489200" cy="192088"/>
          </a:xfrm>
          <a:prstGeom prst="rect">
            <a:avLst/>
          </a:prstGeom>
          <a:noFill/>
          <a:ln w="38100">
            <a:solidFill>
              <a:schemeClr val="hlink"/>
            </a:solidFill>
            <a:miter lim="800000"/>
            <a:headEnd/>
            <a:tailEnd/>
          </a:ln>
          <a:effectLst/>
        </p:spPr>
        <p:txBody>
          <a:bodyPr wrap="none" lIns="92075" tIns="46038" rIns="92075" bIns="46038" anchor="ctr"/>
          <a:lstStyle/>
          <a:p>
            <a:endParaRPr lang="de-DE"/>
          </a:p>
        </p:txBody>
      </p:sp>
      <p:sp>
        <p:nvSpPr>
          <p:cNvPr id="1083405" name="Rectangle 13"/>
          <p:cNvSpPr>
            <a:spLocks noChangeArrowheads="1"/>
          </p:cNvSpPr>
          <p:nvPr/>
        </p:nvSpPr>
        <p:spPr bwMode="auto">
          <a:xfrm flipV="1">
            <a:off x="808038" y="3305175"/>
            <a:ext cx="2012950" cy="182563"/>
          </a:xfrm>
          <a:prstGeom prst="rect">
            <a:avLst/>
          </a:prstGeom>
          <a:noFill/>
          <a:ln w="38100">
            <a:solidFill>
              <a:schemeClr val="hlink"/>
            </a:solidFill>
            <a:miter lim="800000"/>
            <a:headEnd/>
            <a:tailEnd/>
          </a:ln>
          <a:effectLst/>
        </p:spPr>
        <p:txBody>
          <a:bodyPr wrap="none" lIns="92075" tIns="46038" rIns="92075" bIns="46038" anchor="ctr"/>
          <a:lstStyle/>
          <a:p>
            <a:endParaRPr lang="de-DE"/>
          </a:p>
        </p:txBody>
      </p:sp>
      <p:sp>
        <p:nvSpPr>
          <p:cNvPr id="1083406" name="Line 14"/>
          <p:cNvSpPr>
            <a:spLocks noChangeShapeType="1"/>
          </p:cNvSpPr>
          <p:nvPr/>
        </p:nvSpPr>
        <p:spPr bwMode="auto">
          <a:xfrm flipV="1">
            <a:off x="2928938" y="3913188"/>
            <a:ext cx="2046287" cy="55562"/>
          </a:xfrm>
          <a:prstGeom prst="line">
            <a:avLst/>
          </a:prstGeom>
          <a:noFill/>
          <a:ln w="28575">
            <a:solidFill>
              <a:schemeClr val="hlink"/>
            </a:solidFill>
            <a:round/>
            <a:headEnd/>
            <a:tailEnd type="triangle" w="med" len="med"/>
          </a:ln>
          <a:effectLst/>
        </p:spPr>
        <p:txBody>
          <a:bodyPr/>
          <a:lstStyle/>
          <a:p>
            <a:endParaRPr lang="de-DE"/>
          </a:p>
        </p:txBody>
      </p:sp>
      <p:sp>
        <p:nvSpPr>
          <p:cNvPr id="1083407" name="Line 15"/>
          <p:cNvSpPr>
            <a:spLocks noChangeShapeType="1"/>
          </p:cNvSpPr>
          <p:nvPr/>
        </p:nvSpPr>
        <p:spPr bwMode="auto">
          <a:xfrm>
            <a:off x="7377113" y="3473450"/>
            <a:ext cx="427037" cy="592138"/>
          </a:xfrm>
          <a:prstGeom prst="line">
            <a:avLst/>
          </a:prstGeom>
          <a:noFill/>
          <a:ln w="28575">
            <a:solidFill>
              <a:schemeClr val="hlink"/>
            </a:solidFill>
            <a:round/>
            <a:headEnd/>
            <a:tailEnd type="triangle" w="med" len="med"/>
          </a:ln>
          <a:effectLst/>
        </p:spPr>
        <p:txBody>
          <a:bodyPr/>
          <a:lstStyle/>
          <a:p>
            <a:endParaRPr lang="de-DE"/>
          </a:p>
        </p:txBody>
      </p:sp>
      <p:sp>
        <p:nvSpPr>
          <p:cNvPr id="1083408" name="Line 16"/>
          <p:cNvSpPr>
            <a:spLocks noChangeShapeType="1"/>
          </p:cNvSpPr>
          <p:nvPr/>
        </p:nvSpPr>
        <p:spPr bwMode="auto">
          <a:xfrm>
            <a:off x="2824163" y="3359150"/>
            <a:ext cx="4579937" cy="125413"/>
          </a:xfrm>
          <a:prstGeom prst="line">
            <a:avLst/>
          </a:prstGeom>
          <a:noFill/>
          <a:ln w="28575">
            <a:solidFill>
              <a:schemeClr val="hlink"/>
            </a:solidFill>
            <a:round/>
            <a:headEnd/>
            <a:tailEnd/>
          </a:ln>
          <a:effectLst/>
        </p:spPr>
        <p:txBody>
          <a:bodyPr/>
          <a:lstStyle/>
          <a:p>
            <a:endParaRPr lang="de-DE"/>
          </a:p>
        </p:txBody>
      </p:sp>
      <p:sp>
        <p:nvSpPr>
          <p:cNvPr id="1083409" name="Rectangle 17"/>
          <p:cNvSpPr>
            <a:spLocks noChangeArrowheads="1"/>
          </p:cNvSpPr>
          <p:nvPr/>
        </p:nvSpPr>
        <p:spPr bwMode="auto">
          <a:xfrm>
            <a:off x="339725" y="5130800"/>
            <a:ext cx="4121150" cy="730250"/>
          </a:xfrm>
          <a:prstGeom prst="rect">
            <a:avLst/>
          </a:prstGeom>
          <a:noFill/>
          <a:ln w="9525">
            <a:noFill/>
            <a:miter lim="800000"/>
            <a:headEnd/>
            <a:tailEnd/>
          </a:ln>
          <a:effectLst/>
        </p:spPr>
        <p:txBody>
          <a:bodyPr anchor="ctr">
            <a:spAutoFit/>
          </a:bodyPr>
          <a:lstStyle/>
          <a:p>
            <a:r>
              <a:rPr lang="en-US" sz="1400"/>
              <a:t>Windchill provides the possibility to receive</a:t>
            </a:r>
          </a:p>
          <a:p>
            <a:r>
              <a:rPr lang="de-DE" sz="1400"/>
              <a:t>Emails and to add the attached document</a:t>
            </a:r>
          </a:p>
          <a:p>
            <a:r>
              <a:rPr lang="de-DE" sz="1400"/>
              <a:t>as new object in the database</a:t>
            </a:r>
            <a:endParaRPr lang="en-US" sz="1400"/>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3"/>
          <p:cNvSpPr>
            <a:spLocks noGrp="1"/>
          </p:cNvSpPr>
          <p:nvPr>
            <p:ph type="ftr" sz="quarter" idx="10"/>
          </p:nvPr>
        </p:nvSpPr>
        <p:spPr/>
        <p:txBody>
          <a:bodyPr/>
          <a:lstStyle/>
          <a:p>
            <a:r>
              <a:rPr lang="en-US"/>
              <a:t>© 2006 PTC</a:t>
            </a:r>
          </a:p>
        </p:txBody>
      </p:sp>
      <p:sp>
        <p:nvSpPr>
          <p:cNvPr id="7" name="Foliennummernplatzhalter 4"/>
          <p:cNvSpPr>
            <a:spLocks noGrp="1"/>
          </p:cNvSpPr>
          <p:nvPr>
            <p:ph type="sldNum" sz="quarter" idx="11"/>
          </p:nvPr>
        </p:nvSpPr>
        <p:spPr/>
        <p:txBody>
          <a:bodyPr/>
          <a:lstStyle/>
          <a:p>
            <a:fld id="{DEAB22DD-3938-48A8-ABE1-BB1CA891E24E}" type="slidenum">
              <a:rPr lang="en-US"/>
              <a:pPr/>
              <a:t>4</a:t>
            </a:fld>
            <a:endParaRPr lang="en-US"/>
          </a:p>
        </p:txBody>
      </p:sp>
      <p:sp>
        <p:nvSpPr>
          <p:cNvPr id="1005570" name="Rectangle 2"/>
          <p:cNvSpPr>
            <a:spLocks noGrp="1" noChangeArrowheads="1"/>
          </p:cNvSpPr>
          <p:nvPr>
            <p:ph type="title"/>
          </p:nvPr>
        </p:nvSpPr>
        <p:spPr/>
        <p:txBody>
          <a:bodyPr/>
          <a:lstStyle/>
          <a:p>
            <a:r>
              <a:rPr lang="en-GB" u="sng">
                <a:solidFill>
                  <a:schemeClr val="tx1"/>
                </a:solidFill>
              </a:rPr>
              <a:t>User Definition and Rights</a:t>
            </a:r>
          </a:p>
        </p:txBody>
      </p:sp>
      <p:sp>
        <p:nvSpPr>
          <p:cNvPr id="1005571" name="Rectangle 3"/>
          <p:cNvSpPr>
            <a:spLocks noGrp="1" noChangeArrowheads="1"/>
          </p:cNvSpPr>
          <p:nvPr>
            <p:ph type="body" idx="1"/>
          </p:nvPr>
        </p:nvSpPr>
        <p:spPr>
          <a:xfrm>
            <a:off x="374650" y="1693863"/>
            <a:ext cx="4038600" cy="4691062"/>
          </a:xfrm>
        </p:spPr>
        <p:txBody>
          <a:bodyPr/>
          <a:lstStyle/>
          <a:p>
            <a:pPr>
              <a:lnSpc>
                <a:spcPct val="85000"/>
              </a:lnSpc>
            </a:pPr>
            <a:r>
              <a:rPr lang="en-GB" sz="1500"/>
              <a:t>Define:</a:t>
            </a:r>
          </a:p>
          <a:p>
            <a:pPr lvl="1">
              <a:lnSpc>
                <a:spcPct val="85000"/>
              </a:lnSpc>
            </a:pPr>
            <a:r>
              <a:rPr lang="en-GB" sz="1400"/>
              <a:t>Unique Username</a:t>
            </a:r>
          </a:p>
          <a:p>
            <a:pPr lvl="1">
              <a:lnSpc>
                <a:spcPct val="85000"/>
              </a:lnSpc>
            </a:pPr>
            <a:r>
              <a:rPr lang="en-GB" sz="1400"/>
              <a:t>Full Name</a:t>
            </a:r>
          </a:p>
          <a:p>
            <a:pPr lvl="1">
              <a:lnSpc>
                <a:spcPct val="85000"/>
              </a:lnSpc>
            </a:pPr>
            <a:r>
              <a:rPr lang="en-GB" sz="1400"/>
              <a:t>Email address </a:t>
            </a:r>
          </a:p>
          <a:p>
            <a:pPr lvl="1">
              <a:lnSpc>
                <a:spcPct val="85000"/>
              </a:lnSpc>
            </a:pPr>
            <a:r>
              <a:rPr lang="en-GB" sz="1400"/>
              <a:t>Postal Address / Tel</a:t>
            </a:r>
          </a:p>
          <a:p>
            <a:pPr lvl="1">
              <a:lnSpc>
                <a:spcPct val="85000"/>
              </a:lnSpc>
            </a:pPr>
            <a:r>
              <a:rPr lang="en-GB" sz="1400"/>
              <a:t>Organization </a:t>
            </a:r>
          </a:p>
          <a:p>
            <a:pPr lvl="1">
              <a:lnSpc>
                <a:spcPct val="85000"/>
              </a:lnSpc>
            </a:pPr>
            <a:r>
              <a:rPr lang="en-GB" sz="1400"/>
              <a:t>Preferred Language</a:t>
            </a:r>
          </a:p>
          <a:p>
            <a:pPr lvl="1">
              <a:lnSpc>
                <a:spcPct val="85000"/>
              </a:lnSpc>
            </a:pPr>
            <a:r>
              <a:rPr lang="en-GB" sz="1400"/>
              <a:t>User Personal Cabinet Domain</a:t>
            </a:r>
          </a:p>
          <a:p>
            <a:pPr lvl="1">
              <a:lnSpc>
                <a:spcPct val="85000"/>
              </a:lnSpc>
            </a:pPr>
            <a:r>
              <a:rPr lang="en-GB" sz="1400"/>
              <a:t>Password</a:t>
            </a:r>
          </a:p>
          <a:p>
            <a:pPr lvl="1">
              <a:lnSpc>
                <a:spcPct val="85000"/>
              </a:lnSpc>
            </a:pPr>
            <a:r>
              <a:rPr lang="en-GB" sz="1400"/>
              <a:t>Alternate User Names</a:t>
            </a:r>
          </a:p>
        </p:txBody>
      </p:sp>
      <p:pic>
        <p:nvPicPr>
          <p:cNvPr id="1005573" name="Picture 5" descr="54"/>
          <p:cNvPicPr>
            <a:picLocks noChangeAspect="1" noChangeArrowheads="1"/>
          </p:cNvPicPr>
          <p:nvPr/>
        </p:nvPicPr>
        <p:blipFill>
          <a:blip r:embed="rId2" cstate="print"/>
          <a:srcRect/>
          <a:stretch>
            <a:fillRect/>
          </a:stretch>
        </p:blipFill>
        <p:spPr bwMode="auto">
          <a:xfrm>
            <a:off x="4213225" y="1655763"/>
            <a:ext cx="4318000" cy="4814887"/>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05576" name="Rectangle 8"/>
          <p:cNvSpPr>
            <a:spLocks noChangeArrowheads="1"/>
          </p:cNvSpPr>
          <p:nvPr/>
        </p:nvSpPr>
        <p:spPr bwMode="auto">
          <a:xfrm>
            <a:off x="341313" y="1266825"/>
            <a:ext cx="8445500" cy="2667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80000"/>
              </a:lnSpc>
              <a:spcBef>
                <a:spcPct val="40000"/>
              </a:spcBef>
              <a:spcAft>
                <a:spcPct val="25000"/>
              </a:spcAft>
            </a:pPr>
            <a:r>
              <a:rPr lang="en-GB" sz="1900" b="1">
                <a:solidFill>
                  <a:schemeClr val="accent1"/>
                </a:solidFill>
              </a:rPr>
              <a:t>Show how new users are created</a:t>
            </a:r>
          </a:p>
        </p:txBody>
      </p:sp>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31275B94-09FF-48F7-B2AF-C294568A3921}" type="slidenum">
              <a:rPr lang="en-US"/>
              <a:pPr/>
              <a:t>40</a:t>
            </a:fld>
            <a:endParaRPr lang="en-US"/>
          </a:p>
        </p:txBody>
      </p:sp>
      <p:sp>
        <p:nvSpPr>
          <p:cNvPr id="1061890" name="Rectangle 2"/>
          <p:cNvSpPr>
            <a:spLocks noGrp="1" noChangeArrowheads="1"/>
          </p:cNvSpPr>
          <p:nvPr>
            <p:ph type="title"/>
          </p:nvPr>
        </p:nvSpPr>
        <p:spPr/>
        <p:txBody>
          <a:bodyPr/>
          <a:lstStyle/>
          <a:p>
            <a:r>
              <a:rPr lang="en-GB" u="sng"/>
              <a:t>Output-/Plot-/Print-Formats</a:t>
            </a:r>
            <a:endParaRPr lang="en-US" u="sng"/>
          </a:p>
        </p:txBody>
      </p:sp>
      <p:sp>
        <p:nvSpPr>
          <p:cNvPr id="1061891" name="Rectangle 3"/>
          <p:cNvSpPr>
            <a:spLocks noChangeArrowheads="1"/>
          </p:cNvSpPr>
          <p:nvPr/>
        </p:nvSpPr>
        <p:spPr bwMode="auto">
          <a:xfrm>
            <a:off x="363538" y="1304925"/>
            <a:ext cx="8704262" cy="4668838"/>
          </a:xfrm>
          <a:prstGeom prst="rect">
            <a:avLst/>
          </a:prstGeom>
          <a:noFill/>
          <a:ln w="9525">
            <a:noFill/>
            <a:miter lim="800000"/>
            <a:headEnd/>
            <a:tailEnd/>
          </a:ln>
          <a:effectLst/>
        </p:spPr>
        <p:txBody>
          <a:bodyPr lIns="0" tIns="0" rIns="0" bIns="0" anchor="ctr">
            <a:spAutoFit/>
          </a:bodyPr>
          <a:lstStyle/>
          <a:p>
            <a:pPr>
              <a:buFontTx/>
              <a:buChar char="•"/>
            </a:pPr>
            <a:r>
              <a:rPr lang="en-GB" sz="1800"/>
              <a:t> If printing is performed directly out of PLM: Show how a file is printed and how</a:t>
            </a:r>
          </a:p>
          <a:p>
            <a:r>
              <a:rPr lang="en-GB" sz="1800"/>
              <a:t>  access to printers can be restricted or assigned to users</a:t>
            </a:r>
          </a:p>
          <a:p>
            <a:endParaRPr lang="en-GB" sz="1800"/>
          </a:p>
          <a:p>
            <a:pPr>
              <a:buFontTx/>
              <a:buChar char="•"/>
            </a:pPr>
            <a:r>
              <a:rPr lang="en-GB" sz="1800"/>
              <a:t> Show how the system automatically generates neutral file formats (pdf, tiff) of </a:t>
            </a:r>
          </a:p>
          <a:p>
            <a:r>
              <a:rPr lang="en-GB" sz="1800"/>
              <a:t>  native documents e.g. when a document is released</a:t>
            </a:r>
          </a:p>
          <a:p>
            <a:endParaRPr lang="en-GB" sz="1800"/>
          </a:p>
          <a:p>
            <a:pPr>
              <a:buFontTx/>
              <a:buChar char="•"/>
            </a:pPr>
            <a:r>
              <a:rPr lang="en-GB" sz="1800"/>
              <a:t> Show how an administrator can initiate the creation of the neutral file </a:t>
            </a:r>
          </a:p>
          <a:p>
            <a:r>
              <a:rPr lang="en-GB" sz="1800"/>
              <a:t>  format manually</a:t>
            </a:r>
          </a:p>
          <a:p>
            <a:endParaRPr lang="en-GB" sz="1800"/>
          </a:p>
          <a:p>
            <a:pPr>
              <a:buFontTx/>
              <a:buChar char="•"/>
            </a:pPr>
            <a:r>
              <a:rPr lang="en-GB" sz="1800"/>
              <a:t> Explain and/or show how a selected set of files along with meta data can </a:t>
            </a:r>
          </a:p>
          <a:p>
            <a:r>
              <a:rPr lang="en-GB" sz="1800"/>
              <a:t>  exported on an network drive </a:t>
            </a:r>
          </a:p>
          <a:p>
            <a:endParaRPr lang="en-GB" sz="1800"/>
          </a:p>
          <a:p>
            <a:pPr>
              <a:buFontTx/>
              <a:buChar char="•"/>
            </a:pPr>
            <a:r>
              <a:rPr lang="en-GB" sz="1800"/>
              <a:t> Explain and/or show how the output queues can be monitored and what </a:t>
            </a:r>
          </a:p>
          <a:p>
            <a:r>
              <a:rPr lang="en-GB" sz="1800"/>
              <a:t>  possibilities system administrators have to make changes in the queue.</a:t>
            </a:r>
          </a:p>
          <a:p>
            <a:endParaRPr lang="en-GB" sz="1800"/>
          </a:p>
          <a:p>
            <a:pPr>
              <a:buFontTx/>
              <a:buChar char="•"/>
            </a:pPr>
            <a:r>
              <a:rPr lang="en-GB" sz="1800"/>
              <a:t> Explain how the system deals with different paper sizes in US and EU </a:t>
            </a:r>
          </a:p>
          <a:p>
            <a:r>
              <a:rPr lang="en-GB" sz="1800"/>
              <a:t>  when printing</a:t>
            </a:r>
            <a:r>
              <a:rPr lang="en-US" sz="1800"/>
              <a:t> </a:t>
            </a:r>
            <a:endParaRPr lang="en-US" sz="1600"/>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ußzeilenplatzhalter 3"/>
          <p:cNvSpPr>
            <a:spLocks noGrp="1"/>
          </p:cNvSpPr>
          <p:nvPr>
            <p:ph type="ftr" sz="quarter" idx="10"/>
          </p:nvPr>
        </p:nvSpPr>
        <p:spPr/>
        <p:txBody>
          <a:bodyPr/>
          <a:lstStyle/>
          <a:p>
            <a:r>
              <a:rPr lang="en-US"/>
              <a:t>© 2006 PTC</a:t>
            </a:r>
          </a:p>
        </p:txBody>
      </p:sp>
      <p:sp>
        <p:nvSpPr>
          <p:cNvPr id="14" name="Foliennummernplatzhalter 4"/>
          <p:cNvSpPr>
            <a:spLocks noGrp="1"/>
          </p:cNvSpPr>
          <p:nvPr>
            <p:ph type="sldNum" sz="quarter" idx="11"/>
          </p:nvPr>
        </p:nvSpPr>
        <p:spPr/>
        <p:txBody>
          <a:bodyPr/>
          <a:lstStyle/>
          <a:p>
            <a:fld id="{5543913C-1D8A-465E-B65C-54C20CA001E8}" type="slidenum">
              <a:rPr lang="en-US"/>
              <a:pPr/>
              <a:t>41</a:t>
            </a:fld>
            <a:endParaRPr lang="en-US"/>
          </a:p>
        </p:txBody>
      </p:sp>
      <p:sp>
        <p:nvSpPr>
          <p:cNvPr id="1049602" name="Rectangle 2"/>
          <p:cNvSpPr>
            <a:spLocks noGrp="1" noChangeArrowheads="1"/>
          </p:cNvSpPr>
          <p:nvPr>
            <p:ph type="title"/>
          </p:nvPr>
        </p:nvSpPr>
        <p:spPr/>
        <p:txBody>
          <a:bodyPr/>
          <a:lstStyle/>
          <a:p>
            <a:r>
              <a:rPr lang="en-GB" u="sng"/>
              <a:t>Output-/Plot-/Print-Formats</a:t>
            </a:r>
            <a:endParaRPr lang="en-US" u="sng"/>
          </a:p>
        </p:txBody>
      </p:sp>
      <p:sp>
        <p:nvSpPr>
          <p:cNvPr id="1049604" name="Rectangle 4"/>
          <p:cNvSpPr>
            <a:spLocks noChangeArrowheads="1"/>
          </p:cNvSpPr>
          <p:nvPr/>
        </p:nvSpPr>
        <p:spPr bwMode="auto">
          <a:xfrm>
            <a:off x="341313" y="1266825"/>
            <a:ext cx="8445500" cy="5619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If printing is performed directly out of PLM: Show how a file is printed and how access to printers can be restricted or assigned to users</a:t>
            </a:r>
          </a:p>
        </p:txBody>
      </p:sp>
      <p:grpSp>
        <p:nvGrpSpPr>
          <p:cNvPr id="1049609" name="Group 9"/>
          <p:cNvGrpSpPr>
            <a:grpSpLocks/>
          </p:cNvGrpSpPr>
          <p:nvPr/>
        </p:nvGrpSpPr>
        <p:grpSpPr bwMode="auto">
          <a:xfrm>
            <a:off x="361950" y="1914525"/>
            <a:ext cx="4337050" cy="2676525"/>
            <a:chOff x="240" y="960"/>
            <a:chExt cx="4334" cy="2952"/>
          </a:xfrm>
        </p:grpSpPr>
        <p:pic>
          <p:nvPicPr>
            <p:cNvPr id="1049605" name="Picture 5" descr="MultiVizColSearch"/>
            <p:cNvPicPr>
              <a:picLocks noChangeAspect="1" noChangeArrowheads="1"/>
            </p:cNvPicPr>
            <p:nvPr/>
          </p:nvPicPr>
          <p:blipFill>
            <a:blip r:embed="rId2" cstate="print"/>
            <a:srcRect/>
            <a:stretch>
              <a:fillRect/>
            </a:stretch>
          </p:blipFill>
          <p:spPr bwMode="auto">
            <a:xfrm>
              <a:off x="240" y="960"/>
              <a:ext cx="4334" cy="2952"/>
            </a:xfrm>
            <a:prstGeom prst="rect">
              <a:avLst/>
            </a:prstGeom>
            <a:noFill/>
          </p:spPr>
        </p:pic>
        <p:grpSp>
          <p:nvGrpSpPr>
            <p:cNvPr id="1049606" name="Group 6"/>
            <p:cNvGrpSpPr>
              <a:grpSpLocks/>
            </p:cNvGrpSpPr>
            <p:nvPr/>
          </p:nvGrpSpPr>
          <p:grpSpPr bwMode="auto">
            <a:xfrm>
              <a:off x="424" y="1488"/>
              <a:ext cx="2936" cy="2304"/>
              <a:chOff x="424" y="1488"/>
              <a:chExt cx="2936" cy="2304"/>
            </a:xfrm>
          </p:grpSpPr>
          <p:sp>
            <p:nvSpPr>
              <p:cNvPr id="1049607" name="Line 7"/>
              <p:cNvSpPr>
                <a:spLocks noChangeShapeType="1"/>
              </p:cNvSpPr>
              <p:nvPr/>
            </p:nvSpPr>
            <p:spPr bwMode="auto">
              <a:xfrm>
                <a:off x="424" y="2928"/>
                <a:ext cx="0" cy="864"/>
              </a:xfrm>
              <a:prstGeom prst="line">
                <a:avLst/>
              </a:prstGeom>
              <a:noFill/>
              <a:ln w="228600">
                <a:solidFill>
                  <a:schemeClr val="hlink"/>
                </a:solidFill>
                <a:round/>
                <a:headEnd type="stealth" w="med" len="med"/>
                <a:tailEnd type="none" w="lg" len="lg"/>
              </a:ln>
              <a:effectLst/>
            </p:spPr>
            <p:txBody>
              <a:bodyPr lIns="92075" tIns="46038" rIns="92075" bIns="46038" anchor="ctr">
                <a:spAutoFit/>
              </a:bodyPr>
              <a:lstStyle/>
              <a:p>
                <a:endParaRPr lang="de-DE"/>
              </a:p>
            </p:txBody>
          </p:sp>
          <p:sp>
            <p:nvSpPr>
              <p:cNvPr id="1049608" name="Line 8"/>
              <p:cNvSpPr>
                <a:spLocks noChangeShapeType="1"/>
              </p:cNvSpPr>
              <p:nvPr/>
            </p:nvSpPr>
            <p:spPr bwMode="auto">
              <a:xfrm rot="-5371670">
                <a:off x="2927" y="1057"/>
                <a:ext cx="1" cy="864"/>
              </a:xfrm>
              <a:prstGeom prst="line">
                <a:avLst/>
              </a:prstGeom>
              <a:noFill/>
              <a:ln w="228600">
                <a:solidFill>
                  <a:schemeClr val="hlink"/>
                </a:solidFill>
                <a:round/>
                <a:headEnd type="stealth" w="med" len="med"/>
                <a:tailEnd type="none" w="lg" len="lg"/>
              </a:ln>
              <a:effectLst/>
            </p:spPr>
            <p:txBody>
              <a:bodyPr lIns="92075" tIns="46038" rIns="92075" bIns="46038" anchor="ctr">
                <a:spAutoFit/>
              </a:bodyPr>
              <a:lstStyle/>
              <a:p>
                <a:endParaRPr lang="de-DE"/>
              </a:p>
            </p:txBody>
          </p:sp>
        </p:grpSp>
      </p:grpSp>
      <p:pic>
        <p:nvPicPr>
          <p:cNvPr id="1049610" name="Picture 10" descr="MultiVizColResult"/>
          <p:cNvPicPr>
            <a:picLocks noChangeAspect="1" noChangeArrowheads="1"/>
          </p:cNvPicPr>
          <p:nvPr/>
        </p:nvPicPr>
        <p:blipFill>
          <a:blip r:embed="rId3" cstate="print"/>
          <a:srcRect/>
          <a:stretch>
            <a:fillRect/>
          </a:stretch>
        </p:blipFill>
        <p:spPr bwMode="auto">
          <a:xfrm>
            <a:off x="5114925" y="2995613"/>
            <a:ext cx="3636963" cy="3367087"/>
          </a:xfrm>
          <a:prstGeom prst="rect">
            <a:avLst/>
          </a:prstGeom>
          <a:noFill/>
        </p:spPr>
      </p:pic>
      <p:sp>
        <p:nvSpPr>
          <p:cNvPr id="1049611" name="Rectangle 11"/>
          <p:cNvSpPr>
            <a:spLocks noChangeArrowheads="1"/>
          </p:cNvSpPr>
          <p:nvPr/>
        </p:nvSpPr>
        <p:spPr bwMode="auto">
          <a:xfrm>
            <a:off x="417513" y="2782888"/>
            <a:ext cx="231775" cy="893762"/>
          </a:xfrm>
          <a:prstGeom prst="rect">
            <a:avLst/>
          </a:prstGeom>
          <a:noFill/>
          <a:ln w="38100">
            <a:solidFill>
              <a:schemeClr val="hlink"/>
            </a:solidFill>
            <a:miter lim="800000"/>
            <a:headEnd/>
            <a:tailEnd/>
          </a:ln>
          <a:effectLst/>
        </p:spPr>
        <p:txBody>
          <a:bodyPr wrap="none" lIns="92075" tIns="46038" rIns="92075" bIns="46038" anchor="ctr"/>
          <a:lstStyle/>
          <a:p>
            <a:endParaRPr lang="de-DE"/>
          </a:p>
        </p:txBody>
      </p:sp>
      <p:sp>
        <p:nvSpPr>
          <p:cNvPr id="1049612" name="Rectangle 12"/>
          <p:cNvSpPr>
            <a:spLocks noChangeArrowheads="1"/>
          </p:cNvSpPr>
          <p:nvPr/>
        </p:nvSpPr>
        <p:spPr bwMode="auto">
          <a:xfrm>
            <a:off x="5637213" y="3668713"/>
            <a:ext cx="346075" cy="341312"/>
          </a:xfrm>
          <a:prstGeom prst="rect">
            <a:avLst/>
          </a:prstGeom>
          <a:noFill/>
          <a:ln w="38100">
            <a:solidFill>
              <a:schemeClr val="hlink"/>
            </a:solidFill>
            <a:miter lim="800000"/>
            <a:headEnd/>
            <a:tailEnd/>
          </a:ln>
          <a:effectLst/>
        </p:spPr>
        <p:txBody>
          <a:bodyPr wrap="none" lIns="92075" tIns="46038" rIns="92075" bIns="46038" anchor="ctr"/>
          <a:lstStyle/>
          <a:p>
            <a:endParaRPr lang="de-DE"/>
          </a:p>
        </p:txBody>
      </p:sp>
      <p:sp>
        <p:nvSpPr>
          <p:cNvPr id="1049613" name="Rectangle 13"/>
          <p:cNvSpPr>
            <a:spLocks noChangeArrowheads="1"/>
          </p:cNvSpPr>
          <p:nvPr/>
        </p:nvSpPr>
        <p:spPr bwMode="auto">
          <a:xfrm>
            <a:off x="463550" y="5121275"/>
            <a:ext cx="4121150" cy="730250"/>
          </a:xfrm>
          <a:prstGeom prst="rect">
            <a:avLst/>
          </a:prstGeom>
          <a:noFill/>
          <a:ln w="9525">
            <a:noFill/>
            <a:miter lim="800000"/>
            <a:headEnd/>
            <a:tailEnd/>
          </a:ln>
          <a:effectLst/>
        </p:spPr>
        <p:txBody>
          <a:bodyPr anchor="ctr">
            <a:spAutoFit/>
          </a:bodyPr>
          <a:lstStyle/>
          <a:p>
            <a:r>
              <a:rPr lang="en-US" sz="1400"/>
              <a:t>Windchill provides the possibility to search for the relevant objects (e.g. documents,drawings or 3D Models), to collect them and to print them all</a:t>
            </a:r>
          </a:p>
        </p:txBody>
      </p:sp>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ußzeilenplatzhalter 3"/>
          <p:cNvSpPr>
            <a:spLocks noGrp="1"/>
          </p:cNvSpPr>
          <p:nvPr>
            <p:ph type="ftr" sz="quarter" idx="10"/>
          </p:nvPr>
        </p:nvSpPr>
        <p:spPr/>
        <p:txBody>
          <a:bodyPr/>
          <a:lstStyle/>
          <a:p>
            <a:r>
              <a:rPr lang="en-US"/>
              <a:t>© 2006 PTC</a:t>
            </a:r>
          </a:p>
        </p:txBody>
      </p:sp>
      <p:sp>
        <p:nvSpPr>
          <p:cNvPr id="11" name="Foliennummernplatzhalter 4"/>
          <p:cNvSpPr>
            <a:spLocks noGrp="1"/>
          </p:cNvSpPr>
          <p:nvPr>
            <p:ph type="sldNum" sz="quarter" idx="11"/>
          </p:nvPr>
        </p:nvSpPr>
        <p:spPr/>
        <p:txBody>
          <a:bodyPr/>
          <a:lstStyle/>
          <a:p>
            <a:fld id="{6FB414BD-ECAB-4F22-8070-10029EC04273}" type="slidenum">
              <a:rPr lang="en-US"/>
              <a:pPr/>
              <a:t>42</a:t>
            </a:fld>
            <a:endParaRPr lang="en-US"/>
          </a:p>
        </p:txBody>
      </p:sp>
      <p:sp>
        <p:nvSpPr>
          <p:cNvPr id="1050626" name="Rectangle 2"/>
          <p:cNvSpPr>
            <a:spLocks noGrp="1" noChangeArrowheads="1"/>
          </p:cNvSpPr>
          <p:nvPr>
            <p:ph type="title"/>
          </p:nvPr>
        </p:nvSpPr>
        <p:spPr/>
        <p:txBody>
          <a:bodyPr/>
          <a:lstStyle/>
          <a:p>
            <a:r>
              <a:rPr lang="en-GB" u="sng"/>
              <a:t>Output-/Plot-/Print-Formats</a:t>
            </a:r>
            <a:endParaRPr lang="en-US" u="sng"/>
          </a:p>
        </p:txBody>
      </p:sp>
      <p:sp>
        <p:nvSpPr>
          <p:cNvPr id="1050628" name="Rectangle 4"/>
          <p:cNvSpPr>
            <a:spLocks noChangeArrowheads="1"/>
          </p:cNvSpPr>
          <p:nvPr/>
        </p:nvSpPr>
        <p:spPr bwMode="auto">
          <a:xfrm>
            <a:off x="341313" y="1266825"/>
            <a:ext cx="8445500" cy="5619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the system automatically generates neutral file formats (pdf, tiff) of native documents e.g. when a document is released</a:t>
            </a:r>
          </a:p>
        </p:txBody>
      </p:sp>
      <p:pic>
        <p:nvPicPr>
          <p:cNvPr id="1050629" name="Picture 5"/>
          <p:cNvPicPr>
            <a:picLocks noChangeAspect="1" noChangeArrowheads="1"/>
          </p:cNvPicPr>
          <p:nvPr/>
        </p:nvPicPr>
        <p:blipFill>
          <a:blip r:embed="rId2" cstate="print"/>
          <a:srcRect/>
          <a:stretch>
            <a:fillRect/>
          </a:stretch>
        </p:blipFill>
        <p:spPr bwMode="auto">
          <a:xfrm>
            <a:off x="608013" y="2016125"/>
            <a:ext cx="7272337" cy="3927475"/>
          </a:xfrm>
          <a:prstGeom prst="rect">
            <a:avLst/>
          </a:prstGeom>
          <a:noFill/>
          <a:ln w="9525">
            <a:noFill/>
            <a:miter lim="800000"/>
            <a:headEnd/>
            <a:tailEnd/>
          </a:ln>
          <a:effectLst/>
        </p:spPr>
      </p:pic>
      <p:pic>
        <p:nvPicPr>
          <p:cNvPr id="1050630" name="Picture 6"/>
          <p:cNvPicPr>
            <a:picLocks noChangeAspect="1" noChangeArrowheads="1"/>
          </p:cNvPicPr>
          <p:nvPr/>
        </p:nvPicPr>
        <p:blipFill>
          <a:blip r:embed="rId3" cstate="print"/>
          <a:srcRect/>
          <a:stretch>
            <a:fillRect/>
          </a:stretch>
        </p:blipFill>
        <p:spPr bwMode="auto">
          <a:xfrm>
            <a:off x="3275013" y="2100263"/>
            <a:ext cx="5106987" cy="3665537"/>
          </a:xfrm>
          <a:prstGeom prst="rect">
            <a:avLst/>
          </a:prstGeom>
          <a:noFill/>
          <a:ln w="9525">
            <a:noFill/>
            <a:miter lim="800000"/>
            <a:headEnd/>
            <a:tailEnd/>
          </a:ln>
          <a:effectLst/>
        </p:spPr>
      </p:pic>
      <p:sp>
        <p:nvSpPr>
          <p:cNvPr id="1050631" name="Rectangle 7"/>
          <p:cNvSpPr>
            <a:spLocks noChangeArrowheads="1"/>
          </p:cNvSpPr>
          <p:nvPr/>
        </p:nvSpPr>
        <p:spPr bwMode="auto">
          <a:xfrm>
            <a:off x="588963" y="3144838"/>
            <a:ext cx="1155700" cy="1065212"/>
          </a:xfrm>
          <a:prstGeom prst="rect">
            <a:avLst/>
          </a:prstGeom>
          <a:noFill/>
          <a:ln w="38100">
            <a:solidFill>
              <a:schemeClr val="hlink"/>
            </a:solidFill>
            <a:miter lim="800000"/>
            <a:headEnd/>
            <a:tailEnd/>
          </a:ln>
          <a:effectLst/>
        </p:spPr>
        <p:txBody>
          <a:bodyPr wrap="none" lIns="92075" tIns="46038" rIns="92075" bIns="46038" anchor="ctr"/>
          <a:lstStyle/>
          <a:p>
            <a:endParaRPr lang="de-DE"/>
          </a:p>
        </p:txBody>
      </p:sp>
      <p:sp>
        <p:nvSpPr>
          <p:cNvPr id="1050632" name="Line 8"/>
          <p:cNvSpPr>
            <a:spLocks noChangeShapeType="1"/>
          </p:cNvSpPr>
          <p:nvPr/>
        </p:nvSpPr>
        <p:spPr bwMode="auto">
          <a:xfrm flipV="1">
            <a:off x="1754188" y="2124075"/>
            <a:ext cx="1538287" cy="1020763"/>
          </a:xfrm>
          <a:prstGeom prst="line">
            <a:avLst/>
          </a:prstGeom>
          <a:noFill/>
          <a:ln w="28575">
            <a:solidFill>
              <a:schemeClr val="hlink"/>
            </a:solidFill>
            <a:round/>
            <a:headEnd/>
            <a:tailEnd/>
          </a:ln>
          <a:effectLst/>
        </p:spPr>
        <p:txBody>
          <a:bodyPr/>
          <a:lstStyle/>
          <a:p>
            <a:endParaRPr lang="de-DE"/>
          </a:p>
        </p:txBody>
      </p:sp>
      <p:sp>
        <p:nvSpPr>
          <p:cNvPr id="1050633" name="Line 9"/>
          <p:cNvSpPr>
            <a:spLocks noChangeShapeType="1"/>
          </p:cNvSpPr>
          <p:nvPr/>
        </p:nvSpPr>
        <p:spPr bwMode="auto">
          <a:xfrm>
            <a:off x="1728788" y="4187825"/>
            <a:ext cx="1531937" cy="1554163"/>
          </a:xfrm>
          <a:prstGeom prst="line">
            <a:avLst/>
          </a:prstGeom>
          <a:noFill/>
          <a:ln w="28575">
            <a:solidFill>
              <a:schemeClr val="hlink"/>
            </a:solidFill>
            <a:round/>
            <a:headEnd/>
            <a:tailEnd/>
          </a:ln>
          <a:effectLst/>
        </p:spPr>
        <p:txBody>
          <a:bodyPr/>
          <a:lstStyle/>
          <a:p>
            <a:endParaRPr lang="de-DE"/>
          </a:p>
        </p:txBody>
      </p:sp>
      <p:sp>
        <p:nvSpPr>
          <p:cNvPr id="1050634" name="Rectangle 10"/>
          <p:cNvSpPr>
            <a:spLocks noChangeArrowheads="1"/>
          </p:cNvSpPr>
          <p:nvPr/>
        </p:nvSpPr>
        <p:spPr bwMode="auto">
          <a:xfrm>
            <a:off x="568325" y="6037263"/>
            <a:ext cx="7426325" cy="517525"/>
          </a:xfrm>
          <a:prstGeom prst="rect">
            <a:avLst/>
          </a:prstGeom>
          <a:noFill/>
          <a:ln w="9525">
            <a:noFill/>
            <a:miter lim="800000"/>
            <a:headEnd/>
            <a:tailEnd/>
          </a:ln>
          <a:effectLst/>
        </p:spPr>
        <p:txBody>
          <a:bodyPr anchor="ctr">
            <a:spAutoFit/>
          </a:bodyPr>
          <a:lstStyle/>
          <a:p>
            <a:r>
              <a:rPr lang="en-US" sz="1400"/>
              <a:t>Windchill provides Out-of-the-box that every document (office document) which is checked in, automatically is converted to PDF as a representation (viewable)</a:t>
            </a:r>
          </a:p>
        </p:txBody>
      </p:sp>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ßzeilenplatzhalter 3"/>
          <p:cNvSpPr>
            <a:spLocks noGrp="1"/>
          </p:cNvSpPr>
          <p:nvPr>
            <p:ph type="ftr" sz="quarter" idx="10"/>
          </p:nvPr>
        </p:nvSpPr>
        <p:spPr/>
        <p:txBody>
          <a:bodyPr/>
          <a:lstStyle/>
          <a:p>
            <a:r>
              <a:rPr lang="en-US"/>
              <a:t>© 2006 PTC</a:t>
            </a:r>
          </a:p>
        </p:txBody>
      </p:sp>
      <p:sp>
        <p:nvSpPr>
          <p:cNvPr id="10" name="Foliennummernplatzhalter 4"/>
          <p:cNvSpPr>
            <a:spLocks noGrp="1"/>
          </p:cNvSpPr>
          <p:nvPr>
            <p:ph type="sldNum" sz="quarter" idx="11"/>
          </p:nvPr>
        </p:nvSpPr>
        <p:spPr/>
        <p:txBody>
          <a:bodyPr/>
          <a:lstStyle/>
          <a:p>
            <a:fld id="{8ED5F644-DD6F-41F2-BD45-9B0C66980462}" type="slidenum">
              <a:rPr lang="en-US"/>
              <a:pPr/>
              <a:t>43</a:t>
            </a:fld>
            <a:endParaRPr lang="en-US"/>
          </a:p>
        </p:txBody>
      </p:sp>
      <p:sp>
        <p:nvSpPr>
          <p:cNvPr id="1051650" name="Rectangle 2"/>
          <p:cNvSpPr>
            <a:spLocks noGrp="1" noChangeArrowheads="1"/>
          </p:cNvSpPr>
          <p:nvPr>
            <p:ph type="title"/>
          </p:nvPr>
        </p:nvSpPr>
        <p:spPr/>
        <p:txBody>
          <a:bodyPr/>
          <a:lstStyle/>
          <a:p>
            <a:r>
              <a:rPr lang="en-GB" u="sng"/>
              <a:t>Output-/Plot-/Print-Formats</a:t>
            </a:r>
            <a:endParaRPr lang="en-US" u="sng"/>
          </a:p>
        </p:txBody>
      </p:sp>
      <p:sp>
        <p:nvSpPr>
          <p:cNvPr id="1051652" name="Rectangle 4"/>
          <p:cNvSpPr>
            <a:spLocks noChangeArrowheads="1"/>
          </p:cNvSpPr>
          <p:nvPr/>
        </p:nvSpPr>
        <p:spPr bwMode="auto">
          <a:xfrm>
            <a:off x="341313" y="1266825"/>
            <a:ext cx="8445500" cy="561975"/>
          </a:xfrm>
          <a:prstGeom prst="rect">
            <a:avLst/>
          </a:prstGeom>
          <a:solidFill>
            <a:srgbClr val="FFFF99"/>
          </a:solidFill>
          <a:ln w="19050">
            <a:solidFill>
              <a:schemeClr val="tx1"/>
            </a:solidFill>
            <a:miter lim="800000"/>
            <a:headEnd/>
            <a:tailEnd/>
          </a:ln>
        </p:spPr>
        <p:txBody>
          <a:bodyPr lIns="0" tIns="0" rIns="0" bIns="0"/>
          <a:lstStyle/>
          <a:p>
            <a:pPr algn="ctr"/>
            <a:r>
              <a:rPr lang="en-GB" sz="1900" b="1">
                <a:solidFill>
                  <a:schemeClr val="accent1"/>
                </a:solidFill>
              </a:rPr>
              <a:t>Show how an administrator can initiate the creation of the neutral file format manually</a:t>
            </a:r>
          </a:p>
        </p:txBody>
      </p:sp>
      <p:pic>
        <p:nvPicPr>
          <p:cNvPr id="1051653" name="Picture 5"/>
          <p:cNvPicPr>
            <a:picLocks noChangeAspect="1" noChangeArrowheads="1"/>
          </p:cNvPicPr>
          <p:nvPr/>
        </p:nvPicPr>
        <p:blipFill>
          <a:blip r:embed="rId2" cstate="print"/>
          <a:srcRect/>
          <a:stretch>
            <a:fillRect/>
          </a:stretch>
        </p:blipFill>
        <p:spPr bwMode="auto">
          <a:xfrm>
            <a:off x="352425" y="1905000"/>
            <a:ext cx="5514975" cy="2652713"/>
          </a:xfrm>
          <a:prstGeom prst="rect">
            <a:avLst/>
          </a:prstGeom>
          <a:noFill/>
          <a:ln w="9525">
            <a:noFill/>
            <a:miter lim="800000"/>
            <a:headEnd/>
            <a:tailEnd/>
          </a:ln>
          <a:effectLst/>
        </p:spPr>
      </p:pic>
      <p:pic>
        <p:nvPicPr>
          <p:cNvPr id="1051655" name="Picture 7"/>
          <p:cNvPicPr>
            <a:picLocks noChangeAspect="1" noChangeArrowheads="1"/>
          </p:cNvPicPr>
          <p:nvPr/>
        </p:nvPicPr>
        <p:blipFill>
          <a:blip r:embed="rId3" cstate="print"/>
          <a:srcRect/>
          <a:stretch>
            <a:fillRect/>
          </a:stretch>
        </p:blipFill>
        <p:spPr bwMode="auto">
          <a:xfrm>
            <a:off x="4624388" y="3771900"/>
            <a:ext cx="3533775" cy="2038350"/>
          </a:xfrm>
          <a:prstGeom prst="rect">
            <a:avLst/>
          </a:prstGeom>
          <a:noFill/>
          <a:ln w="9525">
            <a:noFill/>
            <a:miter lim="800000"/>
            <a:headEnd/>
            <a:tailEnd/>
          </a:ln>
          <a:effectLst/>
        </p:spPr>
      </p:pic>
      <p:sp>
        <p:nvSpPr>
          <p:cNvPr id="1051656" name="Rectangle 8"/>
          <p:cNvSpPr>
            <a:spLocks noChangeArrowheads="1"/>
          </p:cNvSpPr>
          <p:nvPr/>
        </p:nvSpPr>
        <p:spPr bwMode="auto">
          <a:xfrm>
            <a:off x="2400300" y="2354263"/>
            <a:ext cx="1162050" cy="3603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51657" name="Rectangle 9"/>
          <p:cNvSpPr>
            <a:spLocks noChangeArrowheads="1"/>
          </p:cNvSpPr>
          <p:nvPr/>
        </p:nvSpPr>
        <p:spPr bwMode="auto">
          <a:xfrm>
            <a:off x="4676775" y="4373563"/>
            <a:ext cx="2971800" cy="13128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51658" name="Rectangle 10"/>
          <p:cNvSpPr>
            <a:spLocks noChangeArrowheads="1"/>
          </p:cNvSpPr>
          <p:nvPr/>
        </p:nvSpPr>
        <p:spPr bwMode="auto">
          <a:xfrm>
            <a:off x="434975" y="4749800"/>
            <a:ext cx="4121150" cy="730250"/>
          </a:xfrm>
          <a:prstGeom prst="rect">
            <a:avLst/>
          </a:prstGeom>
          <a:noFill/>
          <a:ln w="9525">
            <a:noFill/>
            <a:miter lim="800000"/>
            <a:headEnd/>
            <a:tailEnd/>
          </a:ln>
          <a:effectLst/>
        </p:spPr>
        <p:txBody>
          <a:bodyPr anchor="ctr">
            <a:spAutoFit/>
          </a:bodyPr>
          <a:lstStyle/>
          <a:p>
            <a:r>
              <a:rPr lang="en-US" sz="1400"/>
              <a:t>Another option is to convert 3DModels or drawings to a specific format (JT, IGES, etc) manually</a:t>
            </a:r>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3"/>
          <p:cNvSpPr>
            <a:spLocks noGrp="1"/>
          </p:cNvSpPr>
          <p:nvPr>
            <p:ph type="ftr" sz="quarter" idx="10"/>
          </p:nvPr>
        </p:nvSpPr>
        <p:spPr/>
        <p:txBody>
          <a:bodyPr/>
          <a:lstStyle/>
          <a:p>
            <a:r>
              <a:rPr lang="en-US"/>
              <a:t>© 2006 PTC</a:t>
            </a:r>
          </a:p>
        </p:txBody>
      </p:sp>
      <p:sp>
        <p:nvSpPr>
          <p:cNvPr id="7" name="Foliennummernplatzhalter 4"/>
          <p:cNvSpPr>
            <a:spLocks noGrp="1"/>
          </p:cNvSpPr>
          <p:nvPr>
            <p:ph type="sldNum" sz="quarter" idx="11"/>
          </p:nvPr>
        </p:nvSpPr>
        <p:spPr/>
        <p:txBody>
          <a:bodyPr/>
          <a:lstStyle/>
          <a:p>
            <a:fld id="{1934056D-08A8-4AB2-954E-6B6524F0B0FD}" type="slidenum">
              <a:rPr lang="en-US"/>
              <a:pPr/>
              <a:t>44</a:t>
            </a:fld>
            <a:endParaRPr lang="en-US"/>
          </a:p>
        </p:txBody>
      </p:sp>
      <p:sp>
        <p:nvSpPr>
          <p:cNvPr id="1052674" name="Rectangle 2"/>
          <p:cNvSpPr>
            <a:spLocks noGrp="1" noChangeArrowheads="1"/>
          </p:cNvSpPr>
          <p:nvPr>
            <p:ph type="title"/>
          </p:nvPr>
        </p:nvSpPr>
        <p:spPr/>
        <p:txBody>
          <a:bodyPr/>
          <a:lstStyle/>
          <a:p>
            <a:r>
              <a:rPr lang="en-GB" u="sng"/>
              <a:t>Output-/Plot-/Print-Formats</a:t>
            </a:r>
            <a:endParaRPr lang="en-US" u="sng"/>
          </a:p>
        </p:txBody>
      </p:sp>
      <p:sp>
        <p:nvSpPr>
          <p:cNvPr id="1052676" name="Rectangle 4"/>
          <p:cNvSpPr>
            <a:spLocks noChangeArrowheads="1"/>
          </p:cNvSpPr>
          <p:nvPr/>
        </p:nvSpPr>
        <p:spPr bwMode="auto">
          <a:xfrm>
            <a:off x="341313" y="1266825"/>
            <a:ext cx="8445500" cy="5619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and/or show how a selected set of files along with meta data can exported on an network drive </a:t>
            </a:r>
          </a:p>
        </p:txBody>
      </p:sp>
      <p:pic>
        <p:nvPicPr>
          <p:cNvPr id="1052677" name="Picture 5"/>
          <p:cNvPicPr>
            <a:picLocks noChangeAspect="1" noChangeArrowheads="1"/>
          </p:cNvPicPr>
          <p:nvPr/>
        </p:nvPicPr>
        <p:blipFill>
          <a:blip r:embed="rId2" cstate="print"/>
          <a:srcRect/>
          <a:stretch>
            <a:fillRect/>
          </a:stretch>
        </p:blipFill>
        <p:spPr bwMode="auto">
          <a:xfrm>
            <a:off x="5087938" y="2062163"/>
            <a:ext cx="3522662" cy="4286250"/>
          </a:xfrm>
          <a:prstGeom prst="rect">
            <a:avLst/>
          </a:prstGeom>
          <a:noFill/>
          <a:ln w="9525">
            <a:noFill/>
            <a:miter lim="800000"/>
            <a:headEnd/>
            <a:tailEnd/>
          </a:ln>
          <a:effectLst/>
        </p:spPr>
      </p:pic>
      <p:sp>
        <p:nvSpPr>
          <p:cNvPr id="1052678" name="Text Box 6"/>
          <p:cNvSpPr txBox="1">
            <a:spLocks noChangeArrowheads="1"/>
          </p:cNvSpPr>
          <p:nvPr/>
        </p:nvSpPr>
        <p:spPr bwMode="auto">
          <a:xfrm>
            <a:off x="365125" y="2185988"/>
            <a:ext cx="4579938" cy="4133850"/>
          </a:xfrm>
          <a:prstGeom prst="rect">
            <a:avLst/>
          </a:prstGeom>
          <a:noFill/>
          <a:ln w="9525">
            <a:noFill/>
            <a:miter lim="800000"/>
            <a:headEnd/>
            <a:tailEnd/>
          </a:ln>
          <a:effectLst/>
        </p:spPr>
        <p:txBody>
          <a:bodyPr>
            <a:spAutoFit/>
          </a:bodyPr>
          <a:lstStyle/>
          <a:p>
            <a:r>
              <a:rPr lang="en-US" sz="1400"/>
              <a:t>Import and Export can assist you in moving complete content and metadata to and from sites by placing the data in JAR files.</a:t>
            </a:r>
          </a:p>
          <a:p>
            <a:endParaRPr lang="en-US" sz="1400"/>
          </a:p>
          <a:p>
            <a:r>
              <a:rPr lang="en-US" sz="1400"/>
              <a:t>Export places all the data held in high-level items in the local database into JAR files on the local file system. </a:t>
            </a:r>
          </a:p>
          <a:p>
            <a:endParaRPr lang="en-US" sz="1400"/>
          </a:p>
          <a:p>
            <a:r>
              <a:rPr lang="en-US" sz="1400"/>
              <a:t>Export allows you to compress the data in any of the following items into a JAR file. Documents that are referenced by other items are included in the export data.</a:t>
            </a:r>
          </a:p>
          <a:p>
            <a:endParaRPr lang="en-US" sz="1400"/>
          </a:p>
          <a:p>
            <a:pPr>
              <a:buFontTx/>
              <a:buChar char="•"/>
            </a:pPr>
            <a:r>
              <a:rPr lang="en-US" sz="1400"/>
              <a:t> Cabinet and Folder Contents</a:t>
            </a:r>
          </a:p>
          <a:p>
            <a:pPr>
              <a:buFontTx/>
              <a:buChar char="•"/>
            </a:pPr>
            <a:r>
              <a:rPr lang="en-US" sz="1400"/>
              <a:t> Product Structure </a:t>
            </a:r>
          </a:p>
          <a:p>
            <a:pPr>
              <a:buFontTx/>
              <a:buChar char="•"/>
            </a:pPr>
            <a:r>
              <a:rPr lang="en-US" sz="1400"/>
              <a:t> CAD Document Structure</a:t>
            </a:r>
          </a:p>
          <a:p>
            <a:pPr>
              <a:buFontTx/>
              <a:buChar char="•"/>
            </a:pPr>
            <a:r>
              <a:rPr lang="en-US" sz="1400"/>
              <a:t> Product Structure with CAD Documents</a:t>
            </a:r>
          </a:p>
          <a:p>
            <a:pPr>
              <a:buFontTx/>
              <a:buChar char="•"/>
            </a:pPr>
            <a:r>
              <a:rPr lang="en-US" sz="1400"/>
              <a:t> Document</a:t>
            </a:r>
          </a:p>
          <a:p>
            <a:pPr>
              <a:buFontTx/>
              <a:buChar char="•"/>
            </a:pPr>
            <a:r>
              <a:rPr lang="en-US" sz="1400"/>
              <a:t> Soft Type Definition</a:t>
            </a:r>
          </a:p>
          <a:p>
            <a:endParaRPr lang="en-US" sz="1400"/>
          </a:p>
        </p:txBody>
      </p:sp>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3"/>
          <p:cNvSpPr>
            <a:spLocks noGrp="1"/>
          </p:cNvSpPr>
          <p:nvPr>
            <p:ph type="ftr" sz="quarter" idx="10"/>
          </p:nvPr>
        </p:nvSpPr>
        <p:spPr/>
        <p:txBody>
          <a:bodyPr/>
          <a:lstStyle/>
          <a:p>
            <a:r>
              <a:rPr lang="en-US"/>
              <a:t>© 2006 PTC</a:t>
            </a:r>
          </a:p>
        </p:txBody>
      </p:sp>
      <p:sp>
        <p:nvSpPr>
          <p:cNvPr id="7" name="Foliennummernplatzhalter 4"/>
          <p:cNvSpPr>
            <a:spLocks noGrp="1"/>
          </p:cNvSpPr>
          <p:nvPr>
            <p:ph type="sldNum" sz="quarter" idx="11"/>
          </p:nvPr>
        </p:nvSpPr>
        <p:spPr/>
        <p:txBody>
          <a:bodyPr/>
          <a:lstStyle/>
          <a:p>
            <a:fld id="{9BFA9D7E-1A36-4A53-B681-503240FD2584}" type="slidenum">
              <a:rPr lang="en-US"/>
              <a:pPr/>
              <a:t>45</a:t>
            </a:fld>
            <a:endParaRPr lang="en-US"/>
          </a:p>
        </p:txBody>
      </p:sp>
      <p:sp>
        <p:nvSpPr>
          <p:cNvPr id="1053698" name="Rectangle 2"/>
          <p:cNvSpPr>
            <a:spLocks noGrp="1" noChangeArrowheads="1"/>
          </p:cNvSpPr>
          <p:nvPr>
            <p:ph type="title"/>
          </p:nvPr>
        </p:nvSpPr>
        <p:spPr/>
        <p:txBody>
          <a:bodyPr/>
          <a:lstStyle/>
          <a:p>
            <a:r>
              <a:rPr lang="en-GB" u="sng"/>
              <a:t>Output-/Plot-/Print-Formats</a:t>
            </a:r>
            <a:endParaRPr lang="en-US" u="sng"/>
          </a:p>
        </p:txBody>
      </p:sp>
      <p:sp>
        <p:nvSpPr>
          <p:cNvPr id="1053700" name="Rectangle 4"/>
          <p:cNvSpPr>
            <a:spLocks noChangeArrowheads="1"/>
          </p:cNvSpPr>
          <p:nvPr/>
        </p:nvSpPr>
        <p:spPr bwMode="auto">
          <a:xfrm>
            <a:off x="341313" y="1266825"/>
            <a:ext cx="8445500" cy="5619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and/or show how the output queues can be monitored and what possibilities system administrators have to make changes in the queue </a:t>
            </a:r>
          </a:p>
        </p:txBody>
      </p:sp>
      <p:pic>
        <p:nvPicPr>
          <p:cNvPr id="1053702" name="Picture 6"/>
          <p:cNvPicPr>
            <a:picLocks noChangeAspect="1" noChangeArrowheads="1"/>
          </p:cNvPicPr>
          <p:nvPr/>
        </p:nvPicPr>
        <p:blipFill>
          <a:blip r:embed="rId2" cstate="print"/>
          <a:srcRect/>
          <a:stretch>
            <a:fillRect/>
          </a:stretch>
        </p:blipFill>
        <p:spPr bwMode="auto">
          <a:xfrm>
            <a:off x="4578350" y="2024063"/>
            <a:ext cx="4170363" cy="4448175"/>
          </a:xfrm>
          <a:prstGeom prst="rect">
            <a:avLst/>
          </a:prstGeom>
          <a:noFill/>
          <a:ln w="9525">
            <a:noFill/>
            <a:miter lim="800000"/>
            <a:headEnd/>
            <a:tailEnd/>
          </a:ln>
          <a:effectLst/>
        </p:spPr>
      </p:pic>
      <p:sp>
        <p:nvSpPr>
          <p:cNvPr id="1053703" name="Rectangle 7"/>
          <p:cNvSpPr>
            <a:spLocks noChangeArrowheads="1"/>
          </p:cNvSpPr>
          <p:nvPr/>
        </p:nvSpPr>
        <p:spPr bwMode="auto">
          <a:xfrm>
            <a:off x="396875" y="2109788"/>
            <a:ext cx="4121150" cy="2047875"/>
          </a:xfrm>
          <a:prstGeom prst="rect">
            <a:avLst/>
          </a:prstGeom>
          <a:noFill/>
          <a:ln w="9525">
            <a:noFill/>
            <a:miter lim="800000"/>
            <a:headEnd/>
            <a:tailEnd/>
          </a:ln>
          <a:effectLst/>
        </p:spPr>
        <p:txBody>
          <a:bodyPr anchor="ctr">
            <a:spAutoFit/>
          </a:bodyPr>
          <a:lstStyle/>
          <a:p>
            <a:r>
              <a:rPr lang="en-US" sz="1600"/>
              <a:t>Windchill background queues are responsible for many tasks, such as e-mail notifications and life cycle processing. </a:t>
            </a:r>
          </a:p>
          <a:p>
            <a:endParaRPr lang="en-US" sz="1600"/>
          </a:p>
          <a:p>
            <a:r>
              <a:rPr lang="en-US" sz="1600"/>
              <a:t>The Queue Manager oversees the execution of Windchill background queues, allowing you to monitor task execution and queue status.</a:t>
            </a:r>
            <a:r>
              <a:rPr lang="en-US" sz="1400"/>
              <a:t> </a:t>
            </a:r>
          </a:p>
        </p:txBody>
      </p:sp>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3"/>
          <p:cNvSpPr>
            <a:spLocks noGrp="1"/>
          </p:cNvSpPr>
          <p:nvPr>
            <p:ph type="ftr" sz="quarter" idx="10"/>
          </p:nvPr>
        </p:nvSpPr>
        <p:spPr/>
        <p:txBody>
          <a:bodyPr/>
          <a:lstStyle/>
          <a:p>
            <a:r>
              <a:rPr lang="en-US"/>
              <a:t>© 2006 PTC</a:t>
            </a:r>
          </a:p>
        </p:txBody>
      </p:sp>
      <p:sp>
        <p:nvSpPr>
          <p:cNvPr id="8" name="Foliennummernplatzhalter 4"/>
          <p:cNvSpPr>
            <a:spLocks noGrp="1"/>
          </p:cNvSpPr>
          <p:nvPr>
            <p:ph type="sldNum" sz="quarter" idx="11"/>
          </p:nvPr>
        </p:nvSpPr>
        <p:spPr/>
        <p:txBody>
          <a:bodyPr/>
          <a:lstStyle/>
          <a:p>
            <a:fld id="{6C1D4449-E9E9-48C8-B725-16A5438BE8D7}" type="slidenum">
              <a:rPr lang="en-US"/>
              <a:pPr/>
              <a:t>46</a:t>
            </a:fld>
            <a:endParaRPr lang="en-US"/>
          </a:p>
        </p:txBody>
      </p:sp>
      <p:sp>
        <p:nvSpPr>
          <p:cNvPr id="1054722" name="Rectangle 2"/>
          <p:cNvSpPr>
            <a:spLocks noGrp="1" noChangeArrowheads="1"/>
          </p:cNvSpPr>
          <p:nvPr>
            <p:ph type="title"/>
          </p:nvPr>
        </p:nvSpPr>
        <p:spPr/>
        <p:txBody>
          <a:bodyPr/>
          <a:lstStyle/>
          <a:p>
            <a:r>
              <a:rPr lang="en-GB" u="sng"/>
              <a:t>Output-/Plot-/Print-Formats</a:t>
            </a:r>
            <a:endParaRPr lang="en-US" u="sng"/>
          </a:p>
        </p:txBody>
      </p:sp>
      <p:sp>
        <p:nvSpPr>
          <p:cNvPr id="1054724" name="Rectangle 4"/>
          <p:cNvSpPr>
            <a:spLocks noChangeArrowheads="1"/>
          </p:cNvSpPr>
          <p:nvPr/>
        </p:nvSpPr>
        <p:spPr bwMode="auto">
          <a:xfrm>
            <a:off x="341313" y="1266825"/>
            <a:ext cx="8445500" cy="5619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how the system deals with different paper sizes in US and EU when printing</a:t>
            </a:r>
            <a:r>
              <a:rPr lang="en-US" sz="1900"/>
              <a:t> </a:t>
            </a:r>
          </a:p>
          <a:p>
            <a:pPr algn="ctr" eaLnBrk="1" hangingPunct="1">
              <a:lnSpc>
                <a:spcPct val="90000"/>
              </a:lnSpc>
              <a:spcBef>
                <a:spcPct val="40000"/>
              </a:spcBef>
              <a:spcAft>
                <a:spcPct val="25000"/>
              </a:spcAft>
            </a:pPr>
            <a:r>
              <a:rPr lang="en-GB" sz="1900" b="1">
                <a:solidFill>
                  <a:schemeClr val="accent1"/>
                </a:solidFill>
              </a:rPr>
              <a:t> </a:t>
            </a:r>
          </a:p>
        </p:txBody>
      </p:sp>
      <p:sp>
        <p:nvSpPr>
          <p:cNvPr id="1054726" name="Rectangle 6"/>
          <p:cNvSpPr>
            <a:spLocks noChangeArrowheads="1"/>
          </p:cNvSpPr>
          <p:nvPr/>
        </p:nvSpPr>
        <p:spPr bwMode="auto">
          <a:xfrm>
            <a:off x="-1541463" y="1287463"/>
            <a:ext cx="9144001" cy="0"/>
          </a:xfrm>
          <a:prstGeom prst="rect">
            <a:avLst/>
          </a:prstGeom>
          <a:noFill/>
          <a:ln w="9525">
            <a:noFill/>
            <a:miter lim="800000"/>
            <a:headEnd/>
            <a:tailEnd/>
          </a:ln>
          <a:effectLst/>
        </p:spPr>
        <p:txBody>
          <a:bodyPr wrap="none" anchor="ctr">
            <a:spAutoFit/>
          </a:bodyPr>
          <a:lstStyle/>
          <a:p>
            <a:endParaRPr lang="de-DE"/>
          </a:p>
        </p:txBody>
      </p:sp>
      <p:pic>
        <p:nvPicPr>
          <p:cNvPr id="1054725" name="Picture 5" descr="Image3"/>
          <p:cNvPicPr>
            <a:picLocks noChangeAspect="1" noChangeArrowheads="1"/>
          </p:cNvPicPr>
          <p:nvPr/>
        </p:nvPicPr>
        <p:blipFill>
          <a:blip r:embed="rId2" cstate="print"/>
          <a:srcRect/>
          <a:stretch>
            <a:fillRect/>
          </a:stretch>
        </p:blipFill>
        <p:spPr bwMode="auto">
          <a:xfrm>
            <a:off x="4667250" y="1973263"/>
            <a:ext cx="4129088" cy="3352800"/>
          </a:xfrm>
          <a:prstGeom prst="rect">
            <a:avLst/>
          </a:prstGeom>
          <a:noFill/>
        </p:spPr>
      </p:pic>
      <p:sp>
        <p:nvSpPr>
          <p:cNvPr id="1054729" name="Rectangle 9"/>
          <p:cNvSpPr>
            <a:spLocks noGrp="1" noChangeArrowheads="1"/>
          </p:cNvSpPr>
          <p:nvPr>
            <p:ph type="body" idx="1"/>
          </p:nvPr>
        </p:nvSpPr>
        <p:spPr>
          <a:xfrm>
            <a:off x="341313" y="2011363"/>
            <a:ext cx="4187825" cy="4513262"/>
          </a:xfrm>
        </p:spPr>
        <p:txBody>
          <a:bodyPr/>
          <a:lstStyle/>
          <a:p>
            <a:r>
              <a:rPr lang="de-DE"/>
              <a:t>Printing from Windchill is typically done through ProductView utilizing available printers at the client location.</a:t>
            </a:r>
          </a:p>
          <a:p>
            <a:pPr lvl="1"/>
            <a:r>
              <a:rPr lang="de-DE"/>
              <a:t>No additional maintenance for Windchill printing.</a:t>
            </a:r>
          </a:p>
          <a:p>
            <a:pPr lvl="1"/>
            <a:r>
              <a:rPr lang="de-DE"/>
              <a:t>Automatically Utilize Local Paper Sizes</a:t>
            </a:r>
          </a:p>
          <a:p>
            <a:pPr lvl="1"/>
            <a:r>
              <a:rPr lang="de-DE"/>
              <a:t>Supports Printing to Scale</a:t>
            </a:r>
          </a:p>
          <a:p>
            <a:pPr lvl="1"/>
            <a:r>
              <a:rPr lang="de-DE"/>
              <a:t>Supports Document and  Drawing Scaling</a:t>
            </a:r>
          </a:p>
          <a:p>
            <a:pPr lvl="1"/>
            <a:r>
              <a:rPr lang="de-DE"/>
              <a:t>Supports Batch Print</a:t>
            </a:r>
            <a:endParaRPr lang="en-US"/>
          </a:p>
        </p:txBody>
      </p:sp>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A1F9C5F0-44B3-4CD4-BE6B-815EDAD12186}" type="slidenum">
              <a:rPr lang="en-US"/>
              <a:pPr/>
              <a:t>47</a:t>
            </a:fld>
            <a:endParaRPr lang="en-US"/>
          </a:p>
        </p:txBody>
      </p:sp>
      <p:sp>
        <p:nvSpPr>
          <p:cNvPr id="1062914" name="Rectangle 2"/>
          <p:cNvSpPr>
            <a:spLocks noGrp="1" noChangeArrowheads="1"/>
          </p:cNvSpPr>
          <p:nvPr>
            <p:ph type="title"/>
          </p:nvPr>
        </p:nvSpPr>
        <p:spPr/>
        <p:txBody>
          <a:bodyPr/>
          <a:lstStyle/>
          <a:p>
            <a:r>
              <a:rPr lang="en-GB" u="sng"/>
              <a:t>Miscellaneous Requirements</a:t>
            </a:r>
            <a:endParaRPr lang="en-US" u="sng"/>
          </a:p>
        </p:txBody>
      </p:sp>
      <p:sp>
        <p:nvSpPr>
          <p:cNvPr id="1062915" name="Rectangle 3"/>
          <p:cNvSpPr>
            <a:spLocks noChangeArrowheads="1"/>
          </p:cNvSpPr>
          <p:nvPr/>
        </p:nvSpPr>
        <p:spPr bwMode="auto">
          <a:xfrm>
            <a:off x="363538" y="1303338"/>
            <a:ext cx="8704262" cy="4119562"/>
          </a:xfrm>
          <a:prstGeom prst="rect">
            <a:avLst/>
          </a:prstGeom>
          <a:noFill/>
          <a:ln w="9525">
            <a:noFill/>
            <a:miter lim="800000"/>
            <a:headEnd/>
            <a:tailEnd/>
          </a:ln>
          <a:effectLst/>
        </p:spPr>
        <p:txBody>
          <a:bodyPr lIns="0" tIns="0" rIns="0" bIns="0" anchor="ctr">
            <a:spAutoFit/>
          </a:bodyPr>
          <a:lstStyle/>
          <a:p>
            <a:pPr>
              <a:buFontTx/>
              <a:buChar char="•"/>
            </a:pPr>
            <a:r>
              <a:rPr lang="en-GB" sz="1800"/>
              <a:t> Show how office document templates are created, how a new life cycle is </a:t>
            </a:r>
          </a:p>
          <a:p>
            <a:r>
              <a:rPr lang="en-GB" sz="1800"/>
              <a:t>  created for that document type and how the document template is connected </a:t>
            </a:r>
          </a:p>
          <a:p>
            <a:r>
              <a:rPr lang="en-GB" sz="1800"/>
              <a:t>  to the life cycle</a:t>
            </a:r>
          </a:p>
          <a:p>
            <a:endParaRPr lang="en-US" sz="1800"/>
          </a:p>
          <a:p>
            <a:pPr>
              <a:buFontTx/>
              <a:buChar char="•"/>
            </a:pPr>
            <a:r>
              <a:rPr lang="en-GB" sz="1800"/>
              <a:t> Show how predefined lists of values for specific data fields are managed </a:t>
            </a:r>
          </a:p>
          <a:p>
            <a:r>
              <a:rPr lang="en-GB" sz="1800"/>
              <a:t>  (e.g. for drop-down list boxes)</a:t>
            </a:r>
          </a:p>
          <a:p>
            <a:endParaRPr lang="en-US" sz="1800"/>
          </a:p>
          <a:p>
            <a:pPr>
              <a:buFontTx/>
              <a:buChar char="•"/>
            </a:pPr>
            <a:r>
              <a:rPr lang="en-GB" sz="1800"/>
              <a:t> Show how default values for data fields can be defined</a:t>
            </a:r>
          </a:p>
          <a:p>
            <a:pPr>
              <a:buFontTx/>
              <a:buChar char="•"/>
            </a:pPr>
            <a:endParaRPr lang="en-US" sz="1800"/>
          </a:p>
          <a:p>
            <a:pPr>
              <a:buFontTx/>
              <a:buChar char="•"/>
            </a:pPr>
            <a:r>
              <a:rPr lang="en-GB" sz="1800"/>
              <a:t> Explain how the administrator is able to analyse software errors (e.g. trace files,</a:t>
            </a:r>
          </a:p>
          <a:p>
            <a:r>
              <a:rPr lang="en-GB" sz="1800"/>
              <a:t>  debugger etc).</a:t>
            </a:r>
          </a:p>
          <a:p>
            <a:endParaRPr lang="en-US" sz="1800"/>
          </a:p>
          <a:p>
            <a:pPr>
              <a:buFontTx/>
              <a:buChar char="•"/>
            </a:pPr>
            <a:r>
              <a:rPr lang="en-GB" sz="1800"/>
              <a:t> Explain how large sets of data can be changed by a system administrator </a:t>
            </a:r>
          </a:p>
          <a:p>
            <a:r>
              <a:rPr lang="en-GB" sz="1800"/>
              <a:t>  (e.g. setting 500 documents to status “archived”). How is it possible to create </a:t>
            </a:r>
          </a:p>
          <a:p>
            <a:r>
              <a:rPr lang="en-GB" sz="1800"/>
              <a:t>  history entries in that context?</a:t>
            </a:r>
            <a:r>
              <a:rPr lang="en-US" sz="1800"/>
              <a:t> </a:t>
            </a:r>
          </a:p>
        </p:txBody>
      </p:sp>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3"/>
          <p:cNvSpPr>
            <a:spLocks noGrp="1"/>
          </p:cNvSpPr>
          <p:nvPr>
            <p:ph type="ftr" sz="quarter" idx="10"/>
          </p:nvPr>
        </p:nvSpPr>
        <p:spPr/>
        <p:txBody>
          <a:bodyPr/>
          <a:lstStyle/>
          <a:p>
            <a:r>
              <a:rPr lang="en-US"/>
              <a:t>© 2006 PTC</a:t>
            </a:r>
          </a:p>
        </p:txBody>
      </p:sp>
      <p:sp>
        <p:nvSpPr>
          <p:cNvPr id="9" name="Foliennummernplatzhalter 4"/>
          <p:cNvSpPr>
            <a:spLocks noGrp="1"/>
          </p:cNvSpPr>
          <p:nvPr>
            <p:ph type="sldNum" sz="quarter" idx="11"/>
          </p:nvPr>
        </p:nvSpPr>
        <p:spPr/>
        <p:txBody>
          <a:bodyPr/>
          <a:lstStyle/>
          <a:p>
            <a:fld id="{030F5995-4DC4-4278-B7A5-8628416FDA18}" type="slidenum">
              <a:rPr lang="en-US"/>
              <a:pPr/>
              <a:t>48</a:t>
            </a:fld>
            <a:endParaRPr lang="en-US"/>
          </a:p>
        </p:txBody>
      </p:sp>
      <p:sp>
        <p:nvSpPr>
          <p:cNvPr id="1019906" name="Rectangle 2"/>
          <p:cNvSpPr>
            <a:spLocks noGrp="1" noChangeArrowheads="1"/>
          </p:cNvSpPr>
          <p:nvPr>
            <p:ph type="title"/>
          </p:nvPr>
        </p:nvSpPr>
        <p:spPr/>
        <p:txBody>
          <a:bodyPr/>
          <a:lstStyle/>
          <a:p>
            <a:r>
              <a:rPr lang="en-GB" u="sng"/>
              <a:t>Miscellaneous Requirements</a:t>
            </a:r>
            <a:endParaRPr lang="en-US" u="sng"/>
          </a:p>
        </p:txBody>
      </p:sp>
      <p:sp>
        <p:nvSpPr>
          <p:cNvPr id="1019908" name="Rectangle 4"/>
          <p:cNvSpPr>
            <a:spLocks noChangeArrowheads="1"/>
          </p:cNvSpPr>
          <p:nvPr/>
        </p:nvSpPr>
        <p:spPr bwMode="auto">
          <a:xfrm>
            <a:off x="341313" y="1266825"/>
            <a:ext cx="8445500" cy="81915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Show how office document templates are created, how a new life cycle is created for that document type and how the document template is connected to the life cycle can change the helpfiles</a:t>
            </a:r>
          </a:p>
        </p:txBody>
      </p:sp>
      <p:sp>
        <p:nvSpPr>
          <p:cNvPr id="1019914" name="Rectangle 10"/>
          <p:cNvSpPr>
            <a:spLocks noGrp="1" noChangeArrowheads="1"/>
          </p:cNvSpPr>
          <p:nvPr>
            <p:ph type="body" idx="1"/>
          </p:nvPr>
        </p:nvSpPr>
        <p:spPr>
          <a:xfrm>
            <a:off x="501650" y="2293938"/>
            <a:ext cx="8255000" cy="4487862"/>
          </a:xfrm>
          <a:noFill/>
          <a:ln/>
        </p:spPr>
        <p:txBody>
          <a:bodyPr lIns="90478" tIns="44445" rIns="90478" bIns="44445"/>
          <a:lstStyle/>
          <a:p>
            <a:r>
              <a:rPr lang="en-GB"/>
              <a:t>Choose ‘Document Templates’ from Current View drop-down menu</a:t>
            </a:r>
          </a:p>
          <a:p>
            <a:pPr lvl="1"/>
            <a:r>
              <a:rPr lang="en-GB"/>
              <a:t>Download, Create, View, Update, Delete, Save As, Details, Enable, Disable</a:t>
            </a:r>
          </a:p>
        </p:txBody>
      </p:sp>
      <p:pic>
        <p:nvPicPr>
          <p:cNvPr id="1019915" name="Picture 11" descr="74"/>
          <p:cNvPicPr>
            <a:picLocks noChangeAspect="1" noChangeArrowheads="1"/>
          </p:cNvPicPr>
          <p:nvPr/>
        </p:nvPicPr>
        <p:blipFill>
          <a:blip r:embed="rId2" cstate="print"/>
          <a:srcRect/>
          <a:stretch>
            <a:fillRect/>
          </a:stretch>
        </p:blipFill>
        <p:spPr bwMode="auto">
          <a:xfrm>
            <a:off x="269875" y="3205163"/>
            <a:ext cx="8640763" cy="3311525"/>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19916" name="Rectangle 12"/>
          <p:cNvSpPr>
            <a:spLocks noChangeArrowheads="1"/>
          </p:cNvSpPr>
          <p:nvPr/>
        </p:nvSpPr>
        <p:spPr bwMode="auto">
          <a:xfrm>
            <a:off x="6267450" y="4640263"/>
            <a:ext cx="2647950" cy="3603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19917" name="Rectangle 13"/>
          <p:cNvSpPr>
            <a:spLocks noChangeArrowheads="1"/>
          </p:cNvSpPr>
          <p:nvPr/>
        </p:nvSpPr>
        <p:spPr bwMode="auto">
          <a:xfrm>
            <a:off x="361950" y="5618163"/>
            <a:ext cx="8553450" cy="8810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ußzeilenplatzhalter 3"/>
          <p:cNvSpPr>
            <a:spLocks noGrp="1"/>
          </p:cNvSpPr>
          <p:nvPr>
            <p:ph type="ftr" sz="quarter" idx="10"/>
          </p:nvPr>
        </p:nvSpPr>
        <p:spPr/>
        <p:txBody>
          <a:bodyPr/>
          <a:lstStyle/>
          <a:p>
            <a:r>
              <a:rPr lang="en-US"/>
              <a:t>© 2006 PTC</a:t>
            </a:r>
          </a:p>
        </p:txBody>
      </p:sp>
      <p:sp>
        <p:nvSpPr>
          <p:cNvPr id="14" name="Foliennummernplatzhalter 4"/>
          <p:cNvSpPr>
            <a:spLocks noGrp="1"/>
          </p:cNvSpPr>
          <p:nvPr>
            <p:ph type="sldNum" sz="quarter" idx="11"/>
          </p:nvPr>
        </p:nvSpPr>
        <p:spPr/>
        <p:txBody>
          <a:bodyPr/>
          <a:lstStyle/>
          <a:p>
            <a:fld id="{651589CF-8BCC-4B14-9690-BBAD578A3FE2}" type="slidenum">
              <a:rPr lang="en-US"/>
              <a:pPr/>
              <a:t>49</a:t>
            </a:fld>
            <a:endParaRPr lang="en-US"/>
          </a:p>
        </p:txBody>
      </p:sp>
      <p:sp>
        <p:nvSpPr>
          <p:cNvPr id="1025026" name="Rectangle 2"/>
          <p:cNvSpPr>
            <a:spLocks noGrp="1" noChangeArrowheads="1"/>
          </p:cNvSpPr>
          <p:nvPr>
            <p:ph type="title"/>
          </p:nvPr>
        </p:nvSpPr>
        <p:spPr/>
        <p:txBody>
          <a:bodyPr/>
          <a:lstStyle/>
          <a:p>
            <a:r>
              <a:rPr lang="en-GB" u="sng"/>
              <a:t>Miscellaneous Requirements</a:t>
            </a:r>
            <a:endParaRPr lang="en-US" u="sng"/>
          </a:p>
        </p:txBody>
      </p:sp>
      <p:sp>
        <p:nvSpPr>
          <p:cNvPr id="1025027" name="Rectangle 3"/>
          <p:cNvSpPr>
            <a:spLocks noChangeArrowheads="1"/>
          </p:cNvSpPr>
          <p:nvPr/>
        </p:nvSpPr>
        <p:spPr bwMode="auto">
          <a:xfrm>
            <a:off x="341313" y="1266825"/>
            <a:ext cx="8445500" cy="81915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Show how office document templates are created, how a new life cycle is created for that document type and how the document template is connected to the life cycle can change the helpfiles</a:t>
            </a:r>
          </a:p>
        </p:txBody>
      </p:sp>
      <p:sp>
        <p:nvSpPr>
          <p:cNvPr id="1025033" name="Rectangle 9"/>
          <p:cNvSpPr>
            <a:spLocks noGrp="1" noChangeArrowheads="1"/>
          </p:cNvSpPr>
          <p:nvPr>
            <p:ph type="body" idx="1"/>
          </p:nvPr>
        </p:nvSpPr>
        <p:spPr>
          <a:xfrm>
            <a:off x="615950" y="2160588"/>
            <a:ext cx="8255000" cy="4487862"/>
          </a:xfrm>
          <a:noFill/>
          <a:ln/>
        </p:spPr>
        <p:txBody>
          <a:bodyPr lIns="90478" tIns="44445" rIns="90478" bIns="44445"/>
          <a:lstStyle/>
          <a:p>
            <a:r>
              <a:rPr lang="en-GB"/>
              <a:t>Document Templates can be used to provide skeleton content files for regularly used documents</a:t>
            </a:r>
          </a:p>
          <a:p>
            <a:pPr lvl="1"/>
            <a:r>
              <a:rPr lang="en-GB"/>
              <a:t>Eg. PTC_Letter_Template.dot, Sales Figures Template.xls</a:t>
            </a:r>
          </a:p>
          <a:p>
            <a:pPr lvl="1"/>
            <a:r>
              <a:rPr lang="en-GB"/>
              <a:t>Users have the option to ‘Create Document from Template’</a:t>
            </a:r>
          </a:p>
          <a:p>
            <a:pPr lvl="2"/>
            <a:r>
              <a:rPr lang="en-GB"/>
              <a:t>Document object pre-populated with skeleton content file. User creates object, downloads skeleton file and edits as required</a:t>
            </a:r>
          </a:p>
        </p:txBody>
      </p:sp>
      <p:pic>
        <p:nvPicPr>
          <p:cNvPr id="1025034" name="Picture 10" descr="75"/>
          <p:cNvPicPr>
            <a:picLocks noChangeAspect="1" noChangeArrowheads="1"/>
          </p:cNvPicPr>
          <p:nvPr/>
        </p:nvPicPr>
        <p:blipFill>
          <a:blip r:embed="rId2" cstate="print"/>
          <a:srcRect/>
          <a:stretch>
            <a:fillRect/>
          </a:stretch>
        </p:blipFill>
        <p:spPr bwMode="auto">
          <a:xfrm>
            <a:off x="171450" y="4324350"/>
            <a:ext cx="1409700" cy="876300"/>
          </a:xfrm>
          <a:prstGeom prst="rect">
            <a:avLst/>
          </a:prstGeom>
          <a:noFill/>
          <a:ln w="9525">
            <a:solidFill>
              <a:schemeClr val="tx1"/>
            </a:solidFill>
            <a:miter lim="800000"/>
            <a:headEnd/>
            <a:tailEnd/>
          </a:ln>
          <a:effectLst>
            <a:outerShdw dist="35921" dir="2700000" algn="ctr" rotWithShape="0">
              <a:srgbClr val="808080"/>
            </a:outerShdw>
          </a:effectLst>
        </p:spPr>
      </p:pic>
      <p:pic>
        <p:nvPicPr>
          <p:cNvPr id="1025035" name="Picture 11" descr="76"/>
          <p:cNvPicPr>
            <a:picLocks noChangeAspect="1" noChangeArrowheads="1"/>
          </p:cNvPicPr>
          <p:nvPr/>
        </p:nvPicPr>
        <p:blipFill>
          <a:blip r:embed="rId3" cstate="print"/>
          <a:srcRect/>
          <a:stretch>
            <a:fillRect/>
          </a:stretch>
        </p:blipFill>
        <p:spPr bwMode="auto">
          <a:xfrm>
            <a:off x="1754188" y="4237038"/>
            <a:ext cx="4589462" cy="2252662"/>
          </a:xfrm>
          <a:prstGeom prst="rect">
            <a:avLst/>
          </a:prstGeom>
          <a:noFill/>
          <a:ln w="9525">
            <a:solidFill>
              <a:schemeClr val="tx1"/>
            </a:solidFill>
            <a:miter lim="800000"/>
            <a:headEnd/>
            <a:tailEnd/>
          </a:ln>
          <a:effectLst>
            <a:outerShdw dist="35921" dir="2700000" algn="ctr" rotWithShape="0">
              <a:srgbClr val="808080"/>
            </a:outerShdw>
          </a:effectLst>
        </p:spPr>
      </p:pic>
      <p:pic>
        <p:nvPicPr>
          <p:cNvPr id="1025036" name="Picture 12" descr="77"/>
          <p:cNvPicPr>
            <a:picLocks noChangeAspect="1" noChangeArrowheads="1"/>
          </p:cNvPicPr>
          <p:nvPr/>
        </p:nvPicPr>
        <p:blipFill>
          <a:blip r:embed="rId4" cstate="print"/>
          <a:srcRect/>
          <a:stretch>
            <a:fillRect/>
          </a:stretch>
        </p:blipFill>
        <p:spPr bwMode="auto">
          <a:xfrm>
            <a:off x="6483350" y="4305300"/>
            <a:ext cx="2540000" cy="2171700"/>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25037" name="Rectangle 13"/>
          <p:cNvSpPr>
            <a:spLocks noChangeArrowheads="1"/>
          </p:cNvSpPr>
          <p:nvPr/>
        </p:nvSpPr>
        <p:spPr bwMode="auto">
          <a:xfrm>
            <a:off x="285750" y="4554538"/>
            <a:ext cx="1225550" cy="5381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25038" name="Line 14"/>
          <p:cNvSpPr>
            <a:spLocks noChangeShapeType="1"/>
          </p:cNvSpPr>
          <p:nvPr/>
        </p:nvSpPr>
        <p:spPr bwMode="auto">
          <a:xfrm flipV="1">
            <a:off x="1511300" y="4584700"/>
            <a:ext cx="304800" cy="228600"/>
          </a:xfrm>
          <a:prstGeom prst="line">
            <a:avLst/>
          </a:prstGeom>
          <a:noFill/>
          <a:ln w="38100">
            <a:solidFill>
              <a:schemeClr val="hlink"/>
            </a:solidFill>
            <a:round/>
            <a:headEnd/>
            <a:tailEnd type="triangle" w="med" len="med"/>
          </a:ln>
          <a:effectLst/>
        </p:spPr>
        <p:txBody>
          <a:bodyPr lIns="92075" tIns="46038" rIns="92075" bIns="46038" anchor="ctr">
            <a:spAutoFit/>
          </a:bodyPr>
          <a:lstStyle/>
          <a:p>
            <a:endParaRPr lang="de-DE"/>
          </a:p>
        </p:txBody>
      </p:sp>
      <p:sp>
        <p:nvSpPr>
          <p:cNvPr id="1025039" name="Rectangle 15"/>
          <p:cNvSpPr>
            <a:spLocks noChangeArrowheads="1"/>
          </p:cNvSpPr>
          <p:nvPr/>
        </p:nvSpPr>
        <p:spPr bwMode="auto">
          <a:xfrm>
            <a:off x="2838450" y="4516438"/>
            <a:ext cx="3473450" cy="2714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25040" name="Line 16"/>
          <p:cNvSpPr>
            <a:spLocks noChangeShapeType="1"/>
          </p:cNvSpPr>
          <p:nvPr/>
        </p:nvSpPr>
        <p:spPr bwMode="auto">
          <a:xfrm>
            <a:off x="6299200" y="4673600"/>
            <a:ext cx="850900" cy="508000"/>
          </a:xfrm>
          <a:prstGeom prst="line">
            <a:avLst/>
          </a:prstGeom>
          <a:noFill/>
          <a:ln w="38100">
            <a:solidFill>
              <a:schemeClr val="hlink"/>
            </a:solidFill>
            <a:round/>
            <a:headEnd/>
            <a:tailEnd type="triangle" w="med" len="med"/>
          </a:ln>
          <a:effectLst/>
        </p:spPr>
        <p:txBody>
          <a:bodyPr lIns="92075" tIns="46038" rIns="92075" bIns="46038" anchor="ctr">
            <a:spAutoFit/>
          </a:bodyPr>
          <a:lstStyle/>
          <a:p>
            <a:endParaRPr lang="de-DE"/>
          </a:p>
        </p:txBody>
      </p:sp>
      <p:pic>
        <p:nvPicPr>
          <p:cNvPr id="1025041" name="Picture 17" descr="78"/>
          <p:cNvPicPr>
            <a:picLocks noChangeAspect="1" noChangeArrowheads="1"/>
          </p:cNvPicPr>
          <p:nvPr/>
        </p:nvPicPr>
        <p:blipFill>
          <a:blip r:embed="rId5" cstate="print"/>
          <a:srcRect/>
          <a:stretch>
            <a:fillRect/>
          </a:stretch>
        </p:blipFill>
        <p:spPr bwMode="auto">
          <a:xfrm>
            <a:off x="184150" y="5645150"/>
            <a:ext cx="1485900" cy="571500"/>
          </a:xfrm>
          <a:prstGeom prst="rect">
            <a:avLst/>
          </a:prstGeom>
          <a:noFill/>
          <a:ln w="9525">
            <a:solidFill>
              <a:schemeClr val="tx1"/>
            </a:solidFill>
            <a:miter lim="800000"/>
            <a:headEnd/>
            <a:tailEnd/>
          </a:ln>
          <a:effectLst>
            <a:outerShdw dist="35921" dir="2700000" algn="ctr" rotWithShape="0">
              <a:srgbClr val="808080"/>
            </a:outerShdw>
          </a:effectLst>
        </p:spPr>
      </p:pic>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3"/>
          <p:cNvSpPr>
            <a:spLocks noGrp="1"/>
          </p:cNvSpPr>
          <p:nvPr>
            <p:ph type="ftr" sz="quarter" idx="10"/>
          </p:nvPr>
        </p:nvSpPr>
        <p:spPr/>
        <p:txBody>
          <a:bodyPr/>
          <a:lstStyle/>
          <a:p>
            <a:r>
              <a:rPr lang="en-US"/>
              <a:t>© 2006 PTC</a:t>
            </a:r>
          </a:p>
        </p:txBody>
      </p:sp>
      <p:sp>
        <p:nvSpPr>
          <p:cNvPr id="9" name="Foliennummernplatzhalter 4"/>
          <p:cNvSpPr>
            <a:spLocks noGrp="1"/>
          </p:cNvSpPr>
          <p:nvPr>
            <p:ph type="sldNum" sz="quarter" idx="11"/>
          </p:nvPr>
        </p:nvSpPr>
        <p:spPr/>
        <p:txBody>
          <a:bodyPr/>
          <a:lstStyle/>
          <a:p>
            <a:fld id="{673E07AF-3E16-4A9B-AF2A-4ED8316C6E05}" type="slidenum">
              <a:rPr lang="en-US"/>
              <a:pPr/>
              <a:t>5</a:t>
            </a:fld>
            <a:endParaRPr lang="en-US"/>
          </a:p>
        </p:txBody>
      </p:sp>
      <p:sp>
        <p:nvSpPr>
          <p:cNvPr id="1001474" name="Rectangle 2"/>
          <p:cNvSpPr>
            <a:spLocks noGrp="1" noChangeArrowheads="1"/>
          </p:cNvSpPr>
          <p:nvPr>
            <p:ph type="title"/>
          </p:nvPr>
        </p:nvSpPr>
        <p:spPr/>
        <p:txBody>
          <a:bodyPr/>
          <a:lstStyle/>
          <a:p>
            <a:r>
              <a:rPr lang="en-GB" u="sng">
                <a:solidFill>
                  <a:schemeClr val="tx1"/>
                </a:solidFill>
              </a:rPr>
              <a:t>User Definition and Rights</a:t>
            </a:r>
            <a:endParaRPr lang="en-US" u="sng">
              <a:solidFill>
                <a:schemeClr val="tx1"/>
              </a:solidFill>
            </a:endParaRPr>
          </a:p>
        </p:txBody>
      </p:sp>
      <p:sp>
        <p:nvSpPr>
          <p:cNvPr id="1001476" name="Rectangle 4"/>
          <p:cNvSpPr>
            <a:spLocks noChangeArrowheads="1"/>
          </p:cNvSpPr>
          <p:nvPr/>
        </p:nvSpPr>
        <p:spPr bwMode="auto">
          <a:xfrm>
            <a:off x="341313" y="1266825"/>
            <a:ext cx="8445500" cy="2667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80000"/>
              </a:lnSpc>
              <a:spcBef>
                <a:spcPct val="40000"/>
              </a:spcBef>
              <a:spcAft>
                <a:spcPct val="25000"/>
              </a:spcAft>
            </a:pPr>
            <a:r>
              <a:rPr lang="en-GB" sz="1900" b="1">
                <a:solidFill>
                  <a:schemeClr val="accent1"/>
                </a:solidFill>
              </a:rPr>
              <a:t>Show how roles (a set of access privileges) are created</a:t>
            </a:r>
            <a:endParaRPr lang="en-US" sz="1900" b="1">
              <a:solidFill>
                <a:schemeClr val="accent1"/>
              </a:solidFill>
            </a:endParaRPr>
          </a:p>
        </p:txBody>
      </p:sp>
      <p:sp>
        <p:nvSpPr>
          <p:cNvPr id="1001482" name="Rectangle 10"/>
          <p:cNvSpPr>
            <a:spLocks noGrp="1" noChangeArrowheads="1"/>
          </p:cNvSpPr>
          <p:nvPr>
            <p:ph type="body" idx="1"/>
          </p:nvPr>
        </p:nvSpPr>
        <p:spPr>
          <a:xfrm>
            <a:off x="298450" y="1900238"/>
            <a:ext cx="8255000" cy="4487862"/>
          </a:xfrm>
          <a:noFill/>
          <a:ln/>
        </p:spPr>
        <p:txBody>
          <a:bodyPr lIns="90478" tIns="44445" rIns="90478" bIns="44445"/>
          <a:lstStyle/>
          <a:p>
            <a:pPr lvl="1"/>
            <a:r>
              <a:rPr lang="en-GB"/>
              <a:t>Review default container Team Roles and associated Access Policies</a:t>
            </a:r>
          </a:p>
          <a:p>
            <a:pPr lvl="1"/>
            <a:r>
              <a:rPr lang="en-GB"/>
              <a:t>If default Roles and access policies suitable, assign appropriate users to the various roles</a:t>
            </a:r>
          </a:p>
          <a:p>
            <a:pPr lvl="1"/>
            <a:r>
              <a:rPr lang="en-GB"/>
              <a:t>If default Roles and access                                                                        policies </a:t>
            </a:r>
            <a:r>
              <a:rPr lang="en-GB" i="1"/>
              <a:t>not</a:t>
            </a:r>
            <a:r>
              <a:rPr lang="en-GB"/>
              <a:t> suitable, review                                                                              with Organization                                                                               Administrator</a:t>
            </a:r>
          </a:p>
          <a:p>
            <a:pPr lvl="2"/>
            <a:r>
              <a:rPr lang="en-GB"/>
              <a:t>Modify existing Rules </a:t>
            </a:r>
          </a:p>
          <a:p>
            <a:pPr lvl="2"/>
            <a:r>
              <a:rPr lang="en-GB"/>
              <a:t>Add new Roles with suitable 			                          Domain based access                                                                           policies</a:t>
            </a:r>
          </a:p>
          <a:p>
            <a:endParaRPr lang="en-GB" sz="1700"/>
          </a:p>
        </p:txBody>
      </p:sp>
      <p:pic>
        <p:nvPicPr>
          <p:cNvPr id="1001483" name="Picture 11" descr="450"/>
          <p:cNvPicPr>
            <a:picLocks noChangeAspect="1" noChangeArrowheads="1"/>
          </p:cNvPicPr>
          <p:nvPr/>
        </p:nvPicPr>
        <p:blipFill>
          <a:blip r:embed="rId2" cstate="print"/>
          <a:srcRect/>
          <a:stretch>
            <a:fillRect/>
          </a:stretch>
        </p:blipFill>
        <p:spPr bwMode="auto">
          <a:xfrm>
            <a:off x="4105275" y="2873375"/>
            <a:ext cx="4848225" cy="3330575"/>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01484" name="Rectangle 12"/>
          <p:cNvSpPr>
            <a:spLocks noChangeArrowheads="1"/>
          </p:cNvSpPr>
          <p:nvPr/>
        </p:nvSpPr>
        <p:spPr bwMode="auto">
          <a:xfrm>
            <a:off x="6985000" y="3146425"/>
            <a:ext cx="508000" cy="241300"/>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01485" name="Rectangle 13"/>
          <p:cNvSpPr>
            <a:spLocks noChangeArrowheads="1"/>
          </p:cNvSpPr>
          <p:nvPr/>
        </p:nvSpPr>
        <p:spPr bwMode="auto">
          <a:xfrm>
            <a:off x="4711700" y="2917825"/>
            <a:ext cx="622300" cy="241300"/>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Tree>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3"/>
          <p:cNvSpPr>
            <a:spLocks noGrp="1"/>
          </p:cNvSpPr>
          <p:nvPr>
            <p:ph type="ftr" sz="quarter" idx="10"/>
          </p:nvPr>
        </p:nvSpPr>
        <p:spPr/>
        <p:txBody>
          <a:bodyPr/>
          <a:lstStyle/>
          <a:p>
            <a:r>
              <a:rPr lang="en-US"/>
              <a:t>© 2006 PTC</a:t>
            </a:r>
          </a:p>
        </p:txBody>
      </p:sp>
      <p:sp>
        <p:nvSpPr>
          <p:cNvPr id="8" name="Foliennummernplatzhalter 4"/>
          <p:cNvSpPr>
            <a:spLocks noGrp="1"/>
          </p:cNvSpPr>
          <p:nvPr>
            <p:ph type="sldNum" sz="quarter" idx="11"/>
          </p:nvPr>
        </p:nvSpPr>
        <p:spPr/>
        <p:txBody>
          <a:bodyPr/>
          <a:lstStyle/>
          <a:p>
            <a:fld id="{35FC01D1-C5CA-4F82-A857-4CE586913D64}" type="slidenum">
              <a:rPr lang="en-US"/>
              <a:pPr/>
              <a:t>50</a:t>
            </a:fld>
            <a:endParaRPr lang="en-US"/>
          </a:p>
        </p:txBody>
      </p:sp>
      <p:sp>
        <p:nvSpPr>
          <p:cNvPr id="1020930" name="Rectangle 2"/>
          <p:cNvSpPr>
            <a:spLocks noGrp="1" noChangeArrowheads="1"/>
          </p:cNvSpPr>
          <p:nvPr>
            <p:ph type="title"/>
          </p:nvPr>
        </p:nvSpPr>
        <p:spPr/>
        <p:txBody>
          <a:bodyPr/>
          <a:lstStyle/>
          <a:p>
            <a:r>
              <a:rPr lang="en-GB" u="sng"/>
              <a:t>Miscellaneous Requirements</a:t>
            </a:r>
            <a:endParaRPr lang="en-US" u="sng"/>
          </a:p>
        </p:txBody>
      </p:sp>
      <p:sp>
        <p:nvSpPr>
          <p:cNvPr id="1020932" name="Rectangle 4"/>
          <p:cNvSpPr>
            <a:spLocks noChangeArrowheads="1"/>
          </p:cNvSpPr>
          <p:nvPr/>
        </p:nvSpPr>
        <p:spPr bwMode="auto">
          <a:xfrm>
            <a:off x="341313" y="1266825"/>
            <a:ext cx="8445500" cy="6191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Show how predefined lists of values for specific data fields are managed (e.g. for drop-down list boxes)</a:t>
            </a:r>
          </a:p>
        </p:txBody>
      </p:sp>
      <p:sp>
        <p:nvSpPr>
          <p:cNvPr id="1020933" name="Rectangle 5"/>
          <p:cNvSpPr>
            <a:spLocks noGrp="1" noChangeArrowheads="1"/>
          </p:cNvSpPr>
          <p:nvPr>
            <p:ph type="body" idx="1"/>
          </p:nvPr>
        </p:nvSpPr>
        <p:spPr>
          <a:xfrm>
            <a:off x="361950" y="1925638"/>
            <a:ext cx="8255000" cy="4487862"/>
          </a:xfrm>
          <a:noFill/>
          <a:ln/>
        </p:spPr>
        <p:txBody>
          <a:bodyPr lIns="90478" tIns="44445" rIns="90478" bIns="44445"/>
          <a:lstStyle/>
          <a:p>
            <a:r>
              <a:rPr lang="en-GB"/>
              <a:t>Constraints can be applied to attributes to assist user input and ensure correct data </a:t>
            </a:r>
          </a:p>
          <a:p>
            <a:pPr lvl="1"/>
            <a:r>
              <a:rPr lang="en-GB"/>
              <a:t>Discrete Set Constraint</a:t>
            </a:r>
          </a:p>
          <a:p>
            <a:pPr lvl="1"/>
            <a:r>
              <a:rPr lang="en-GB"/>
              <a:t>Range Constraint</a:t>
            </a:r>
          </a:p>
          <a:p>
            <a:pPr lvl="1"/>
            <a:r>
              <a:rPr lang="en-GB"/>
              <a:t>Single Valued Constraint</a:t>
            </a:r>
          </a:p>
          <a:p>
            <a:pPr lvl="1"/>
            <a:r>
              <a:rPr lang="en-GB"/>
              <a:t>String Length Constraint</a:t>
            </a:r>
          </a:p>
          <a:p>
            <a:pPr lvl="1"/>
            <a:r>
              <a:rPr lang="en-GB"/>
              <a:t>Suggested Values Constraint</a:t>
            </a:r>
          </a:p>
          <a:p>
            <a:pPr lvl="1"/>
            <a:r>
              <a:rPr lang="en-GB"/>
              <a:t>Upper Case Constraint</a:t>
            </a:r>
          </a:p>
          <a:p>
            <a:pPr lvl="1"/>
            <a:r>
              <a:rPr lang="en-GB"/>
              <a:t>Value Required Constraint</a:t>
            </a:r>
          </a:p>
          <a:p>
            <a:pPr lvl="1"/>
            <a:r>
              <a:rPr lang="en-GB"/>
              <a:t>Wildcard Constraint</a:t>
            </a:r>
          </a:p>
        </p:txBody>
      </p:sp>
      <p:pic>
        <p:nvPicPr>
          <p:cNvPr id="1020934" name="Picture 6" descr="type27"/>
          <p:cNvPicPr>
            <a:picLocks noChangeAspect="1" noChangeArrowheads="1"/>
          </p:cNvPicPr>
          <p:nvPr/>
        </p:nvPicPr>
        <p:blipFill>
          <a:blip r:embed="rId2" cstate="print"/>
          <a:srcRect/>
          <a:stretch>
            <a:fillRect/>
          </a:stretch>
        </p:blipFill>
        <p:spPr bwMode="auto">
          <a:xfrm>
            <a:off x="4572000" y="2819400"/>
            <a:ext cx="4343400" cy="3257550"/>
          </a:xfrm>
          <a:prstGeom prst="rect">
            <a:avLst/>
          </a:prstGeom>
          <a:noFill/>
          <a:ln w="9525">
            <a:solidFill>
              <a:srgbClr val="000000"/>
            </a:solidFill>
            <a:miter lim="800000"/>
            <a:headEnd/>
            <a:tailEnd/>
          </a:ln>
          <a:effectLst>
            <a:outerShdw dist="71842" dir="2700000" algn="ctr" rotWithShape="0">
              <a:srgbClr val="4D4D4D"/>
            </a:outerShdw>
          </a:effectLst>
        </p:spPr>
      </p:pic>
      <p:sp>
        <p:nvSpPr>
          <p:cNvPr id="1020935" name="AutoShape 7"/>
          <p:cNvSpPr>
            <a:spLocks/>
          </p:cNvSpPr>
          <p:nvPr/>
        </p:nvSpPr>
        <p:spPr bwMode="auto">
          <a:xfrm>
            <a:off x="4876800" y="4343400"/>
            <a:ext cx="1473200" cy="739775"/>
          </a:xfrm>
          <a:prstGeom prst="borderCallout3">
            <a:avLst>
              <a:gd name="adj1" fmla="val 15449"/>
              <a:gd name="adj2" fmla="val 105171"/>
              <a:gd name="adj3" fmla="val 15449"/>
              <a:gd name="adj4" fmla="val 111745"/>
              <a:gd name="adj5" fmla="val -40773"/>
              <a:gd name="adj6" fmla="val 111745"/>
              <a:gd name="adj7" fmla="val -96995"/>
              <a:gd name="adj8" fmla="val 94181"/>
            </a:avLst>
          </a:prstGeom>
          <a:solidFill>
            <a:srgbClr val="FFFFFF"/>
          </a:solidFill>
          <a:ln w="19050">
            <a:solidFill>
              <a:srgbClr val="A21414"/>
            </a:solidFill>
            <a:miter lim="800000"/>
            <a:headEnd/>
            <a:tailEnd/>
          </a:ln>
          <a:effectLst>
            <a:outerShdw dist="28398" dir="3806097" algn="ctr" rotWithShape="0">
              <a:srgbClr val="4D4D4D"/>
            </a:outerShdw>
          </a:effectLst>
        </p:spPr>
        <p:txBody>
          <a:bodyPr lIns="92075" tIns="46038" rIns="92075" bIns="46038" anchor="ctr"/>
          <a:lstStyle/>
          <a:p>
            <a:pPr algn="ctr">
              <a:lnSpc>
                <a:spcPct val="90000"/>
              </a:lnSpc>
            </a:pPr>
            <a:r>
              <a:rPr lang="en-GB" sz="1400">
                <a:solidFill>
                  <a:srgbClr val="000000"/>
                </a:solidFill>
              </a:rPr>
              <a:t>Multiple Constraints can be applied</a:t>
            </a:r>
          </a:p>
        </p:txBody>
      </p:sp>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ußzeilenplatzhalter 3"/>
          <p:cNvSpPr>
            <a:spLocks noGrp="1"/>
          </p:cNvSpPr>
          <p:nvPr>
            <p:ph type="ftr" sz="quarter" idx="10"/>
          </p:nvPr>
        </p:nvSpPr>
        <p:spPr/>
        <p:txBody>
          <a:bodyPr/>
          <a:lstStyle/>
          <a:p>
            <a:r>
              <a:rPr lang="en-US"/>
              <a:t>© 2006 PTC</a:t>
            </a:r>
          </a:p>
        </p:txBody>
      </p:sp>
      <p:sp>
        <p:nvSpPr>
          <p:cNvPr id="15" name="Foliennummernplatzhalter 4"/>
          <p:cNvSpPr>
            <a:spLocks noGrp="1"/>
          </p:cNvSpPr>
          <p:nvPr>
            <p:ph type="sldNum" sz="quarter" idx="11"/>
          </p:nvPr>
        </p:nvSpPr>
        <p:spPr/>
        <p:txBody>
          <a:bodyPr/>
          <a:lstStyle/>
          <a:p>
            <a:fld id="{9F8B7363-DFFA-44BE-9FFB-DE4785AAF9A4}" type="slidenum">
              <a:rPr lang="en-US"/>
              <a:pPr/>
              <a:t>51</a:t>
            </a:fld>
            <a:endParaRPr lang="en-US"/>
          </a:p>
        </p:txBody>
      </p:sp>
      <p:sp>
        <p:nvSpPr>
          <p:cNvPr id="1026050" name="Rectangle 2"/>
          <p:cNvSpPr>
            <a:spLocks noGrp="1" noChangeArrowheads="1"/>
          </p:cNvSpPr>
          <p:nvPr>
            <p:ph type="title"/>
          </p:nvPr>
        </p:nvSpPr>
        <p:spPr/>
        <p:txBody>
          <a:bodyPr/>
          <a:lstStyle/>
          <a:p>
            <a:r>
              <a:rPr lang="en-GB" u="sng"/>
              <a:t>Miscellaneous Requirements</a:t>
            </a:r>
            <a:endParaRPr lang="en-US" u="sng"/>
          </a:p>
        </p:txBody>
      </p:sp>
      <p:sp>
        <p:nvSpPr>
          <p:cNvPr id="1026051" name="Rectangle 3"/>
          <p:cNvSpPr>
            <a:spLocks noChangeArrowheads="1"/>
          </p:cNvSpPr>
          <p:nvPr/>
        </p:nvSpPr>
        <p:spPr bwMode="auto">
          <a:xfrm>
            <a:off x="341313" y="1266825"/>
            <a:ext cx="8445500" cy="6191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Show how predefined lists of values for specific data fields are managed (e.g. for drop-down list boxes)</a:t>
            </a:r>
          </a:p>
        </p:txBody>
      </p:sp>
      <p:sp>
        <p:nvSpPr>
          <p:cNvPr id="1026052" name="Rectangle 4"/>
          <p:cNvSpPr>
            <a:spLocks noGrp="1" noChangeArrowheads="1"/>
          </p:cNvSpPr>
          <p:nvPr>
            <p:ph type="body" idx="1"/>
          </p:nvPr>
        </p:nvSpPr>
        <p:spPr>
          <a:xfrm>
            <a:off x="314325" y="2170113"/>
            <a:ext cx="6388100" cy="4487862"/>
          </a:xfrm>
          <a:noFill/>
          <a:ln/>
        </p:spPr>
        <p:txBody>
          <a:bodyPr lIns="90478" tIns="44445" rIns="90478" bIns="44445"/>
          <a:lstStyle/>
          <a:p>
            <a:r>
              <a:rPr lang="en-GB"/>
              <a:t>Select Discrete Set Constraint</a:t>
            </a:r>
          </a:p>
          <a:p>
            <a:r>
              <a:rPr lang="en-GB"/>
              <a:t>Enter values in Constraint  Editor </a:t>
            </a:r>
          </a:p>
          <a:p>
            <a:pPr lvl="1"/>
            <a:r>
              <a:rPr lang="en-GB"/>
              <a:t>eg ABC|DEF|GHI</a:t>
            </a:r>
          </a:p>
          <a:p>
            <a:pPr lvl="1"/>
            <a:r>
              <a:rPr lang="en-GB"/>
              <a:t>Save and checkin Type</a:t>
            </a:r>
          </a:p>
        </p:txBody>
      </p:sp>
      <p:pic>
        <p:nvPicPr>
          <p:cNvPr id="1026053" name="Picture 5" descr="type34"/>
          <p:cNvPicPr>
            <a:picLocks noChangeAspect="1" noChangeArrowheads="1"/>
          </p:cNvPicPr>
          <p:nvPr/>
        </p:nvPicPr>
        <p:blipFill>
          <a:blip r:embed="rId2" cstate="print"/>
          <a:srcRect/>
          <a:stretch>
            <a:fillRect/>
          </a:stretch>
        </p:blipFill>
        <p:spPr bwMode="auto">
          <a:xfrm>
            <a:off x="5003800" y="1917700"/>
            <a:ext cx="3746500" cy="1839913"/>
          </a:xfrm>
          <a:prstGeom prst="rect">
            <a:avLst/>
          </a:prstGeom>
          <a:noFill/>
          <a:ln w="9525">
            <a:solidFill>
              <a:srgbClr val="000000"/>
            </a:solidFill>
            <a:miter lim="800000"/>
            <a:headEnd/>
            <a:tailEnd/>
          </a:ln>
          <a:effectLst>
            <a:outerShdw dist="71842" dir="2700000" algn="ctr" rotWithShape="0">
              <a:srgbClr val="4D4D4D"/>
            </a:outerShdw>
          </a:effectLst>
        </p:spPr>
      </p:pic>
      <p:pic>
        <p:nvPicPr>
          <p:cNvPr id="1026054" name="Picture 6" descr="type35"/>
          <p:cNvPicPr>
            <a:picLocks noChangeAspect="1" noChangeArrowheads="1"/>
          </p:cNvPicPr>
          <p:nvPr/>
        </p:nvPicPr>
        <p:blipFill>
          <a:blip r:embed="rId3" cstate="print"/>
          <a:srcRect/>
          <a:stretch>
            <a:fillRect/>
          </a:stretch>
        </p:blipFill>
        <p:spPr bwMode="auto">
          <a:xfrm>
            <a:off x="4292600" y="2768600"/>
            <a:ext cx="4648200" cy="1236663"/>
          </a:xfrm>
          <a:prstGeom prst="rect">
            <a:avLst/>
          </a:prstGeom>
          <a:noFill/>
          <a:ln w="9525">
            <a:solidFill>
              <a:srgbClr val="000000"/>
            </a:solidFill>
            <a:miter lim="800000"/>
            <a:headEnd/>
            <a:tailEnd/>
          </a:ln>
          <a:effectLst>
            <a:outerShdw dist="71842" dir="2700000" algn="ctr" rotWithShape="0">
              <a:srgbClr val="4D4D4D"/>
            </a:outerShdw>
          </a:effectLst>
        </p:spPr>
      </p:pic>
      <p:pic>
        <p:nvPicPr>
          <p:cNvPr id="1026055" name="Picture 7" descr="type36"/>
          <p:cNvPicPr>
            <a:picLocks noChangeAspect="1" noChangeArrowheads="1"/>
          </p:cNvPicPr>
          <p:nvPr/>
        </p:nvPicPr>
        <p:blipFill>
          <a:blip r:embed="rId4" cstate="print"/>
          <a:srcRect/>
          <a:stretch>
            <a:fillRect/>
          </a:stretch>
        </p:blipFill>
        <p:spPr bwMode="auto">
          <a:xfrm>
            <a:off x="5803900" y="3873500"/>
            <a:ext cx="2971800" cy="1296988"/>
          </a:xfrm>
          <a:prstGeom prst="rect">
            <a:avLst/>
          </a:prstGeom>
          <a:noFill/>
          <a:ln w="9525">
            <a:solidFill>
              <a:srgbClr val="000000"/>
            </a:solidFill>
            <a:miter lim="800000"/>
            <a:headEnd/>
            <a:tailEnd/>
          </a:ln>
          <a:effectLst>
            <a:outerShdw dist="71842" dir="2700000" algn="ctr" rotWithShape="0">
              <a:srgbClr val="4D4D4D"/>
            </a:outerShdw>
          </a:effectLst>
        </p:spPr>
      </p:pic>
      <p:sp>
        <p:nvSpPr>
          <p:cNvPr id="1026056" name="AutoShape 8"/>
          <p:cNvSpPr>
            <a:spLocks noChangeArrowheads="1"/>
          </p:cNvSpPr>
          <p:nvPr/>
        </p:nvSpPr>
        <p:spPr bwMode="auto">
          <a:xfrm rot="26991749">
            <a:off x="5967413" y="3590925"/>
            <a:ext cx="485775" cy="612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solidFill>
              <a:srgbClr val="000000"/>
            </a:solidFill>
            <a:miter lim="800000"/>
            <a:headEnd/>
            <a:tailEnd/>
          </a:ln>
          <a:effectLst>
            <a:outerShdw dist="35921" dir="2700000" algn="ctr" rotWithShape="0">
              <a:srgbClr val="4D4D4D"/>
            </a:outerShdw>
          </a:effectLst>
        </p:spPr>
        <p:txBody>
          <a:bodyPr lIns="92075" tIns="46038" rIns="92075" bIns="46038" anchor="ctr">
            <a:spAutoFit/>
          </a:bodyPr>
          <a:lstStyle/>
          <a:p>
            <a:endParaRPr lang="de-DE"/>
          </a:p>
        </p:txBody>
      </p:sp>
      <p:pic>
        <p:nvPicPr>
          <p:cNvPr id="1026057" name="Picture 9" descr="type37"/>
          <p:cNvPicPr>
            <a:picLocks noChangeAspect="1" noChangeArrowheads="1"/>
          </p:cNvPicPr>
          <p:nvPr/>
        </p:nvPicPr>
        <p:blipFill>
          <a:blip r:embed="rId5" cstate="print"/>
          <a:srcRect/>
          <a:stretch>
            <a:fillRect/>
          </a:stretch>
        </p:blipFill>
        <p:spPr bwMode="auto">
          <a:xfrm>
            <a:off x="292100" y="4267200"/>
            <a:ext cx="4800600" cy="1447800"/>
          </a:xfrm>
          <a:prstGeom prst="rect">
            <a:avLst/>
          </a:prstGeom>
          <a:noFill/>
          <a:ln w="9525">
            <a:solidFill>
              <a:srgbClr val="000000"/>
            </a:solidFill>
            <a:miter lim="800000"/>
            <a:headEnd/>
            <a:tailEnd/>
          </a:ln>
          <a:effectLst>
            <a:outerShdw dist="71842" dir="2700000" algn="ctr" rotWithShape="0">
              <a:srgbClr val="4D4D4D"/>
            </a:outerShdw>
          </a:effectLst>
        </p:spPr>
      </p:pic>
      <p:pic>
        <p:nvPicPr>
          <p:cNvPr id="1026058" name="Picture 10"/>
          <p:cNvPicPr>
            <a:picLocks noChangeAspect="1" noChangeArrowheads="1"/>
          </p:cNvPicPr>
          <p:nvPr/>
        </p:nvPicPr>
        <p:blipFill>
          <a:blip r:embed="rId6" cstate="print"/>
          <a:srcRect/>
          <a:stretch>
            <a:fillRect/>
          </a:stretch>
        </p:blipFill>
        <p:spPr bwMode="auto">
          <a:xfrm>
            <a:off x="3322638" y="5287963"/>
            <a:ext cx="5592762" cy="1323975"/>
          </a:xfrm>
          <a:prstGeom prst="rect">
            <a:avLst/>
          </a:prstGeom>
          <a:noFill/>
          <a:ln w="19050">
            <a:solidFill>
              <a:srgbClr val="000000"/>
            </a:solidFill>
            <a:miter lim="800000"/>
            <a:headEnd/>
            <a:tailEnd/>
          </a:ln>
          <a:effectLst>
            <a:outerShdw dist="71842" dir="2700000" algn="ctr" rotWithShape="0">
              <a:srgbClr val="4D4D4D"/>
            </a:outerShdw>
          </a:effectLst>
        </p:spPr>
      </p:pic>
      <p:pic>
        <p:nvPicPr>
          <p:cNvPr id="1026059" name="Picture 11" descr="type438"/>
          <p:cNvPicPr>
            <a:picLocks noChangeAspect="1" noChangeArrowheads="1"/>
          </p:cNvPicPr>
          <p:nvPr/>
        </p:nvPicPr>
        <p:blipFill>
          <a:blip r:embed="rId7" cstate="print"/>
          <a:srcRect/>
          <a:stretch>
            <a:fillRect/>
          </a:stretch>
        </p:blipFill>
        <p:spPr bwMode="auto">
          <a:xfrm>
            <a:off x="381000" y="5918200"/>
            <a:ext cx="2235200" cy="533400"/>
          </a:xfrm>
          <a:prstGeom prst="rect">
            <a:avLst/>
          </a:prstGeom>
          <a:noFill/>
          <a:ln w="9525">
            <a:solidFill>
              <a:srgbClr val="000000"/>
            </a:solidFill>
            <a:miter lim="800000"/>
            <a:headEnd/>
            <a:tailEnd/>
          </a:ln>
          <a:effectLst>
            <a:outerShdw dist="71842" dir="2700000" algn="ctr" rotWithShape="0">
              <a:srgbClr val="4D4D4D"/>
            </a:outerShdw>
          </a:effectLst>
        </p:spPr>
      </p:pic>
      <p:sp>
        <p:nvSpPr>
          <p:cNvPr id="1026060" name="AutoShape 12"/>
          <p:cNvSpPr>
            <a:spLocks noChangeArrowheads="1"/>
          </p:cNvSpPr>
          <p:nvPr/>
        </p:nvSpPr>
        <p:spPr bwMode="auto">
          <a:xfrm rot="21591749">
            <a:off x="2743200" y="5915025"/>
            <a:ext cx="827088" cy="612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solidFill>
              <a:srgbClr val="000000"/>
            </a:solidFill>
            <a:miter lim="800000"/>
            <a:headEnd/>
            <a:tailEnd/>
          </a:ln>
          <a:effectLst>
            <a:outerShdw dist="35921" dir="2700000" algn="ctr" rotWithShape="0">
              <a:srgbClr val="4D4D4D"/>
            </a:outerShdw>
          </a:effectLst>
        </p:spPr>
        <p:txBody>
          <a:bodyPr lIns="92075" tIns="46038" rIns="92075" bIns="46038" anchor="ctr">
            <a:spAutoFit/>
          </a:bodyPr>
          <a:lstStyle/>
          <a:p>
            <a:endParaRPr lang="de-DE"/>
          </a:p>
        </p:txBody>
      </p:sp>
      <p:sp>
        <p:nvSpPr>
          <p:cNvPr id="1026061" name="AutoShape 13"/>
          <p:cNvSpPr>
            <a:spLocks noChangeArrowheads="1"/>
          </p:cNvSpPr>
          <p:nvPr/>
        </p:nvSpPr>
        <p:spPr bwMode="auto">
          <a:xfrm rot="26991749">
            <a:off x="337344" y="5249069"/>
            <a:ext cx="614363" cy="612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solidFill>
              <a:srgbClr val="000000"/>
            </a:solidFill>
            <a:miter lim="800000"/>
            <a:headEnd/>
            <a:tailEnd/>
          </a:ln>
          <a:effectLst>
            <a:outerShdw dist="35921" dir="2700000" algn="ctr" rotWithShape="0">
              <a:srgbClr val="4D4D4D"/>
            </a:outerShdw>
          </a:effectLst>
        </p:spPr>
        <p:txBody>
          <a:bodyPr lIns="92075" tIns="46038" rIns="92075" bIns="46038" anchor="ctr">
            <a:spAutoFit/>
          </a:bodyPr>
          <a:lstStyle/>
          <a:p>
            <a:endParaRPr lang="de-DE"/>
          </a:p>
        </p:txBody>
      </p:sp>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ußzeilenplatzhalter 3"/>
          <p:cNvSpPr>
            <a:spLocks noGrp="1"/>
          </p:cNvSpPr>
          <p:nvPr>
            <p:ph type="ftr" sz="quarter" idx="10"/>
          </p:nvPr>
        </p:nvSpPr>
        <p:spPr/>
        <p:txBody>
          <a:bodyPr/>
          <a:lstStyle/>
          <a:p>
            <a:r>
              <a:rPr lang="en-US"/>
              <a:t>© 2006 PTC</a:t>
            </a:r>
          </a:p>
        </p:txBody>
      </p:sp>
      <p:sp>
        <p:nvSpPr>
          <p:cNvPr id="15" name="Foliennummernplatzhalter 4"/>
          <p:cNvSpPr>
            <a:spLocks noGrp="1"/>
          </p:cNvSpPr>
          <p:nvPr>
            <p:ph type="sldNum" sz="quarter" idx="11"/>
          </p:nvPr>
        </p:nvSpPr>
        <p:spPr/>
        <p:txBody>
          <a:bodyPr/>
          <a:lstStyle/>
          <a:p>
            <a:fld id="{4A8C11FD-D9EC-4A04-B70F-D841248BF87A}" type="slidenum">
              <a:rPr lang="en-US"/>
              <a:pPr/>
              <a:t>52</a:t>
            </a:fld>
            <a:endParaRPr lang="en-US"/>
          </a:p>
        </p:txBody>
      </p:sp>
      <p:sp>
        <p:nvSpPr>
          <p:cNvPr id="1021954" name="Rectangle 2"/>
          <p:cNvSpPr>
            <a:spLocks noGrp="1" noChangeArrowheads="1"/>
          </p:cNvSpPr>
          <p:nvPr>
            <p:ph type="title"/>
          </p:nvPr>
        </p:nvSpPr>
        <p:spPr/>
        <p:txBody>
          <a:bodyPr/>
          <a:lstStyle/>
          <a:p>
            <a:r>
              <a:rPr lang="en-GB" u="sng"/>
              <a:t>Miscellaneous Requirements</a:t>
            </a:r>
            <a:endParaRPr lang="en-US" u="sng"/>
          </a:p>
        </p:txBody>
      </p:sp>
      <p:sp>
        <p:nvSpPr>
          <p:cNvPr id="1021956" name="Rectangle 4"/>
          <p:cNvSpPr>
            <a:spLocks noChangeArrowheads="1"/>
          </p:cNvSpPr>
          <p:nvPr/>
        </p:nvSpPr>
        <p:spPr bwMode="auto">
          <a:xfrm>
            <a:off x="341313" y="1266825"/>
            <a:ext cx="8445500" cy="361950"/>
          </a:xfrm>
          <a:prstGeom prst="rect">
            <a:avLst/>
          </a:prstGeom>
          <a:solidFill>
            <a:srgbClr val="FFFF99"/>
          </a:solidFill>
          <a:ln w="19050">
            <a:solidFill>
              <a:schemeClr val="tx1"/>
            </a:solidFill>
            <a:miter lim="800000"/>
            <a:headEnd/>
            <a:tailEnd/>
          </a:ln>
        </p:spPr>
        <p:txBody>
          <a:bodyPr lIns="0" tIns="0" rIns="0" bIns="0"/>
          <a:lstStyle/>
          <a:p>
            <a:pPr algn="ctr"/>
            <a:r>
              <a:rPr lang="en-GB" sz="1800" b="1">
                <a:solidFill>
                  <a:schemeClr val="accent1"/>
                </a:solidFill>
              </a:rPr>
              <a:t>Show how default values for data fields can be defined</a:t>
            </a:r>
          </a:p>
        </p:txBody>
      </p:sp>
      <p:sp>
        <p:nvSpPr>
          <p:cNvPr id="1021957" name="Rectangle 5"/>
          <p:cNvSpPr>
            <a:spLocks noGrp="1" noChangeArrowheads="1"/>
          </p:cNvSpPr>
          <p:nvPr>
            <p:ph type="body" idx="1"/>
          </p:nvPr>
        </p:nvSpPr>
        <p:spPr>
          <a:xfrm>
            <a:off x="314325" y="2170113"/>
            <a:ext cx="6388100" cy="4487862"/>
          </a:xfrm>
          <a:noFill/>
          <a:ln/>
        </p:spPr>
        <p:txBody>
          <a:bodyPr lIns="90478" tIns="44445" rIns="90478" bIns="44445"/>
          <a:lstStyle/>
          <a:p>
            <a:r>
              <a:rPr lang="en-GB"/>
              <a:t>Select Discrete Set Constraint</a:t>
            </a:r>
          </a:p>
          <a:p>
            <a:r>
              <a:rPr lang="en-GB"/>
              <a:t>Enter values in Constraint  Editor </a:t>
            </a:r>
          </a:p>
          <a:p>
            <a:pPr lvl="1"/>
            <a:r>
              <a:rPr lang="en-GB"/>
              <a:t>eg ABC|DEF|GHI</a:t>
            </a:r>
          </a:p>
          <a:p>
            <a:pPr lvl="1"/>
            <a:r>
              <a:rPr lang="en-GB"/>
              <a:t>Save and checkin Type</a:t>
            </a:r>
          </a:p>
        </p:txBody>
      </p:sp>
      <p:pic>
        <p:nvPicPr>
          <p:cNvPr id="1021958" name="Picture 6" descr="type34"/>
          <p:cNvPicPr>
            <a:picLocks noChangeAspect="1" noChangeArrowheads="1"/>
          </p:cNvPicPr>
          <p:nvPr/>
        </p:nvPicPr>
        <p:blipFill>
          <a:blip r:embed="rId2" cstate="print"/>
          <a:srcRect/>
          <a:stretch>
            <a:fillRect/>
          </a:stretch>
        </p:blipFill>
        <p:spPr bwMode="auto">
          <a:xfrm>
            <a:off x="5003800" y="1917700"/>
            <a:ext cx="3746500" cy="1839913"/>
          </a:xfrm>
          <a:prstGeom prst="rect">
            <a:avLst/>
          </a:prstGeom>
          <a:noFill/>
          <a:ln w="9525">
            <a:solidFill>
              <a:srgbClr val="000000"/>
            </a:solidFill>
            <a:miter lim="800000"/>
            <a:headEnd/>
            <a:tailEnd/>
          </a:ln>
          <a:effectLst>
            <a:outerShdw dist="71842" dir="2700000" algn="ctr" rotWithShape="0">
              <a:srgbClr val="4D4D4D"/>
            </a:outerShdw>
          </a:effectLst>
        </p:spPr>
      </p:pic>
      <p:pic>
        <p:nvPicPr>
          <p:cNvPr id="1021959" name="Picture 7" descr="type35"/>
          <p:cNvPicPr>
            <a:picLocks noChangeAspect="1" noChangeArrowheads="1"/>
          </p:cNvPicPr>
          <p:nvPr/>
        </p:nvPicPr>
        <p:blipFill>
          <a:blip r:embed="rId3" cstate="print"/>
          <a:srcRect/>
          <a:stretch>
            <a:fillRect/>
          </a:stretch>
        </p:blipFill>
        <p:spPr bwMode="auto">
          <a:xfrm>
            <a:off x="4292600" y="2768600"/>
            <a:ext cx="4648200" cy="1236663"/>
          </a:xfrm>
          <a:prstGeom prst="rect">
            <a:avLst/>
          </a:prstGeom>
          <a:noFill/>
          <a:ln w="9525">
            <a:solidFill>
              <a:srgbClr val="000000"/>
            </a:solidFill>
            <a:miter lim="800000"/>
            <a:headEnd/>
            <a:tailEnd/>
          </a:ln>
          <a:effectLst>
            <a:outerShdw dist="71842" dir="2700000" algn="ctr" rotWithShape="0">
              <a:srgbClr val="4D4D4D"/>
            </a:outerShdw>
          </a:effectLst>
        </p:spPr>
      </p:pic>
      <p:pic>
        <p:nvPicPr>
          <p:cNvPr id="1021960" name="Picture 8" descr="type36"/>
          <p:cNvPicPr>
            <a:picLocks noChangeAspect="1" noChangeArrowheads="1"/>
          </p:cNvPicPr>
          <p:nvPr/>
        </p:nvPicPr>
        <p:blipFill>
          <a:blip r:embed="rId4" cstate="print"/>
          <a:srcRect/>
          <a:stretch>
            <a:fillRect/>
          </a:stretch>
        </p:blipFill>
        <p:spPr bwMode="auto">
          <a:xfrm>
            <a:off x="5803900" y="3873500"/>
            <a:ext cx="2971800" cy="1296988"/>
          </a:xfrm>
          <a:prstGeom prst="rect">
            <a:avLst/>
          </a:prstGeom>
          <a:noFill/>
          <a:ln w="9525">
            <a:solidFill>
              <a:srgbClr val="000000"/>
            </a:solidFill>
            <a:miter lim="800000"/>
            <a:headEnd/>
            <a:tailEnd/>
          </a:ln>
          <a:effectLst>
            <a:outerShdw dist="71842" dir="2700000" algn="ctr" rotWithShape="0">
              <a:srgbClr val="4D4D4D"/>
            </a:outerShdw>
          </a:effectLst>
        </p:spPr>
      </p:pic>
      <p:sp>
        <p:nvSpPr>
          <p:cNvPr id="1021961" name="AutoShape 9"/>
          <p:cNvSpPr>
            <a:spLocks noChangeArrowheads="1"/>
          </p:cNvSpPr>
          <p:nvPr/>
        </p:nvSpPr>
        <p:spPr bwMode="auto">
          <a:xfrm rot="26991749">
            <a:off x="5967413" y="3590925"/>
            <a:ext cx="485775" cy="612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solidFill>
              <a:srgbClr val="000000"/>
            </a:solidFill>
            <a:miter lim="800000"/>
            <a:headEnd/>
            <a:tailEnd/>
          </a:ln>
          <a:effectLst>
            <a:outerShdw dist="35921" dir="2700000" algn="ctr" rotWithShape="0">
              <a:srgbClr val="4D4D4D"/>
            </a:outerShdw>
          </a:effectLst>
        </p:spPr>
        <p:txBody>
          <a:bodyPr lIns="92075" tIns="46038" rIns="92075" bIns="46038" anchor="ctr">
            <a:spAutoFit/>
          </a:bodyPr>
          <a:lstStyle/>
          <a:p>
            <a:endParaRPr lang="de-DE"/>
          </a:p>
        </p:txBody>
      </p:sp>
      <p:pic>
        <p:nvPicPr>
          <p:cNvPr id="1021962" name="Picture 10" descr="type37"/>
          <p:cNvPicPr>
            <a:picLocks noChangeAspect="1" noChangeArrowheads="1"/>
          </p:cNvPicPr>
          <p:nvPr/>
        </p:nvPicPr>
        <p:blipFill>
          <a:blip r:embed="rId5" cstate="print"/>
          <a:srcRect/>
          <a:stretch>
            <a:fillRect/>
          </a:stretch>
        </p:blipFill>
        <p:spPr bwMode="auto">
          <a:xfrm>
            <a:off x="292100" y="4267200"/>
            <a:ext cx="4800600" cy="1447800"/>
          </a:xfrm>
          <a:prstGeom prst="rect">
            <a:avLst/>
          </a:prstGeom>
          <a:noFill/>
          <a:ln w="9525">
            <a:solidFill>
              <a:srgbClr val="000000"/>
            </a:solidFill>
            <a:miter lim="800000"/>
            <a:headEnd/>
            <a:tailEnd/>
          </a:ln>
          <a:effectLst>
            <a:outerShdw dist="71842" dir="2700000" algn="ctr" rotWithShape="0">
              <a:srgbClr val="4D4D4D"/>
            </a:outerShdw>
          </a:effectLst>
        </p:spPr>
      </p:pic>
      <p:pic>
        <p:nvPicPr>
          <p:cNvPr id="1021963" name="Picture 11"/>
          <p:cNvPicPr>
            <a:picLocks noChangeAspect="1" noChangeArrowheads="1"/>
          </p:cNvPicPr>
          <p:nvPr/>
        </p:nvPicPr>
        <p:blipFill>
          <a:blip r:embed="rId6" cstate="print"/>
          <a:srcRect/>
          <a:stretch>
            <a:fillRect/>
          </a:stretch>
        </p:blipFill>
        <p:spPr bwMode="auto">
          <a:xfrm>
            <a:off x="3322638" y="5287963"/>
            <a:ext cx="5592762" cy="1323975"/>
          </a:xfrm>
          <a:prstGeom prst="rect">
            <a:avLst/>
          </a:prstGeom>
          <a:noFill/>
          <a:ln w="19050">
            <a:solidFill>
              <a:srgbClr val="000000"/>
            </a:solidFill>
            <a:miter lim="800000"/>
            <a:headEnd/>
            <a:tailEnd/>
          </a:ln>
          <a:effectLst>
            <a:outerShdw dist="71842" dir="2700000" algn="ctr" rotWithShape="0">
              <a:srgbClr val="4D4D4D"/>
            </a:outerShdw>
          </a:effectLst>
        </p:spPr>
      </p:pic>
      <p:pic>
        <p:nvPicPr>
          <p:cNvPr id="1021964" name="Picture 12" descr="type438"/>
          <p:cNvPicPr>
            <a:picLocks noChangeAspect="1" noChangeArrowheads="1"/>
          </p:cNvPicPr>
          <p:nvPr/>
        </p:nvPicPr>
        <p:blipFill>
          <a:blip r:embed="rId7" cstate="print"/>
          <a:srcRect/>
          <a:stretch>
            <a:fillRect/>
          </a:stretch>
        </p:blipFill>
        <p:spPr bwMode="auto">
          <a:xfrm>
            <a:off x="381000" y="5918200"/>
            <a:ext cx="2235200" cy="533400"/>
          </a:xfrm>
          <a:prstGeom prst="rect">
            <a:avLst/>
          </a:prstGeom>
          <a:noFill/>
          <a:ln w="9525">
            <a:solidFill>
              <a:srgbClr val="000000"/>
            </a:solidFill>
            <a:miter lim="800000"/>
            <a:headEnd/>
            <a:tailEnd/>
          </a:ln>
          <a:effectLst>
            <a:outerShdw dist="71842" dir="2700000" algn="ctr" rotWithShape="0">
              <a:srgbClr val="4D4D4D"/>
            </a:outerShdw>
          </a:effectLst>
        </p:spPr>
      </p:pic>
      <p:sp>
        <p:nvSpPr>
          <p:cNvPr id="1021965" name="AutoShape 13"/>
          <p:cNvSpPr>
            <a:spLocks noChangeArrowheads="1"/>
          </p:cNvSpPr>
          <p:nvPr/>
        </p:nvSpPr>
        <p:spPr bwMode="auto">
          <a:xfrm rot="21591749">
            <a:off x="2743200" y="5915025"/>
            <a:ext cx="827088" cy="612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solidFill>
              <a:srgbClr val="000000"/>
            </a:solidFill>
            <a:miter lim="800000"/>
            <a:headEnd/>
            <a:tailEnd/>
          </a:ln>
          <a:effectLst>
            <a:outerShdw dist="35921" dir="2700000" algn="ctr" rotWithShape="0">
              <a:srgbClr val="4D4D4D"/>
            </a:outerShdw>
          </a:effectLst>
        </p:spPr>
        <p:txBody>
          <a:bodyPr lIns="92075" tIns="46038" rIns="92075" bIns="46038" anchor="ctr">
            <a:spAutoFit/>
          </a:bodyPr>
          <a:lstStyle/>
          <a:p>
            <a:endParaRPr lang="de-DE"/>
          </a:p>
        </p:txBody>
      </p:sp>
      <p:sp>
        <p:nvSpPr>
          <p:cNvPr id="1021966" name="AutoShape 14"/>
          <p:cNvSpPr>
            <a:spLocks noChangeArrowheads="1"/>
          </p:cNvSpPr>
          <p:nvPr/>
        </p:nvSpPr>
        <p:spPr bwMode="auto">
          <a:xfrm rot="26991749">
            <a:off x="337344" y="5249069"/>
            <a:ext cx="614363" cy="612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12700">
            <a:solidFill>
              <a:srgbClr val="000000"/>
            </a:solidFill>
            <a:miter lim="800000"/>
            <a:headEnd/>
            <a:tailEnd/>
          </a:ln>
          <a:effectLst>
            <a:outerShdw dist="35921" dir="2700000" algn="ctr" rotWithShape="0">
              <a:srgbClr val="4D4D4D"/>
            </a:outerShdw>
          </a:effectLst>
        </p:spPr>
        <p:txBody>
          <a:bodyPr lIns="92075" tIns="46038" rIns="92075" bIns="46038" anchor="ctr">
            <a:spAutoFit/>
          </a:bodyPr>
          <a:lstStyle/>
          <a:p>
            <a:endParaRPr lang="de-DE"/>
          </a:p>
        </p:txBody>
      </p:sp>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3"/>
          <p:cNvSpPr>
            <a:spLocks noGrp="1"/>
          </p:cNvSpPr>
          <p:nvPr>
            <p:ph type="ftr" sz="quarter" idx="10"/>
          </p:nvPr>
        </p:nvSpPr>
        <p:spPr/>
        <p:txBody>
          <a:bodyPr/>
          <a:lstStyle/>
          <a:p>
            <a:r>
              <a:rPr lang="en-US"/>
              <a:t>© 2006 PTC</a:t>
            </a:r>
          </a:p>
        </p:txBody>
      </p:sp>
      <p:sp>
        <p:nvSpPr>
          <p:cNvPr id="7" name="Foliennummernplatzhalter 4"/>
          <p:cNvSpPr>
            <a:spLocks noGrp="1"/>
          </p:cNvSpPr>
          <p:nvPr>
            <p:ph type="sldNum" sz="quarter" idx="11"/>
          </p:nvPr>
        </p:nvSpPr>
        <p:spPr/>
        <p:txBody>
          <a:bodyPr/>
          <a:lstStyle/>
          <a:p>
            <a:fld id="{679175C5-7FAB-4EEF-9EC8-A0E8740D1F58}" type="slidenum">
              <a:rPr lang="en-US"/>
              <a:pPr/>
              <a:t>53</a:t>
            </a:fld>
            <a:endParaRPr lang="en-US"/>
          </a:p>
        </p:txBody>
      </p:sp>
      <p:sp>
        <p:nvSpPr>
          <p:cNvPr id="1022978" name="Rectangle 2"/>
          <p:cNvSpPr>
            <a:spLocks noGrp="1" noChangeArrowheads="1"/>
          </p:cNvSpPr>
          <p:nvPr>
            <p:ph type="title"/>
          </p:nvPr>
        </p:nvSpPr>
        <p:spPr/>
        <p:txBody>
          <a:bodyPr/>
          <a:lstStyle/>
          <a:p>
            <a:r>
              <a:rPr lang="en-GB" u="sng"/>
              <a:t>Miscellaneous Requirements</a:t>
            </a:r>
            <a:endParaRPr lang="en-US" u="sng"/>
          </a:p>
        </p:txBody>
      </p:sp>
      <p:sp>
        <p:nvSpPr>
          <p:cNvPr id="1022980" name="Rectangle 4"/>
          <p:cNvSpPr>
            <a:spLocks noChangeArrowheads="1"/>
          </p:cNvSpPr>
          <p:nvPr/>
        </p:nvSpPr>
        <p:spPr bwMode="auto">
          <a:xfrm>
            <a:off x="341313" y="1266825"/>
            <a:ext cx="8445500" cy="619125"/>
          </a:xfrm>
          <a:prstGeom prst="rect">
            <a:avLst/>
          </a:prstGeom>
          <a:solidFill>
            <a:srgbClr val="FFFF99"/>
          </a:solidFill>
          <a:ln w="19050">
            <a:solidFill>
              <a:schemeClr val="tx1"/>
            </a:solidFill>
            <a:miter lim="800000"/>
            <a:headEnd/>
            <a:tailEnd/>
          </a:ln>
        </p:spPr>
        <p:txBody>
          <a:bodyPr lIns="0" tIns="0" rIns="0" bIns="0"/>
          <a:lstStyle/>
          <a:p>
            <a:pPr algn="ctr"/>
            <a:r>
              <a:rPr lang="en-GB" sz="1800" b="1">
                <a:solidFill>
                  <a:schemeClr val="accent1"/>
                </a:solidFill>
              </a:rPr>
              <a:t>Explain how the administrator is able to analyse software errors (e.g. trace files, debugger etc).</a:t>
            </a:r>
          </a:p>
          <a:p>
            <a:pPr algn="ctr"/>
            <a:endParaRPr lang="en-GB" sz="1800" b="1">
              <a:solidFill>
                <a:schemeClr val="accent1"/>
              </a:solidFill>
            </a:endParaRPr>
          </a:p>
        </p:txBody>
      </p:sp>
      <p:sp>
        <p:nvSpPr>
          <p:cNvPr id="1022981" name="Text Box 5"/>
          <p:cNvSpPr txBox="1">
            <a:spLocks noChangeArrowheads="1"/>
          </p:cNvSpPr>
          <p:nvPr/>
        </p:nvSpPr>
        <p:spPr bwMode="auto">
          <a:xfrm>
            <a:off x="317500" y="1957388"/>
            <a:ext cx="8158163" cy="2536825"/>
          </a:xfrm>
          <a:prstGeom prst="rect">
            <a:avLst/>
          </a:prstGeom>
          <a:noFill/>
          <a:ln w="9525">
            <a:noFill/>
            <a:miter lim="800000"/>
            <a:headEnd/>
            <a:tailEnd/>
          </a:ln>
          <a:effectLst/>
        </p:spPr>
        <p:txBody>
          <a:bodyPr>
            <a:spAutoFit/>
          </a:bodyPr>
          <a:lstStyle/>
          <a:p>
            <a:r>
              <a:rPr lang="en-US" sz="1600"/>
              <a:t>Log files are used to capture exception/error tracebacks and debug tracing messages. </a:t>
            </a:r>
          </a:p>
          <a:p>
            <a:r>
              <a:rPr lang="en-US" sz="1600"/>
              <a:t>In the first case, log entries are generally infrequent, marking exceptional events. </a:t>
            </a:r>
          </a:p>
          <a:p>
            <a:endParaRPr lang="en-US" sz="1600"/>
          </a:p>
          <a:p>
            <a:r>
              <a:rPr lang="en-US" sz="1600"/>
              <a:t>However, you can enable more verbose logging levels for troubleshooting purposes. </a:t>
            </a:r>
          </a:p>
          <a:p>
            <a:endParaRPr lang="en-US" sz="1600"/>
          </a:p>
          <a:p>
            <a:r>
              <a:rPr lang="en-US" sz="1600"/>
              <a:t>Many packages support the printing of messages during execution to assist you in debugging. </a:t>
            </a:r>
          </a:p>
          <a:p>
            <a:endParaRPr lang="en-US" sz="1600"/>
          </a:p>
          <a:p>
            <a:r>
              <a:rPr lang="en-US" sz="1600"/>
              <a:t>Additionally, log files can be appended or overwritten at each execution.</a:t>
            </a:r>
          </a:p>
          <a:p>
            <a:r>
              <a:rPr lang="en-US" sz="1600"/>
              <a:t>Output can be sent to both the console and log file, or just the log file.</a:t>
            </a:r>
          </a:p>
        </p:txBody>
      </p:sp>
      <p:pic>
        <p:nvPicPr>
          <p:cNvPr id="1022982" name="Picture 6"/>
          <p:cNvPicPr>
            <a:picLocks noChangeAspect="1" noChangeArrowheads="1"/>
          </p:cNvPicPr>
          <p:nvPr/>
        </p:nvPicPr>
        <p:blipFill>
          <a:blip r:embed="rId2" cstate="print"/>
          <a:srcRect/>
          <a:stretch>
            <a:fillRect/>
          </a:stretch>
        </p:blipFill>
        <p:spPr bwMode="auto">
          <a:xfrm>
            <a:off x="442913" y="4625975"/>
            <a:ext cx="8148637" cy="1822450"/>
          </a:xfrm>
          <a:prstGeom prst="rect">
            <a:avLst/>
          </a:prstGeom>
          <a:noFill/>
          <a:ln w="9525">
            <a:solidFill>
              <a:schemeClr val="tx1"/>
            </a:solidFill>
            <a:miter lim="800000"/>
            <a:headEnd/>
            <a:tailEnd/>
          </a:ln>
          <a:effectLst/>
        </p:spPr>
      </p:pic>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ußzeilenplatzhalter 3"/>
          <p:cNvSpPr>
            <a:spLocks noGrp="1"/>
          </p:cNvSpPr>
          <p:nvPr>
            <p:ph type="ftr" sz="quarter" idx="10"/>
          </p:nvPr>
        </p:nvSpPr>
        <p:spPr/>
        <p:txBody>
          <a:bodyPr/>
          <a:lstStyle/>
          <a:p>
            <a:r>
              <a:rPr lang="en-US"/>
              <a:t>© 2006 PTC</a:t>
            </a:r>
          </a:p>
        </p:txBody>
      </p:sp>
      <p:sp>
        <p:nvSpPr>
          <p:cNvPr id="11" name="Foliennummernplatzhalter 4"/>
          <p:cNvSpPr>
            <a:spLocks noGrp="1"/>
          </p:cNvSpPr>
          <p:nvPr>
            <p:ph type="sldNum" sz="quarter" idx="11"/>
          </p:nvPr>
        </p:nvSpPr>
        <p:spPr/>
        <p:txBody>
          <a:bodyPr/>
          <a:lstStyle/>
          <a:p>
            <a:fld id="{5191318A-FFA7-4F17-9202-B1BD6397571E}" type="slidenum">
              <a:rPr lang="en-US"/>
              <a:pPr/>
              <a:t>54</a:t>
            </a:fld>
            <a:endParaRPr lang="en-US"/>
          </a:p>
        </p:txBody>
      </p:sp>
      <p:pic>
        <p:nvPicPr>
          <p:cNvPr id="1024008" name="Picture 8"/>
          <p:cNvPicPr>
            <a:picLocks noChangeAspect="1" noChangeArrowheads="1"/>
          </p:cNvPicPr>
          <p:nvPr/>
        </p:nvPicPr>
        <p:blipFill>
          <a:blip r:embed="rId2" cstate="print"/>
          <a:srcRect/>
          <a:stretch>
            <a:fillRect/>
          </a:stretch>
        </p:blipFill>
        <p:spPr bwMode="auto">
          <a:xfrm>
            <a:off x="366713" y="2176463"/>
            <a:ext cx="4330700" cy="2286000"/>
          </a:xfrm>
          <a:prstGeom prst="rect">
            <a:avLst/>
          </a:prstGeom>
          <a:noFill/>
          <a:ln w="9525">
            <a:noFill/>
            <a:miter lim="800000"/>
            <a:headEnd/>
            <a:tailEnd/>
          </a:ln>
          <a:effectLst/>
        </p:spPr>
      </p:pic>
      <p:sp>
        <p:nvSpPr>
          <p:cNvPr id="1024002" name="Rectangle 2"/>
          <p:cNvSpPr>
            <a:spLocks noGrp="1" noChangeArrowheads="1"/>
          </p:cNvSpPr>
          <p:nvPr>
            <p:ph type="title"/>
          </p:nvPr>
        </p:nvSpPr>
        <p:spPr/>
        <p:txBody>
          <a:bodyPr/>
          <a:lstStyle/>
          <a:p>
            <a:r>
              <a:rPr lang="en-GB" u="sng"/>
              <a:t>Miscellaneous Requirements</a:t>
            </a:r>
            <a:endParaRPr lang="en-US" u="sng"/>
          </a:p>
        </p:txBody>
      </p:sp>
      <p:sp>
        <p:nvSpPr>
          <p:cNvPr id="1024004" name="Rectangle 4"/>
          <p:cNvSpPr>
            <a:spLocks noChangeArrowheads="1"/>
          </p:cNvSpPr>
          <p:nvPr/>
        </p:nvSpPr>
        <p:spPr bwMode="auto">
          <a:xfrm>
            <a:off x="341313" y="1266825"/>
            <a:ext cx="8445500" cy="8286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800" b="1">
                <a:solidFill>
                  <a:schemeClr val="accent1"/>
                </a:solidFill>
              </a:rPr>
              <a:t>Explain how large sets of data can be changed by a system administrator (e.g. setting 500 documents to status “archived”). How is it possible to create history entries in that context?</a:t>
            </a:r>
            <a:r>
              <a:rPr lang="en-GB" sz="1900"/>
              <a:t> </a:t>
            </a:r>
            <a:endParaRPr lang="en-US" sz="1800" b="1">
              <a:solidFill>
                <a:schemeClr val="accent1"/>
              </a:solidFill>
            </a:endParaRPr>
          </a:p>
        </p:txBody>
      </p:sp>
      <p:sp>
        <p:nvSpPr>
          <p:cNvPr id="1024007" name="Rectangle 7"/>
          <p:cNvSpPr>
            <a:spLocks noChangeArrowheads="1"/>
          </p:cNvSpPr>
          <p:nvPr/>
        </p:nvSpPr>
        <p:spPr bwMode="auto">
          <a:xfrm>
            <a:off x="3228975" y="2532063"/>
            <a:ext cx="419100" cy="325437"/>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pic>
        <p:nvPicPr>
          <p:cNvPr id="1024009" name="Picture 9"/>
          <p:cNvPicPr>
            <a:picLocks noChangeAspect="1" noChangeArrowheads="1"/>
          </p:cNvPicPr>
          <p:nvPr/>
        </p:nvPicPr>
        <p:blipFill>
          <a:blip r:embed="rId3" cstate="print"/>
          <a:srcRect/>
          <a:stretch>
            <a:fillRect/>
          </a:stretch>
        </p:blipFill>
        <p:spPr bwMode="auto">
          <a:xfrm>
            <a:off x="4100513" y="2943225"/>
            <a:ext cx="4429125" cy="2057400"/>
          </a:xfrm>
          <a:prstGeom prst="rect">
            <a:avLst/>
          </a:prstGeom>
          <a:noFill/>
          <a:ln w="9525">
            <a:noFill/>
            <a:miter lim="800000"/>
            <a:headEnd/>
            <a:tailEnd/>
          </a:ln>
          <a:effectLst/>
        </p:spPr>
      </p:pic>
      <p:sp>
        <p:nvSpPr>
          <p:cNvPr id="1024010" name="Rectangle 10"/>
          <p:cNvSpPr>
            <a:spLocks noChangeArrowheads="1"/>
          </p:cNvSpPr>
          <p:nvPr/>
        </p:nvSpPr>
        <p:spPr bwMode="auto">
          <a:xfrm>
            <a:off x="4257675" y="3208338"/>
            <a:ext cx="2247900" cy="9064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24011" name="Rectangle 11"/>
          <p:cNvSpPr>
            <a:spLocks noChangeArrowheads="1"/>
          </p:cNvSpPr>
          <p:nvPr/>
        </p:nvSpPr>
        <p:spPr bwMode="auto">
          <a:xfrm>
            <a:off x="368300" y="4583113"/>
            <a:ext cx="3663950" cy="1558925"/>
          </a:xfrm>
          <a:prstGeom prst="rect">
            <a:avLst/>
          </a:prstGeom>
          <a:noFill/>
          <a:ln w="9525">
            <a:noFill/>
            <a:miter lim="800000"/>
            <a:headEnd/>
            <a:tailEnd/>
          </a:ln>
          <a:effectLst/>
        </p:spPr>
        <p:txBody>
          <a:bodyPr anchor="ctr">
            <a:spAutoFit/>
          </a:bodyPr>
          <a:lstStyle/>
          <a:p>
            <a:r>
              <a:rPr lang="en-US" sz="1600"/>
              <a:t>Windchill provides the functionality to select a large set of data and to “promote” to a different status </a:t>
            </a:r>
          </a:p>
          <a:p>
            <a:endParaRPr lang="de-DE" sz="1600"/>
          </a:p>
          <a:p>
            <a:r>
              <a:rPr lang="de-DE" sz="1600"/>
              <a:t>The History is automatically written to the LifeCycle History</a:t>
            </a:r>
            <a:endParaRPr lang="en-US" sz="1600"/>
          </a:p>
        </p:txBody>
      </p:sp>
      <p:pic>
        <p:nvPicPr>
          <p:cNvPr id="1024012" name="Picture 12"/>
          <p:cNvPicPr>
            <a:picLocks noChangeAspect="1" noChangeArrowheads="1"/>
          </p:cNvPicPr>
          <p:nvPr/>
        </p:nvPicPr>
        <p:blipFill>
          <a:blip r:embed="rId4" cstate="print"/>
          <a:srcRect/>
          <a:stretch>
            <a:fillRect/>
          </a:stretch>
        </p:blipFill>
        <p:spPr bwMode="auto">
          <a:xfrm>
            <a:off x="4024313" y="5276850"/>
            <a:ext cx="4876800" cy="1066800"/>
          </a:xfrm>
          <a:prstGeom prst="rect">
            <a:avLst/>
          </a:prstGeom>
          <a:noFill/>
          <a:ln w="9525">
            <a:noFill/>
            <a:miter lim="800000"/>
            <a:headEnd/>
            <a:tailEnd/>
          </a:ln>
          <a:effectLst/>
        </p:spPr>
      </p:pic>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41F9AA05-4CF1-46B9-996C-36C2B6A152D7}" type="slidenum">
              <a:rPr lang="en-US"/>
              <a:pPr/>
              <a:t>55</a:t>
            </a:fld>
            <a:endParaRPr lang="en-US"/>
          </a:p>
        </p:txBody>
      </p:sp>
      <p:sp>
        <p:nvSpPr>
          <p:cNvPr id="1063938" name="Rectangle 2"/>
          <p:cNvSpPr>
            <a:spLocks noGrp="1" noChangeArrowheads="1"/>
          </p:cNvSpPr>
          <p:nvPr>
            <p:ph type="title"/>
          </p:nvPr>
        </p:nvSpPr>
        <p:spPr/>
        <p:txBody>
          <a:bodyPr/>
          <a:lstStyle/>
          <a:p>
            <a:r>
              <a:rPr lang="en-GB" u="sng"/>
              <a:t>User Interface</a:t>
            </a:r>
            <a:endParaRPr lang="en-US" u="sng"/>
          </a:p>
        </p:txBody>
      </p:sp>
      <p:sp>
        <p:nvSpPr>
          <p:cNvPr id="1063939" name="Rectangle 3"/>
          <p:cNvSpPr>
            <a:spLocks noChangeArrowheads="1"/>
          </p:cNvSpPr>
          <p:nvPr/>
        </p:nvSpPr>
        <p:spPr bwMode="auto">
          <a:xfrm>
            <a:off x="363538" y="1304925"/>
            <a:ext cx="8704262" cy="1098550"/>
          </a:xfrm>
          <a:prstGeom prst="rect">
            <a:avLst/>
          </a:prstGeom>
          <a:noFill/>
          <a:ln w="9525">
            <a:noFill/>
            <a:miter lim="800000"/>
            <a:headEnd/>
            <a:tailEnd/>
          </a:ln>
          <a:effectLst/>
        </p:spPr>
        <p:txBody>
          <a:bodyPr lIns="0" tIns="0" rIns="0" bIns="0" anchor="ctr">
            <a:spAutoFit/>
          </a:bodyPr>
          <a:lstStyle/>
          <a:p>
            <a:pPr>
              <a:buFontTx/>
              <a:buChar char="•"/>
            </a:pPr>
            <a:r>
              <a:rPr lang="en-GB" sz="1800"/>
              <a:t> Show how system administrators can change the helpfiles or create own </a:t>
            </a:r>
          </a:p>
          <a:p>
            <a:r>
              <a:rPr lang="en-GB" sz="1800"/>
              <a:t>  additional helpfiles</a:t>
            </a:r>
          </a:p>
          <a:p>
            <a:r>
              <a:rPr lang="en-GB" sz="1800"/>
              <a:t> </a:t>
            </a:r>
            <a:endParaRPr lang="en-US" sz="1800"/>
          </a:p>
          <a:p>
            <a:pPr>
              <a:buFontTx/>
              <a:buChar char="•"/>
            </a:pPr>
            <a:r>
              <a:rPr lang="en-GB" sz="1800"/>
              <a:t> Show how users can switch between languages of the interface and of the data.</a:t>
            </a:r>
            <a:endParaRPr lang="en-US" sz="1800"/>
          </a:p>
        </p:txBody>
      </p:sp>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ußzeilenplatzhalter 3"/>
          <p:cNvSpPr>
            <a:spLocks noGrp="1"/>
          </p:cNvSpPr>
          <p:nvPr>
            <p:ph type="ftr" sz="quarter" idx="10"/>
          </p:nvPr>
        </p:nvSpPr>
        <p:spPr/>
        <p:txBody>
          <a:bodyPr/>
          <a:lstStyle/>
          <a:p>
            <a:r>
              <a:rPr lang="en-US"/>
              <a:t>© 2006 PTC</a:t>
            </a:r>
          </a:p>
        </p:txBody>
      </p:sp>
      <p:sp>
        <p:nvSpPr>
          <p:cNvPr id="30" name="Foliennummernplatzhalter 4"/>
          <p:cNvSpPr>
            <a:spLocks noGrp="1"/>
          </p:cNvSpPr>
          <p:nvPr>
            <p:ph type="sldNum" sz="quarter" idx="11"/>
          </p:nvPr>
        </p:nvSpPr>
        <p:spPr/>
        <p:txBody>
          <a:bodyPr/>
          <a:lstStyle/>
          <a:p>
            <a:fld id="{B714FDB4-9809-4496-9BF0-C1278E04762F}" type="slidenum">
              <a:rPr lang="en-US"/>
              <a:pPr/>
              <a:t>56</a:t>
            </a:fld>
            <a:endParaRPr lang="en-US"/>
          </a:p>
        </p:txBody>
      </p:sp>
      <p:sp>
        <p:nvSpPr>
          <p:cNvPr id="1012738" name="Rectangle 2"/>
          <p:cNvSpPr>
            <a:spLocks noGrp="1" noChangeArrowheads="1"/>
          </p:cNvSpPr>
          <p:nvPr>
            <p:ph type="title"/>
          </p:nvPr>
        </p:nvSpPr>
        <p:spPr/>
        <p:txBody>
          <a:bodyPr/>
          <a:lstStyle/>
          <a:p>
            <a:r>
              <a:rPr lang="en-GB" u="sng"/>
              <a:t>User Interface</a:t>
            </a:r>
            <a:endParaRPr lang="en-US" u="sng"/>
          </a:p>
        </p:txBody>
      </p:sp>
      <p:sp>
        <p:nvSpPr>
          <p:cNvPr id="1012740" name="Rectangle 4"/>
          <p:cNvSpPr>
            <a:spLocks noChangeArrowheads="1"/>
          </p:cNvSpPr>
          <p:nvPr/>
        </p:nvSpPr>
        <p:spPr bwMode="auto">
          <a:xfrm>
            <a:off x="341313" y="1266825"/>
            <a:ext cx="8445500" cy="266700"/>
          </a:xfrm>
          <a:prstGeom prst="rect">
            <a:avLst/>
          </a:prstGeom>
          <a:solidFill>
            <a:srgbClr val="FFFF99"/>
          </a:solidFill>
          <a:ln w="19050">
            <a:solidFill>
              <a:schemeClr val="tx1"/>
            </a:solidFill>
            <a:miter lim="800000"/>
            <a:headEnd/>
            <a:tailEnd/>
          </a:ln>
        </p:spPr>
        <p:txBody>
          <a:bodyPr lIns="0" tIns="0" rIns="0" bIns="0"/>
          <a:lstStyle/>
          <a:p>
            <a:pPr algn="ctr"/>
            <a:r>
              <a:rPr lang="en-GB" sz="1800"/>
              <a:t> </a:t>
            </a:r>
            <a:r>
              <a:rPr lang="en-GB" sz="1800" b="1">
                <a:solidFill>
                  <a:schemeClr val="accent1"/>
                </a:solidFill>
              </a:rPr>
              <a:t>Show how system administrators can change the helpfiles</a:t>
            </a:r>
          </a:p>
        </p:txBody>
      </p:sp>
      <p:sp>
        <p:nvSpPr>
          <p:cNvPr id="1012741" name="Text Box 5"/>
          <p:cNvSpPr txBox="1">
            <a:spLocks noChangeArrowheads="1"/>
          </p:cNvSpPr>
          <p:nvPr/>
        </p:nvSpPr>
        <p:spPr bwMode="auto">
          <a:xfrm>
            <a:off x="393700" y="1690688"/>
            <a:ext cx="8301038" cy="822325"/>
          </a:xfrm>
          <a:prstGeom prst="rect">
            <a:avLst/>
          </a:prstGeom>
          <a:noFill/>
          <a:ln w="9525">
            <a:noFill/>
            <a:miter lim="800000"/>
            <a:headEnd/>
            <a:tailEnd/>
          </a:ln>
          <a:effectLst/>
        </p:spPr>
        <p:txBody>
          <a:bodyPr>
            <a:spAutoFit/>
          </a:bodyPr>
          <a:lstStyle/>
          <a:p>
            <a:r>
              <a:rPr lang="en-US" sz="1200"/>
              <a:t>Windchill solutions deliver online help in the WebHelp format provided by the eHelp Corporation. WebHelp is a cross-browser, HTML-based format that provides a three-pane window. The top pane contains buttons to select navigation</a:t>
            </a:r>
          </a:p>
          <a:p>
            <a:r>
              <a:rPr lang="en-US" sz="1200"/>
              <a:t>features, the left pane contains the table of contents and a search form for navigating and searching the help system; the online help content appears in theright pane.</a:t>
            </a:r>
          </a:p>
        </p:txBody>
      </p:sp>
      <p:sp>
        <p:nvSpPr>
          <p:cNvPr id="1012742" name="Rectangle 6"/>
          <p:cNvSpPr>
            <a:spLocks noChangeArrowheads="1"/>
          </p:cNvSpPr>
          <p:nvPr/>
        </p:nvSpPr>
        <p:spPr bwMode="auto">
          <a:xfrm>
            <a:off x="393700" y="2616200"/>
            <a:ext cx="8077200" cy="457200"/>
          </a:xfrm>
          <a:prstGeom prst="rect">
            <a:avLst/>
          </a:prstGeom>
          <a:noFill/>
          <a:ln w="9525">
            <a:noFill/>
            <a:miter lim="800000"/>
            <a:headEnd/>
            <a:tailEnd/>
          </a:ln>
          <a:effectLst/>
        </p:spPr>
        <p:txBody>
          <a:bodyPr>
            <a:spAutoFit/>
          </a:bodyPr>
          <a:lstStyle/>
          <a:p>
            <a:r>
              <a:rPr lang="en-US" sz="1200"/>
              <a:t>WebHelp is a cross-browser format that uses dynamic HTML (DHTML) to display the table of contents and full-text search navigation tools. The following table summarizes the customizations you can make in WebHelp:</a:t>
            </a:r>
          </a:p>
        </p:txBody>
      </p:sp>
      <p:graphicFrame>
        <p:nvGraphicFramePr>
          <p:cNvPr id="1012795" name="Group 59"/>
          <p:cNvGraphicFramePr>
            <a:graphicFrameLocks noGrp="1"/>
          </p:cNvGraphicFramePr>
          <p:nvPr>
            <p:ph idx="1"/>
          </p:nvPr>
        </p:nvGraphicFramePr>
        <p:xfrm>
          <a:off x="531813" y="3182938"/>
          <a:ext cx="8007350" cy="2895728"/>
        </p:xfrm>
        <a:graphic>
          <a:graphicData uri="http://schemas.openxmlformats.org/drawingml/2006/table">
            <a:tbl>
              <a:tblPr/>
              <a:tblGrid>
                <a:gridCol w="4003675"/>
                <a:gridCol w="4003675"/>
              </a:tblGrid>
              <a:tr h="407988">
                <a:tc>
                  <a:txBody>
                    <a:bodyPr/>
                    <a:lstStyle/>
                    <a:p>
                      <a:pPr marL="0" marR="0" lvl="0" indent="0" algn="ctr"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Customization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DHTML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l"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Edit, add, and delete topic content.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988">
                <a:tc>
                  <a:txBody>
                    <a:bodyPr/>
                    <a:lstStyle/>
                    <a:p>
                      <a:pPr marL="0" marR="0" lvl="0" indent="0" algn="l"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Edit existing table of contents entries/links and search results/links.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l"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Delete table of contents entries/links and search results/links.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988">
                <a:tc>
                  <a:txBody>
                    <a:bodyPr/>
                    <a:lstStyle/>
                    <a:p>
                      <a:pPr marL="0" marR="0" lvl="0" indent="0" algn="l"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Add table of contents entries and links.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988">
                <a:tc>
                  <a:txBody>
                    <a:bodyPr/>
                    <a:lstStyle/>
                    <a:p>
                      <a:pPr marL="0" marR="0" lvl="0" indent="0" algn="l"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Change background color of topics and make other basic topic style changes</a:t>
                      </a:r>
                      <a:r>
                        <a:rPr kumimoji="0" lang="en-US" sz="1700" b="0" i="1" u="none" strike="noStrike" cap="none" normalizeH="0" baseline="0" smtClean="0">
                          <a:ln>
                            <a:noFill/>
                          </a:ln>
                          <a:solidFill>
                            <a:schemeClr val="accent1"/>
                          </a:solidFill>
                          <a:effectLst/>
                          <a:latin typeface="Arial" charset="0"/>
                          <a:ea typeface="MS PGothic" pitchFamily="34" charset="-128"/>
                        </a:rPr>
                        <a:t>.</a:t>
                      </a:r>
                      <a:endParaRPr kumimoji="0" lang="en-US" sz="1700" b="0" i="0" u="none" strike="noStrike" cap="none" normalizeH="0" baseline="0" smtClean="0">
                        <a:ln>
                          <a:noFill/>
                        </a:ln>
                        <a:solidFill>
                          <a:schemeClr val="accent1"/>
                        </a:solidFill>
                        <a:effectLst/>
                        <a:latin typeface="Arial" charset="0"/>
                        <a:ea typeface="MS PGothic"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40000"/>
                        </a:spcBef>
                        <a:spcAft>
                          <a:spcPct val="25000"/>
                        </a:spcAft>
                        <a:buClrTx/>
                        <a:buSzTx/>
                        <a:buFontTx/>
                        <a:buNone/>
                        <a:tabLst/>
                      </a:pPr>
                      <a:r>
                        <a:rPr kumimoji="0" lang="en-US" sz="1700" b="0" i="0" u="none" strike="noStrike" cap="none" normalizeH="0" baseline="0" smtClean="0">
                          <a:ln>
                            <a:noFill/>
                          </a:ln>
                          <a:solidFill>
                            <a:schemeClr val="accent1"/>
                          </a:solidFill>
                          <a:effectLst/>
                          <a:latin typeface="Arial" charset="0"/>
                          <a:ea typeface="MS PGothic" pitchFamily="34" charset="-128"/>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ußzeilenplatzhalter 3"/>
          <p:cNvSpPr>
            <a:spLocks noGrp="1"/>
          </p:cNvSpPr>
          <p:nvPr>
            <p:ph type="ftr" sz="quarter" idx="10"/>
          </p:nvPr>
        </p:nvSpPr>
        <p:spPr/>
        <p:txBody>
          <a:bodyPr/>
          <a:lstStyle/>
          <a:p>
            <a:r>
              <a:rPr lang="en-US"/>
              <a:t>© 2006 PTC</a:t>
            </a:r>
          </a:p>
        </p:txBody>
      </p:sp>
      <p:sp>
        <p:nvSpPr>
          <p:cNvPr id="13" name="Foliennummernplatzhalter 4"/>
          <p:cNvSpPr>
            <a:spLocks noGrp="1"/>
          </p:cNvSpPr>
          <p:nvPr>
            <p:ph type="sldNum" sz="quarter" idx="11"/>
          </p:nvPr>
        </p:nvSpPr>
        <p:spPr/>
        <p:txBody>
          <a:bodyPr/>
          <a:lstStyle/>
          <a:p>
            <a:fld id="{BFC9EC97-79D5-43A7-A8D1-2FF6E0816028}" type="slidenum">
              <a:rPr lang="en-US"/>
              <a:pPr/>
              <a:t>57</a:t>
            </a:fld>
            <a:endParaRPr lang="en-US"/>
          </a:p>
        </p:txBody>
      </p:sp>
      <p:sp>
        <p:nvSpPr>
          <p:cNvPr id="1014786" name="Rectangle 2"/>
          <p:cNvSpPr>
            <a:spLocks noGrp="1" noChangeArrowheads="1"/>
          </p:cNvSpPr>
          <p:nvPr>
            <p:ph type="title"/>
          </p:nvPr>
        </p:nvSpPr>
        <p:spPr/>
        <p:txBody>
          <a:bodyPr/>
          <a:lstStyle/>
          <a:p>
            <a:r>
              <a:rPr lang="en-GB" u="sng"/>
              <a:t>User Interface</a:t>
            </a:r>
            <a:endParaRPr lang="en-US" u="sng"/>
          </a:p>
        </p:txBody>
      </p:sp>
      <p:sp>
        <p:nvSpPr>
          <p:cNvPr id="1014788" name="Rectangle 4"/>
          <p:cNvSpPr>
            <a:spLocks noChangeArrowheads="1"/>
          </p:cNvSpPr>
          <p:nvPr/>
        </p:nvSpPr>
        <p:spPr bwMode="auto">
          <a:xfrm>
            <a:off x="341313" y="1304925"/>
            <a:ext cx="8445500" cy="24765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600" b="1">
                <a:solidFill>
                  <a:schemeClr val="accent1"/>
                </a:solidFill>
              </a:rPr>
              <a:t>Show how users can switch between languages of the interface and of the data. </a:t>
            </a:r>
          </a:p>
        </p:txBody>
      </p:sp>
      <p:pic>
        <p:nvPicPr>
          <p:cNvPr id="1014790" name="Picture 6"/>
          <p:cNvPicPr>
            <a:picLocks noChangeAspect="1" noChangeArrowheads="1"/>
          </p:cNvPicPr>
          <p:nvPr/>
        </p:nvPicPr>
        <p:blipFill>
          <a:blip r:embed="rId2" cstate="print"/>
          <a:srcRect/>
          <a:stretch>
            <a:fillRect/>
          </a:stretch>
        </p:blipFill>
        <p:spPr bwMode="auto">
          <a:xfrm>
            <a:off x="2371725" y="2828925"/>
            <a:ext cx="1657350" cy="2076450"/>
          </a:xfrm>
          <a:prstGeom prst="rect">
            <a:avLst/>
          </a:prstGeom>
          <a:noFill/>
          <a:ln w="9525">
            <a:noFill/>
            <a:miter lim="800000"/>
            <a:headEnd/>
            <a:tailEnd/>
          </a:ln>
          <a:effectLst/>
        </p:spPr>
      </p:pic>
      <p:pic>
        <p:nvPicPr>
          <p:cNvPr id="1014792" name="Picture 8"/>
          <p:cNvPicPr>
            <a:picLocks noChangeAspect="1" noChangeArrowheads="1"/>
          </p:cNvPicPr>
          <p:nvPr/>
        </p:nvPicPr>
        <p:blipFill>
          <a:blip r:embed="rId3" cstate="print"/>
          <a:srcRect/>
          <a:stretch>
            <a:fillRect/>
          </a:stretch>
        </p:blipFill>
        <p:spPr bwMode="auto">
          <a:xfrm>
            <a:off x="376238" y="1595438"/>
            <a:ext cx="8372475" cy="1076325"/>
          </a:xfrm>
          <a:prstGeom prst="rect">
            <a:avLst/>
          </a:prstGeom>
          <a:noFill/>
          <a:ln w="9525">
            <a:noFill/>
            <a:miter lim="800000"/>
            <a:headEnd/>
            <a:tailEnd/>
          </a:ln>
          <a:effectLst/>
        </p:spPr>
      </p:pic>
      <p:pic>
        <p:nvPicPr>
          <p:cNvPr id="1014793" name="Picture 9"/>
          <p:cNvPicPr>
            <a:picLocks noChangeAspect="1" noChangeArrowheads="1"/>
          </p:cNvPicPr>
          <p:nvPr/>
        </p:nvPicPr>
        <p:blipFill>
          <a:blip r:embed="rId4" cstate="print"/>
          <a:srcRect/>
          <a:stretch>
            <a:fillRect/>
          </a:stretch>
        </p:blipFill>
        <p:spPr bwMode="auto">
          <a:xfrm>
            <a:off x="4611688" y="2695575"/>
            <a:ext cx="2117725" cy="2286000"/>
          </a:xfrm>
          <a:prstGeom prst="rect">
            <a:avLst/>
          </a:prstGeom>
          <a:noFill/>
          <a:ln w="9525">
            <a:noFill/>
            <a:miter lim="800000"/>
            <a:headEnd/>
            <a:tailEnd/>
          </a:ln>
          <a:effectLst/>
        </p:spPr>
      </p:pic>
      <p:pic>
        <p:nvPicPr>
          <p:cNvPr id="1014794" name="Picture 10"/>
          <p:cNvPicPr>
            <a:picLocks noChangeAspect="1" noChangeArrowheads="1"/>
          </p:cNvPicPr>
          <p:nvPr/>
        </p:nvPicPr>
        <p:blipFill>
          <a:blip r:embed="rId5" cstate="print"/>
          <a:srcRect/>
          <a:stretch>
            <a:fillRect/>
          </a:stretch>
        </p:blipFill>
        <p:spPr bwMode="auto">
          <a:xfrm>
            <a:off x="981075" y="5257800"/>
            <a:ext cx="7124700" cy="971550"/>
          </a:xfrm>
          <a:prstGeom prst="rect">
            <a:avLst/>
          </a:prstGeom>
          <a:noFill/>
          <a:ln w="9525">
            <a:noFill/>
            <a:miter lim="800000"/>
            <a:headEnd/>
            <a:tailEnd/>
          </a:ln>
          <a:effectLst/>
        </p:spPr>
      </p:pic>
      <p:sp>
        <p:nvSpPr>
          <p:cNvPr id="1014795" name="Rectangle 11"/>
          <p:cNvSpPr>
            <a:spLocks noChangeArrowheads="1"/>
          </p:cNvSpPr>
          <p:nvPr/>
        </p:nvSpPr>
        <p:spPr bwMode="auto">
          <a:xfrm>
            <a:off x="438150" y="1808163"/>
            <a:ext cx="733425" cy="2968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14796" name="Rectangle 12"/>
          <p:cNvSpPr>
            <a:spLocks noChangeArrowheads="1"/>
          </p:cNvSpPr>
          <p:nvPr/>
        </p:nvSpPr>
        <p:spPr bwMode="auto">
          <a:xfrm>
            <a:off x="2409825" y="4637088"/>
            <a:ext cx="1666875" cy="325437"/>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14797" name="Rectangle 13"/>
          <p:cNvSpPr>
            <a:spLocks noChangeArrowheads="1"/>
          </p:cNvSpPr>
          <p:nvPr/>
        </p:nvSpPr>
        <p:spPr bwMode="auto">
          <a:xfrm>
            <a:off x="5991225" y="3789363"/>
            <a:ext cx="628650" cy="325437"/>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14799" name="Rectangle 15"/>
          <p:cNvSpPr>
            <a:spLocks noChangeArrowheads="1"/>
          </p:cNvSpPr>
          <p:nvPr/>
        </p:nvSpPr>
        <p:spPr bwMode="auto">
          <a:xfrm>
            <a:off x="923925" y="5475288"/>
            <a:ext cx="733425" cy="2968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8862FFFA-485D-421F-A158-D6F56B286EAD}" type="slidenum">
              <a:rPr lang="en-US"/>
              <a:pPr/>
              <a:t>58</a:t>
            </a:fld>
            <a:endParaRPr lang="en-US"/>
          </a:p>
        </p:txBody>
      </p:sp>
      <p:sp>
        <p:nvSpPr>
          <p:cNvPr id="1064962" name="Rectangle 2"/>
          <p:cNvSpPr>
            <a:spLocks noGrp="1" noChangeArrowheads="1"/>
          </p:cNvSpPr>
          <p:nvPr>
            <p:ph type="title"/>
          </p:nvPr>
        </p:nvSpPr>
        <p:spPr/>
        <p:txBody>
          <a:bodyPr/>
          <a:lstStyle/>
          <a:p>
            <a:r>
              <a:rPr lang="en-US" u="sng"/>
              <a:t>Workflow Management</a:t>
            </a:r>
          </a:p>
        </p:txBody>
      </p:sp>
      <p:sp>
        <p:nvSpPr>
          <p:cNvPr id="1064963" name="Rectangle 3"/>
          <p:cNvSpPr>
            <a:spLocks noChangeArrowheads="1"/>
          </p:cNvSpPr>
          <p:nvPr/>
        </p:nvSpPr>
        <p:spPr bwMode="auto">
          <a:xfrm>
            <a:off x="363538" y="1308100"/>
            <a:ext cx="8704262" cy="823913"/>
          </a:xfrm>
          <a:prstGeom prst="rect">
            <a:avLst/>
          </a:prstGeom>
          <a:noFill/>
          <a:ln w="9525">
            <a:noFill/>
            <a:miter lim="800000"/>
            <a:headEnd/>
            <a:tailEnd/>
          </a:ln>
          <a:effectLst/>
        </p:spPr>
        <p:txBody>
          <a:bodyPr lIns="0" tIns="0" rIns="0" bIns="0" anchor="ctr">
            <a:spAutoFit/>
          </a:bodyPr>
          <a:lstStyle/>
          <a:p>
            <a:pPr>
              <a:buFontTx/>
              <a:buChar char="•"/>
            </a:pPr>
            <a:r>
              <a:rPr lang="en-US" sz="1800"/>
              <a:t> Show how system defined workflows can be created and controlled by the</a:t>
            </a:r>
          </a:p>
          <a:p>
            <a:r>
              <a:rPr lang="en-US" sz="1800"/>
              <a:t>  administrator and how to apply them to different object types at various release  </a:t>
            </a:r>
          </a:p>
          <a:p>
            <a:r>
              <a:rPr lang="en-US" sz="1800"/>
              <a:t>  levels.</a:t>
            </a:r>
          </a:p>
        </p:txBody>
      </p:sp>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3"/>
          <p:cNvSpPr>
            <a:spLocks noGrp="1"/>
          </p:cNvSpPr>
          <p:nvPr>
            <p:ph type="ftr" sz="quarter" idx="10"/>
          </p:nvPr>
        </p:nvSpPr>
        <p:spPr/>
        <p:txBody>
          <a:bodyPr/>
          <a:lstStyle/>
          <a:p>
            <a:r>
              <a:rPr lang="en-US"/>
              <a:t>© 2006 PTC</a:t>
            </a:r>
          </a:p>
        </p:txBody>
      </p:sp>
      <p:sp>
        <p:nvSpPr>
          <p:cNvPr id="7" name="Foliennummernplatzhalter 4"/>
          <p:cNvSpPr>
            <a:spLocks noGrp="1"/>
          </p:cNvSpPr>
          <p:nvPr>
            <p:ph type="sldNum" sz="quarter" idx="11"/>
          </p:nvPr>
        </p:nvSpPr>
        <p:spPr/>
        <p:txBody>
          <a:bodyPr/>
          <a:lstStyle/>
          <a:p>
            <a:fld id="{B57CC5B9-8B97-446E-81C4-44C3EC8B0B4C}" type="slidenum">
              <a:rPr lang="en-US"/>
              <a:pPr/>
              <a:t>59</a:t>
            </a:fld>
            <a:endParaRPr lang="en-US"/>
          </a:p>
        </p:txBody>
      </p:sp>
      <p:pic>
        <p:nvPicPr>
          <p:cNvPr id="993282" name="Picture 2"/>
          <p:cNvPicPr>
            <a:picLocks noChangeAspect="1" noChangeArrowheads="1"/>
          </p:cNvPicPr>
          <p:nvPr/>
        </p:nvPicPr>
        <p:blipFill>
          <a:blip r:embed="rId3" cstate="print">
            <a:lum bright="46000" contrast="-68000"/>
          </a:blip>
          <a:srcRect/>
          <a:stretch>
            <a:fillRect/>
          </a:stretch>
        </p:blipFill>
        <p:spPr bwMode="auto">
          <a:xfrm>
            <a:off x="4891088" y="3716338"/>
            <a:ext cx="4100512" cy="2813050"/>
          </a:xfrm>
          <a:prstGeom prst="rect">
            <a:avLst/>
          </a:prstGeom>
          <a:noFill/>
          <a:ln w="19050">
            <a:noFill/>
            <a:miter lim="800000"/>
            <a:headEnd/>
            <a:tailEnd/>
          </a:ln>
          <a:effectLst/>
        </p:spPr>
      </p:pic>
      <p:sp>
        <p:nvSpPr>
          <p:cNvPr id="993283" name="Rectangle 3"/>
          <p:cNvSpPr>
            <a:spLocks noGrp="1" noChangeArrowheads="1"/>
          </p:cNvSpPr>
          <p:nvPr>
            <p:ph type="title"/>
          </p:nvPr>
        </p:nvSpPr>
        <p:spPr/>
        <p:txBody>
          <a:bodyPr/>
          <a:lstStyle/>
          <a:p>
            <a:r>
              <a:rPr lang="en-US" u="sng"/>
              <a:t>Workflow Management</a:t>
            </a:r>
          </a:p>
        </p:txBody>
      </p:sp>
      <p:sp>
        <p:nvSpPr>
          <p:cNvPr id="993284" name="Rectangle 4"/>
          <p:cNvSpPr>
            <a:spLocks noGrp="1" noChangeArrowheads="1"/>
          </p:cNvSpPr>
          <p:nvPr>
            <p:ph type="body" idx="1"/>
          </p:nvPr>
        </p:nvSpPr>
        <p:spPr>
          <a:xfrm>
            <a:off x="341313" y="2154238"/>
            <a:ext cx="8445500" cy="5027612"/>
          </a:xfrm>
        </p:spPr>
        <p:txBody>
          <a:bodyPr/>
          <a:lstStyle/>
          <a:p>
            <a:r>
              <a:rPr lang="en-US" sz="1800"/>
              <a:t>Capabilities</a:t>
            </a:r>
          </a:p>
          <a:p>
            <a:pPr lvl="1"/>
            <a:r>
              <a:rPr lang="en-US" sz="1200"/>
              <a:t>Graphical process editor to easily define and view processes</a:t>
            </a:r>
          </a:p>
          <a:p>
            <a:pPr lvl="1"/>
            <a:r>
              <a:rPr lang="en-US" sz="1200"/>
              <a:t>Graphical process execution monitor and manager</a:t>
            </a:r>
          </a:p>
          <a:p>
            <a:pPr lvl="1"/>
            <a:r>
              <a:rPr lang="en-US" sz="1200"/>
              <a:t>Nested process support to facilitate process reuse and definition</a:t>
            </a:r>
          </a:p>
          <a:p>
            <a:pPr lvl="1"/>
            <a:r>
              <a:rPr lang="en-US" sz="1200"/>
              <a:t>Nested ad hoc activity definition to accommodate dynamic processes</a:t>
            </a:r>
          </a:p>
          <a:p>
            <a:pPr lvl="1"/>
            <a:r>
              <a:rPr lang="en-US" sz="1200"/>
              <a:t>Process blocks to manage process complexity</a:t>
            </a:r>
          </a:p>
          <a:p>
            <a:pPr lvl="1"/>
            <a:r>
              <a:rPr lang="en-US" sz="1200"/>
              <a:t>Team-based role resolution and role, user, group variables</a:t>
            </a:r>
          </a:p>
          <a:p>
            <a:pPr lvl="1"/>
            <a:r>
              <a:rPr lang="en-US" sz="1200"/>
              <a:t>Activity based access control to avoid object access conflicts</a:t>
            </a:r>
          </a:p>
          <a:p>
            <a:pPr lvl="1"/>
            <a:r>
              <a:rPr lang="en-US" sz="1200"/>
              <a:t>Electronic signatures and signature records</a:t>
            </a:r>
          </a:p>
          <a:p>
            <a:pPr lvl="1"/>
            <a:r>
              <a:rPr lang="en-US" sz="1200"/>
              <a:t>Interfaces to invoke and interact with applications and servers</a:t>
            </a:r>
          </a:p>
          <a:p>
            <a:pPr lvl="1"/>
            <a:r>
              <a:rPr lang="en-US" sz="1200"/>
              <a:t>Email notification delivery</a:t>
            </a:r>
          </a:p>
          <a:p>
            <a:pPr lvl="1"/>
            <a:r>
              <a:rPr lang="en-US" sz="1200"/>
              <a:t>Event triggers and timers</a:t>
            </a:r>
          </a:p>
          <a:p>
            <a:pPr lvl="1"/>
            <a:r>
              <a:rPr lang="en-US" sz="1200"/>
              <a:t>Capability to import, export and manage process templates</a:t>
            </a:r>
          </a:p>
          <a:p>
            <a:pPr lvl="1">
              <a:buFontTx/>
              <a:buNone/>
            </a:pPr>
            <a:endParaRPr lang="en-US" sz="1200"/>
          </a:p>
        </p:txBody>
      </p:sp>
      <p:sp>
        <p:nvSpPr>
          <p:cNvPr id="993285" name="Rectangle 5"/>
          <p:cNvSpPr>
            <a:spLocks noChangeArrowheads="1"/>
          </p:cNvSpPr>
          <p:nvPr/>
        </p:nvSpPr>
        <p:spPr bwMode="auto">
          <a:xfrm>
            <a:off x="341313" y="1266825"/>
            <a:ext cx="8445500" cy="7905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US" sz="1900" b="1">
                <a:solidFill>
                  <a:schemeClr val="accent1"/>
                </a:solidFill>
              </a:rPr>
              <a:t>Show how system defined workflows can be created and controlled by the administrator and how to apply them to different object types at various release levels </a:t>
            </a:r>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3"/>
          <p:cNvSpPr>
            <a:spLocks noGrp="1"/>
          </p:cNvSpPr>
          <p:nvPr>
            <p:ph type="ftr" sz="quarter" idx="10"/>
          </p:nvPr>
        </p:nvSpPr>
        <p:spPr/>
        <p:txBody>
          <a:bodyPr/>
          <a:lstStyle/>
          <a:p>
            <a:r>
              <a:rPr lang="en-US"/>
              <a:t>© 2006 PTC</a:t>
            </a:r>
          </a:p>
        </p:txBody>
      </p:sp>
      <p:sp>
        <p:nvSpPr>
          <p:cNvPr id="8" name="Foliennummernplatzhalter 4"/>
          <p:cNvSpPr>
            <a:spLocks noGrp="1"/>
          </p:cNvSpPr>
          <p:nvPr>
            <p:ph type="sldNum" sz="quarter" idx="11"/>
          </p:nvPr>
        </p:nvSpPr>
        <p:spPr/>
        <p:txBody>
          <a:bodyPr/>
          <a:lstStyle/>
          <a:p>
            <a:fld id="{17DBCAB1-AB31-408C-81DF-1A6762BB78E0}" type="slidenum">
              <a:rPr lang="en-US"/>
              <a:pPr/>
              <a:t>6</a:t>
            </a:fld>
            <a:endParaRPr lang="en-US"/>
          </a:p>
        </p:txBody>
      </p:sp>
      <p:sp>
        <p:nvSpPr>
          <p:cNvPr id="1002498" name="Rectangle 2"/>
          <p:cNvSpPr>
            <a:spLocks noGrp="1" noChangeArrowheads="1"/>
          </p:cNvSpPr>
          <p:nvPr>
            <p:ph type="title"/>
          </p:nvPr>
        </p:nvSpPr>
        <p:spPr/>
        <p:txBody>
          <a:bodyPr/>
          <a:lstStyle/>
          <a:p>
            <a:r>
              <a:rPr lang="en-GB" u="sng">
                <a:solidFill>
                  <a:schemeClr val="tx1"/>
                </a:solidFill>
              </a:rPr>
              <a:t>User Definition and Rights</a:t>
            </a:r>
            <a:endParaRPr lang="en-US" u="sng">
              <a:solidFill>
                <a:schemeClr val="tx1"/>
              </a:solidFill>
            </a:endParaRPr>
          </a:p>
        </p:txBody>
      </p:sp>
      <p:sp>
        <p:nvSpPr>
          <p:cNvPr id="1002500" name="Rectangle 4"/>
          <p:cNvSpPr>
            <a:spLocks noChangeArrowheads="1"/>
          </p:cNvSpPr>
          <p:nvPr/>
        </p:nvSpPr>
        <p:spPr bwMode="auto">
          <a:xfrm>
            <a:off x="341313" y="1266825"/>
            <a:ext cx="8445500" cy="2667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80000"/>
              </a:lnSpc>
              <a:spcBef>
                <a:spcPct val="40000"/>
              </a:spcBef>
              <a:spcAft>
                <a:spcPct val="25000"/>
              </a:spcAft>
            </a:pPr>
            <a:r>
              <a:rPr lang="en-GB" sz="1900" b="1">
                <a:solidFill>
                  <a:schemeClr val="accent1"/>
                </a:solidFill>
              </a:rPr>
              <a:t>Show how roles are assigned to users</a:t>
            </a:r>
            <a:endParaRPr lang="en-US" sz="1900" b="1">
              <a:solidFill>
                <a:schemeClr val="accent1"/>
              </a:solidFill>
            </a:endParaRPr>
          </a:p>
        </p:txBody>
      </p:sp>
      <p:sp>
        <p:nvSpPr>
          <p:cNvPr id="1002509" name="Rectangle 13"/>
          <p:cNvSpPr>
            <a:spLocks noGrp="1" noChangeArrowheads="1"/>
          </p:cNvSpPr>
          <p:nvPr>
            <p:ph type="body" idx="1"/>
          </p:nvPr>
        </p:nvSpPr>
        <p:spPr>
          <a:xfrm>
            <a:off x="260350" y="1703388"/>
            <a:ext cx="3568700" cy="4487862"/>
          </a:xfrm>
          <a:noFill/>
          <a:ln/>
        </p:spPr>
        <p:txBody>
          <a:bodyPr lIns="90478" tIns="44445" rIns="90478" bIns="44445"/>
          <a:lstStyle/>
          <a:p>
            <a:r>
              <a:rPr lang="en-GB"/>
              <a:t>Set up Product Team:</a:t>
            </a:r>
          </a:p>
          <a:p>
            <a:pPr lvl="1"/>
            <a:r>
              <a:rPr lang="en-GB"/>
              <a:t>Login as Product Manager and set up the Team</a:t>
            </a:r>
          </a:p>
          <a:p>
            <a:pPr lvl="2"/>
            <a:r>
              <a:rPr lang="en-GB"/>
              <a:t>Add Users to existing Roles defined by Product context template</a:t>
            </a:r>
          </a:p>
          <a:p>
            <a:pPr lvl="2"/>
            <a:r>
              <a:rPr lang="en-GB"/>
              <a:t>Define Roles as required (Consider Access Policies, OIR’s etc)</a:t>
            </a:r>
          </a:p>
          <a:p>
            <a:pPr lvl="2"/>
            <a:r>
              <a:rPr lang="en-GB"/>
              <a:t>Add Users to existing/new roles</a:t>
            </a:r>
          </a:p>
        </p:txBody>
      </p:sp>
      <p:pic>
        <p:nvPicPr>
          <p:cNvPr id="1002510" name="Picture 14" descr="446"/>
          <p:cNvPicPr>
            <a:picLocks noChangeAspect="1" noChangeArrowheads="1"/>
          </p:cNvPicPr>
          <p:nvPr/>
        </p:nvPicPr>
        <p:blipFill>
          <a:blip r:embed="rId2" cstate="print"/>
          <a:srcRect/>
          <a:stretch>
            <a:fillRect/>
          </a:stretch>
        </p:blipFill>
        <p:spPr bwMode="auto">
          <a:xfrm>
            <a:off x="3878263" y="1987550"/>
            <a:ext cx="5075237" cy="4330700"/>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02511" name="Rectangle 15"/>
          <p:cNvSpPr>
            <a:spLocks noChangeArrowheads="1"/>
          </p:cNvSpPr>
          <p:nvPr/>
        </p:nvSpPr>
        <p:spPr bwMode="auto">
          <a:xfrm>
            <a:off x="6502400" y="5518150"/>
            <a:ext cx="1778000" cy="685800"/>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3"/>
          <p:cNvSpPr>
            <a:spLocks noGrp="1"/>
          </p:cNvSpPr>
          <p:nvPr>
            <p:ph type="ftr" sz="quarter" idx="10"/>
          </p:nvPr>
        </p:nvSpPr>
        <p:spPr/>
        <p:txBody>
          <a:bodyPr/>
          <a:lstStyle/>
          <a:p>
            <a:r>
              <a:rPr lang="en-US"/>
              <a:t>© 2006 PTC</a:t>
            </a:r>
          </a:p>
        </p:txBody>
      </p:sp>
      <p:sp>
        <p:nvSpPr>
          <p:cNvPr id="7" name="Foliennummernplatzhalter 4"/>
          <p:cNvSpPr>
            <a:spLocks noGrp="1"/>
          </p:cNvSpPr>
          <p:nvPr>
            <p:ph type="sldNum" sz="quarter" idx="11"/>
          </p:nvPr>
        </p:nvSpPr>
        <p:spPr/>
        <p:txBody>
          <a:bodyPr/>
          <a:lstStyle/>
          <a:p>
            <a:fld id="{0A88401E-77A4-49B7-8A28-2229CBBDD8FE}" type="slidenum">
              <a:rPr lang="en-US"/>
              <a:pPr/>
              <a:t>60</a:t>
            </a:fld>
            <a:endParaRPr lang="en-US"/>
          </a:p>
        </p:txBody>
      </p:sp>
      <p:pic>
        <p:nvPicPr>
          <p:cNvPr id="997378" name="Picture 2"/>
          <p:cNvPicPr>
            <a:picLocks noChangeAspect="1" noChangeArrowheads="1"/>
          </p:cNvPicPr>
          <p:nvPr/>
        </p:nvPicPr>
        <p:blipFill>
          <a:blip r:embed="rId3" cstate="print">
            <a:lum bright="46000" contrast="-68000"/>
          </a:blip>
          <a:srcRect/>
          <a:stretch>
            <a:fillRect/>
          </a:stretch>
        </p:blipFill>
        <p:spPr bwMode="auto">
          <a:xfrm>
            <a:off x="4524375" y="3775075"/>
            <a:ext cx="4467225" cy="2835275"/>
          </a:xfrm>
          <a:prstGeom prst="rect">
            <a:avLst/>
          </a:prstGeom>
          <a:noFill/>
          <a:ln w="19050">
            <a:noFill/>
            <a:miter lim="800000"/>
            <a:headEnd/>
            <a:tailEnd/>
          </a:ln>
          <a:effectLst/>
        </p:spPr>
      </p:pic>
      <p:sp>
        <p:nvSpPr>
          <p:cNvPr id="997379" name="Rectangle 3"/>
          <p:cNvSpPr>
            <a:spLocks noGrp="1" noChangeArrowheads="1"/>
          </p:cNvSpPr>
          <p:nvPr>
            <p:ph type="title"/>
          </p:nvPr>
        </p:nvSpPr>
        <p:spPr/>
        <p:txBody>
          <a:bodyPr/>
          <a:lstStyle/>
          <a:p>
            <a:r>
              <a:rPr lang="en-US" u="sng"/>
              <a:t>Workflow Management</a:t>
            </a:r>
          </a:p>
        </p:txBody>
      </p:sp>
      <p:sp>
        <p:nvSpPr>
          <p:cNvPr id="997380" name="Rectangle 4"/>
          <p:cNvSpPr>
            <a:spLocks noGrp="1" noChangeArrowheads="1"/>
          </p:cNvSpPr>
          <p:nvPr>
            <p:ph type="body" idx="1"/>
          </p:nvPr>
        </p:nvSpPr>
        <p:spPr>
          <a:xfrm>
            <a:off x="369888" y="2201863"/>
            <a:ext cx="8445500" cy="5027612"/>
          </a:xfrm>
        </p:spPr>
        <p:txBody>
          <a:bodyPr/>
          <a:lstStyle/>
          <a:p>
            <a:r>
              <a:rPr lang="en-US" sz="1800"/>
              <a:t>Benefits</a:t>
            </a:r>
          </a:p>
          <a:p>
            <a:pPr lvl="1"/>
            <a:r>
              <a:rPr lang="en-US" sz="1200"/>
              <a:t>Reduce development costs by reducing management overhead</a:t>
            </a:r>
          </a:p>
          <a:p>
            <a:pPr lvl="1"/>
            <a:r>
              <a:rPr lang="en-US" sz="1200"/>
              <a:t>Reduce time to market by speeding development execution</a:t>
            </a:r>
          </a:p>
          <a:p>
            <a:pPr lvl="1"/>
            <a:r>
              <a:rPr lang="en-US" sz="1200"/>
              <a:t>Improve quality by ensuring that no essential steps are missed </a:t>
            </a:r>
          </a:p>
          <a:p>
            <a:pPr lvl="1"/>
            <a:r>
              <a:rPr lang="en-US" sz="1200"/>
              <a:t>Reduce rework by ordered development activities</a:t>
            </a:r>
          </a:p>
          <a:p>
            <a:pPr lvl="1"/>
            <a:r>
              <a:rPr lang="en-US" sz="1200"/>
              <a:t>Efficiently and automatically manage routing of tasks</a:t>
            </a:r>
          </a:p>
          <a:p>
            <a:pPr lvl="1"/>
            <a:r>
              <a:rPr lang="en-US" sz="1200"/>
              <a:t>Provide full record of process participation for verification</a:t>
            </a:r>
          </a:p>
          <a:p>
            <a:pPr lvl="1"/>
            <a:r>
              <a:rPr lang="en-US" sz="1200"/>
              <a:t>Provide collaborative process space to share comments, </a:t>
            </a:r>
          </a:p>
          <a:p>
            <a:pPr lvl="1">
              <a:buFontTx/>
              <a:buNone/>
            </a:pPr>
            <a:r>
              <a:rPr lang="en-US" sz="1200"/>
              <a:t>    links and documents from all participants</a:t>
            </a:r>
          </a:p>
          <a:p>
            <a:pPr lvl="1"/>
            <a:r>
              <a:rPr lang="en-US" sz="1200"/>
              <a:t>Automatically manage life cycle state changes</a:t>
            </a:r>
          </a:p>
        </p:txBody>
      </p:sp>
      <p:sp>
        <p:nvSpPr>
          <p:cNvPr id="997382" name="Rectangle 6"/>
          <p:cNvSpPr>
            <a:spLocks noChangeArrowheads="1"/>
          </p:cNvSpPr>
          <p:nvPr/>
        </p:nvSpPr>
        <p:spPr bwMode="auto">
          <a:xfrm>
            <a:off x="341313" y="1266825"/>
            <a:ext cx="8445500" cy="7905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US" sz="1900" b="1">
                <a:solidFill>
                  <a:schemeClr val="accent1"/>
                </a:solidFill>
              </a:rPr>
              <a:t>Show how system defined workflows can be created and controlled by the administrator and how to apply them to different object types at various release levels </a:t>
            </a:r>
          </a:p>
        </p:txBody>
      </p:sp>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ußzeilenplatzhalter 3"/>
          <p:cNvSpPr>
            <a:spLocks noGrp="1"/>
          </p:cNvSpPr>
          <p:nvPr>
            <p:ph type="ftr" sz="quarter" idx="10"/>
          </p:nvPr>
        </p:nvSpPr>
        <p:spPr/>
        <p:txBody>
          <a:bodyPr/>
          <a:lstStyle/>
          <a:p>
            <a:r>
              <a:rPr lang="en-US"/>
              <a:t>© 2006 PTC</a:t>
            </a:r>
          </a:p>
        </p:txBody>
      </p:sp>
      <p:sp>
        <p:nvSpPr>
          <p:cNvPr id="15" name="Foliennummernplatzhalter 4"/>
          <p:cNvSpPr>
            <a:spLocks noGrp="1"/>
          </p:cNvSpPr>
          <p:nvPr>
            <p:ph type="sldNum" sz="quarter" idx="11"/>
          </p:nvPr>
        </p:nvSpPr>
        <p:spPr/>
        <p:txBody>
          <a:bodyPr/>
          <a:lstStyle/>
          <a:p>
            <a:fld id="{F17E4878-B1E0-412C-96B5-3EBBCF4E709C}" type="slidenum">
              <a:rPr lang="en-US"/>
              <a:pPr/>
              <a:t>61</a:t>
            </a:fld>
            <a:endParaRPr lang="en-US"/>
          </a:p>
        </p:txBody>
      </p:sp>
      <p:sp>
        <p:nvSpPr>
          <p:cNvPr id="991234" name="AutoShape 2"/>
          <p:cNvSpPr>
            <a:spLocks noChangeArrowheads="1"/>
          </p:cNvSpPr>
          <p:nvPr/>
        </p:nvSpPr>
        <p:spPr bwMode="auto">
          <a:xfrm flipV="1">
            <a:off x="1371600" y="3549650"/>
            <a:ext cx="1295400" cy="838200"/>
          </a:xfrm>
          <a:custGeom>
            <a:avLst/>
            <a:gdLst>
              <a:gd name="G0" fmla="+- 17973 0 0"/>
              <a:gd name="G1" fmla="+- 4950 0 0"/>
              <a:gd name="G2" fmla="+- 12158 0 4950"/>
              <a:gd name="G3" fmla="+- G2 0 4950"/>
              <a:gd name="G4" fmla="*/ G3 32768 32059"/>
              <a:gd name="G5" fmla="*/ G4 1 2"/>
              <a:gd name="G6" fmla="+- 21600 0 17973"/>
              <a:gd name="G7" fmla="*/ G6 4950 6079"/>
              <a:gd name="G8" fmla="+- G7 17973 0"/>
              <a:gd name="T0" fmla="*/ 17973 w 21600"/>
              <a:gd name="T1" fmla="*/ 0 h 21600"/>
              <a:gd name="T2" fmla="*/ 17973 w 21600"/>
              <a:gd name="T3" fmla="*/ 12158 h 21600"/>
              <a:gd name="T4" fmla="*/ 1154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7973" y="0"/>
                </a:lnTo>
                <a:lnTo>
                  <a:pt x="17973" y="4950"/>
                </a:lnTo>
                <a:lnTo>
                  <a:pt x="12427" y="4950"/>
                </a:lnTo>
                <a:cubicBezTo>
                  <a:pt x="5564" y="4950"/>
                  <a:pt x="0" y="8177"/>
                  <a:pt x="0" y="12158"/>
                </a:cubicBezTo>
                <a:lnTo>
                  <a:pt x="0" y="21600"/>
                </a:lnTo>
                <a:lnTo>
                  <a:pt x="2308" y="21600"/>
                </a:lnTo>
                <a:lnTo>
                  <a:pt x="2308" y="12158"/>
                </a:lnTo>
                <a:cubicBezTo>
                  <a:pt x="2308" y="9424"/>
                  <a:pt x="6838" y="7208"/>
                  <a:pt x="12427" y="7208"/>
                </a:cubicBezTo>
                <a:lnTo>
                  <a:pt x="17973" y="7208"/>
                </a:lnTo>
                <a:lnTo>
                  <a:pt x="17973" y="12158"/>
                </a:lnTo>
                <a:close/>
              </a:path>
            </a:pathLst>
          </a:custGeom>
          <a:solidFill>
            <a:schemeClr val="tx2"/>
          </a:solidFill>
          <a:ln w="19050">
            <a:noFill/>
            <a:miter lim="800000"/>
            <a:headEnd/>
            <a:tailEnd/>
          </a:ln>
          <a:effectLst/>
        </p:spPr>
        <p:txBody>
          <a:bodyPr lIns="92075" tIns="46038" rIns="92075" bIns="46038" anchor="ctr">
            <a:spAutoFit/>
          </a:bodyPr>
          <a:lstStyle/>
          <a:p>
            <a:endParaRPr lang="de-DE"/>
          </a:p>
        </p:txBody>
      </p:sp>
      <p:pic>
        <p:nvPicPr>
          <p:cNvPr id="991235" name="Picture 3"/>
          <p:cNvPicPr>
            <a:picLocks noChangeAspect="1" noChangeArrowheads="1"/>
          </p:cNvPicPr>
          <p:nvPr/>
        </p:nvPicPr>
        <p:blipFill>
          <a:blip r:embed="rId3" cstate="print"/>
          <a:srcRect/>
          <a:stretch>
            <a:fillRect/>
          </a:stretch>
        </p:blipFill>
        <p:spPr bwMode="auto">
          <a:xfrm>
            <a:off x="434975" y="1819275"/>
            <a:ext cx="2536825" cy="1882775"/>
          </a:xfrm>
          <a:prstGeom prst="rect">
            <a:avLst/>
          </a:prstGeom>
          <a:noFill/>
          <a:ln w="19050">
            <a:noFill/>
            <a:miter lim="800000"/>
            <a:headEnd/>
            <a:tailEnd/>
          </a:ln>
          <a:effectLst/>
        </p:spPr>
      </p:pic>
      <p:sp>
        <p:nvSpPr>
          <p:cNvPr id="991236" name="Rectangle 4"/>
          <p:cNvSpPr>
            <a:spLocks noGrp="1" noChangeArrowheads="1"/>
          </p:cNvSpPr>
          <p:nvPr>
            <p:ph type="body" idx="1"/>
          </p:nvPr>
        </p:nvSpPr>
        <p:spPr>
          <a:xfrm>
            <a:off x="228600" y="1643063"/>
            <a:ext cx="8310563" cy="338137"/>
          </a:xfrm>
        </p:spPr>
        <p:txBody>
          <a:bodyPr/>
          <a:lstStyle/>
          <a:p>
            <a:pPr>
              <a:lnSpc>
                <a:spcPct val="85000"/>
              </a:lnSpc>
              <a:spcAft>
                <a:spcPct val="10000"/>
              </a:spcAft>
            </a:pPr>
            <a:r>
              <a:rPr lang="en-US" sz="1100"/>
              <a:t>Objects are associated with a life cycle and a life cycle phase or gate is optionally associated with a process</a:t>
            </a:r>
          </a:p>
        </p:txBody>
      </p:sp>
      <p:sp>
        <p:nvSpPr>
          <p:cNvPr id="991237" name="AutoShape 5"/>
          <p:cNvSpPr>
            <a:spLocks noChangeArrowheads="1"/>
          </p:cNvSpPr>
          <p:nvPr/>
        </p:nvSpPr>
        <p:spPr bwMode="auto">
          <a:xfrm flipV="1">
            <a:off x="2971800" y="4133850"/>
            <a:ext cx="1295400" cy="838200"/>
          </a:xfrm>
          <a:custGeom>
            <a:avLst/>
            <a:gdLst>
              <a:gd name="G0" fmla="+- 17602 0 0"/>
              <a:gd name="G1" fmla="+- 4950 0 0"/>
              <a:gd name="G2" fmla="+- 12158 0 4950"/>
              <a:gd name="G3" fmla="+- G2 0 4950"/>
              <a:gd name="G4" fmla="*/ G3 32768 32059"/>
              <a:gd name="G5" fmla="*/ G4 1 2"/>
              <a:gd name="G6" fmla="+- 21600 0 17602"/>
              <a:gd name="G7" fmla="*/ G6 4950 6079"/>
              <a:gd name="G8" fmla="+- G7 17602 0"/>
              <a:gd name="T0" fmla="*/ 17602 w 21600"/>
              <a:gd name="T1" fmla="*/ 0 h 21600"/>
              <a:gd name="T2" fmla="*/ 17602 w 21600"/>
              <a:gd name="T3" fmla="*/ 12158 h 21600"/>
              <a:gd name="T4" fmla="*/ 1154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7602" y="0"/>
                </a:lnTo>
                <a:lnTo>
                  <a:pt x="17602" y="4950"/>
                </a:lnTo>
                <a:lnTo>
                  <a:pt x="12427" y="4950"/>
                </a:lnTo>
                <a:cubicBezTo>
                  <a:pt x="5564" y="4950"/>
                  <a:pt x="0" y="8177"/>
                  <a:pt x="0" y="12158"/>
                </a:cubicBezTo>
                <a:lnTo>
                  <a:pt x="0" y="21600"/>
                </a:lnTo>
                <a:lnTo>
                  <a:pt x="2308" y="21600"/>
                </a:lnTo>
                <a:lnTo>
                  <a:pt x="2308" y="12158"/>
                </a:lnTo>
                <a:cubicBezTo>
                  <a:pt x="2308" y="9424"/>
                  <a:pt x="6838" y="7208"/>
                  <a:pt x="12427" y="7208"/>
                </a:cubicBezTo>
                <a:lnTo>
                  <a:pt x="17602" y="7208"/>
                </a:lnTo>
                <a:lnTo>
                  <a:pt x="17602" y="12158"/>
                </a:lnTo>
                <a:close/>
              </a:path>
            </a:pathLst>
          </a:custGeom>
          <a:solidFill>
            <a:schemeClr val="tx2"/>
          </a:solidFill>
          <a:ln w="19050">
            <a:noFill/>
            <a:miter lim="800000"/>
            <a:headEnd/>
            <a:tailEnd/>
          </a:ln>
          <a:effectLst/>
        </p:spPr>
        <p:txBody>
          <a:bodyPr lIns="92075" tIns="46038" rIns="92075" bIns="46038" anchor="ctr">
            <a:spAutoFit/>
          </a:bodyPr>
          <a:lstStyle/>
          <a:p>
            <a:endParaRPr lang="de-DE"/>
          </a:p>
        </p:txBody>
      </p:sp>
      <p:pic>
        <p:nvPicPr>
          <p:cNvPr id="991238" name="Picture 6"/>
          <p:cNvPicPr>
            <a:picLocks noChangeAspect="1" noChangeArrowheads="1"/>
          </p:cNvPicPr>
          <p:nvPr/>
        </p:nvPicPr>
        <p:blipFill>
          <a:blip r:embed="rId4" cstate="print"/>
          <a:srcRect/>
          <a:stretch>
            <a:fillRect/>
          </a:stretch>
        </p:blipFill>
        <p:spPr bwMode="auto">
          <a:xfrm>
            <a:off x="2667000" y="1911350"/>
            <a:ext cx="3276600" cy="2463800"/>
          </a:xfrm>
          <a:prstGeom prst="rect">
            <a:avLst/>
          </a:prstGeom>
          <a:noFill/>
        </p:spPr>
      </p:pic>
      <p:pic>
        <p:nvPicPr>
          <p:cNvPr id="991239" name="Picture 7"/>
          <p:cNvPicPr>
            <a:picLocks noChangeAspect="1" noChangeArrowheads="1"/>
          </p:cNvPicPr>
          <p:nvPr/>
        </p:nvPicPr>
        <p:blipFill>
          <a:blip r:embed="rId5" cstate="print"/>
          <a:srcRect/>
          <a:stretch>
            <a:fillRect/>
          </a:stretch>
        </p:blipFill>
        <p:spPr bwMode="auto">
          <a:xfrm>
            <a:off x="4281488" y="3854450"/>
            <a:ext cx="4481512" cy="2794000"/>
          </a:xfrm>
          <a:prstGeom prst="rect">
            <a:avLst/>
          </a:prstGeom>
          <a:noFill/>
          <a:ln w="19050">
            <a:noFill/>
            <a:miter lim="800000"/>
            <a:headEnd/>
            <a:tailEnd/>
          </a:ln>
          <a:effectLst/>
        </p:spPr>
      </p:pic>
      <p:sp>
        <p:nvSpPr>
          <p:cNvPr id="991240" name="Rectangle 8"/>
          <p:cNvSpPr>
            <a:spLocks noChangeArrowheads="1"/>
          </p:cNvSpPr>
          <p:nvPr/>
        </p:nvSpPr>
        <p:spPr bwMode="auto">
          <a:xfrm>
            <a:off x="5943600" y="1847850"/>
            <a:ext cx="3200400" cy="2057400"/>
          </a:xfrm>
          <a:prstGeom prst="rect">
            <a:avLst/>
          </a:prstGeom>
          <a:noFill/>
          <a:ln w="12700">
            <a:noFill/>
            <a:miter lim="800000"/>
            <a:headEnd/>
            <a:tailEnd/>
          </a:ln>
          <a:effectLst/>
        </p:spPr>
        <p:txBody>
          <a:bodyPr lIns="90488" tIns="44450" rIns="90488" bIns="44450"/>
          <a:lstStyle/>
          <a:p>
            <a:pPr>
              <a:lnSpc>
                <a:spcPct val="90000"/>
              </a:lnSpc>
              <a:spcBef>
                <a:spcPct val="10000"/>
              </a:spcBef>
              <a:buClr>
                <a:schemeClr val="hlink"/>
              </a:buClr>
              <a:buSzPct val="75000"/>
              <a:buFont typeface="Monotype Sorts" pitchFamily="2" charset="2"/>
              <a:buNone/>
            </a:pPr>
            <a:r>
              <a:rPr lang="en-US" sz="1200" b="1" i="1">
                <a:solidFill>
                  <a:schemeClr val="tx2"/>
                </a:solidFill>
              </a:rPr>
              <a:t>Life cycles define object phases</a:t>
            </a:r>
          </a:p>
          <a:p>
            <a:pPr marL="344488" lvl="1" indent="-230188">
              <a:lnSpc>
                <a:spcPct val="90000"/>
              </a:lnSpc>
              <a:spcBef>
                <a:spcPct val="10000"/>
              </a:spcBef>
              <a:spcAft>
                <a:spcPct val="10000"/>
              </a:spcAft>
              <a:buClr>
                <a:schemeClr val="tx2"/>
              </a:buClr>
              <a:buSzPct val="50000"/>
              <a:buFont typeface="Monotype Sorts" pitchFamily="2" charset="2"/>
              <a:buChar char="l"/>
            </a:pPr>
            <a:r>
              <a:rPr lang="en-US" sz="1200" b="1" i="1">
                <a:solidFill>
                  <a:schemeClr val="folHlink"/>
                </a:solidFill>
              </a:rPr>
              <a:t>Show current phase</a:t>
            </a:r>
          </a:p>
          <a:p>
            <a:pPr marL="344488" lvl="1" indent="-230188">
              <a:lnSpc>
                <a:spcPct val="90000"/>
              </a:lnSpc>
              <a:spcBef>
                <a:spcPct val="10000"/>
              </a:spcBef>
              <a:spcAft>
                <a:spcPct val="10000"/>
              </a:spcAft>
              <a:buClr>
                <a:schemeClr val="tx2"/>
              </a:buClr>
              <a:buSzPct val="50000"/>
              <a:buFont typeface="Monotype Sorts" pitchFamily="2" charset="2"/>
              <a:buChar char="l"/>
            </a:pPr>
            <a:r>
              <a:rPr lang="en-US" sz="1200" b="1" i="1">
                <a:solidFill>
                  <a:schemeClr val="folHlink"/>
                </a:solidFill>
              </a:rPr>
              <a:t>Control access for each phase by role</a:t>
            </a:r>
          </a:p>
          <a:p>
            <a:pPr marL="344488" lvl="1" indent="-230188">
              <a:lnSpc>
                <a:spcPct val="90000"/>
              </a:lnSpc>
              <a:spcBef>
                <a:spcPct val="10000"/>
              </a:spcBef>
              <a:spcAft>
                <a:spcPct val="10000"/>
              </a:spcAft>
              <a:buClr>
                <a:schemeClr val="tx2"/>
              </a:buClr>
              <a:buSzPct val="50000"/>
              <a:buFont typeface="Monotype Sorts" pitchFamily="2" charset="2"/>
              <a:buChar char="l"/>
            </a:pPr>
            <a:r>
              <a:rPr lang="en-US" sz="1200" b="1" i="1">
                <a:solidFill>
                  <a:schemeClr val="folHlink"/>
                </a:solidFill>
              </a:rPr>
              <a:t>Associate workflow process for each phase</a:t>
            </a:r>
          </a:p>
          <a:p>
            <a:pPr marL="344488" lvl="1" indent="-230188">
              <a:lnSpc>
                <a:spcPct val="90000"/>
              </a:lnSpc>
              <a:spcBef>
                <a:spcPct val="10000"/>
              </a:spcBef>
              <a:spcAft>
                <a:spcPct val="10000"/>
              </a:spcAft>
              <a:buClr>
                <a:schemeClr val="tx2"/>
              </a:buClr>
              <a:buSzPct val="50000"/>
              <a:buFont typeface="Monotype Sorts" pitchFamily="2" charset="2"/>
              <a:buChar char="l"/>
            </a:pPr>
            <a:r>
              <a:rPr lang="en-US" sz="1200" b="1" i="1">
                <a:solidFill>
                  <a:schemeClr val="folHlink"/>
                </a:solidFill>
              </a:rPr>
              <a:t>Define criteria for moving from phase to phase</a:t>
            </a:r>
          </a:p>
          <a:p>
            <a:pPr marL="344488" lvl="1" indent="-230188">
              <a:lnSpc>
                <a:spcPct val="90000"/>
              </a:lnSpc>
              <a:spcBef>
                <a:spcPct val="10000"/>
              </a:spcBef>
              <a:spcAft>
                <a:spcPct val="10000"/>
              </a:spcAft>
              <a:buClr>
                <a:schemeClr val="tx2"/>
              </a:buClr>
              <a:buSzPct val="50000"/>
              <a:buFont typeface="Monotype Sorts" pitchFamily="2" charset="2"/>
              <a:buChar char="l"/>
            </a:pPr>
            <a:r>
              <a:rPr lang="en-US" sz="1200" b="1" i="1">
                <a:solidFill>
                  <a:schemeClr val="folHlink"/>
                </a:solidFill>
              </a:rPr>
              <a:t>Capture phase history</a:t>
            </a:r>
            <a:endParaRPr lang="en-US" sz="1200" b="1" i="1">
              <a:solidFill>
                <a:schemeClr val="tx2"/>
              </a:solidFill>
              <a:latin typeface="Arial Narrow" pitchFamily="34" charset="0"/>
            </a:endParaRPr>
          </a:p>
        </p:txBody>
      </p:sp>
      <p:sp>
        <p:nvSpPr>
          <p:cNvPr id="991241" name="Rectangle 9"/>
          <p:cNvSpPr>
            <a:spLocks noChangeArrowheads="1"/>
          </p:cNvSpPr>
          <p:nvPr/>
        </p:nvSpPr>
        <p:spPr bwMode="auto">
          <a:xfrm>
            <a:off x="457200" y="4895850"/>
            <a:ext cx="3810000" cy="2133600"/>
          </a:xfrm>
          <a:prstGeom prst="rect">
            <a:avLst/>
          </a:prstGeom>
          <a:noFill/>
          <a:ln w="12700">
            <a:noFill/>
            <a:miter lim="800000"/>
            <a:headEnd/>
            <a:tailEnd/>
          </a:ln>
          <a:effectLst/>
        </p:spPr>
        <p:txBody>
          <a:bodyPr lIns="90488" tIns="44450" rIns="90488" bIns="44450"/>
          <a:lstStyle/>
          <a:p>
            <a:pPr>
              <a:spcBef>
                <a:spcPct val="10000"/>
              </a:spcBef>
              <a:buClr>
                <a:schemeClr val="hlink"/>
              </a:buClr>
              <a:buSzPct val="75000"/>
              <a:buFont typeface="Monotype Sorts" pitchFamily="2" charset="2"/>
              <a:buNone/>
            </a:pPr>
            <a:r>
              <a:rPr lang="en-US" sz="1200" b="1" i="1">
                <a:solidFill>
                  <a:schemeClr val="tx2"/>
                </a:solidFill>
              </a:rPr>
              <a:t>Workflow enforces business processes</a:t>
            </a:r>
          </a:p>
          <a:p>
            <a:pPr marL="344488" lvl="1" indent="-230188">
              <a:spcBef>
                <a:spcPct val="10000"/>
              </a:spcBef>
              <a:spcAft>
                <a:spcPct val="10000"/>
              </a:spcAft>
              <a:buClr>
                <a:schemeClr val="tx2"/>
              </a:buClr>
              <a:buSzPct val="50000"/>
              <a:buFont typeface="Monotype Sorts" pitchFamily="2" charset="2"/>
              <a:buChar char="l"/>
            </a:pPr>
            <a:r>
              <a:rPr lang="en-US" sz="1200" b="1" i="1">
                <a:solidFill>
                  <a:schemeClr val="folHlink"/>
                </a:solidFill>
              </a:rPr>
              <a:t>Workflow delivers the object, instructions and related material to required participants</a:t>
            </a:r>
          </a:p>
          <a:p>
            <a:pPr marL="344488" lvl="1" indent="-230188">
              <a:spcBef>
                <a:spcPct val="10000"/>
              </a:spcBef>
              <a:spcAft>
                <a:spcPct val="10000"/>
              </a:spcAft>
              <a:buClr>
                <a:schemeClr val="tx2"/>
              </a:buClr>
              <a:buSzPct val="50000"/>
              <a:buFont typeface="Monotype Sorts" pitchFamily="2" charset="2"/>
              <a:buChar char="l"/>
            </a:pPr>
            <a:r>
              <a:rPr lang="en-US" sz="1200" b="1" i="1">
                <a:solidFill>
                  <a:schemeClr val="folHlink"/>
                </a:solidFill>
              </a:rPr>
              <a:t>Workflow manages progression through life cycle phases</a:t>
            </a:r>
          </a:p>
          <a:p>
            <a:pPr marL="344488" lvl="1" indent="-230188">
              <a:spcBef>
                <a:spcPct val="10000"/>
              </a:spcBef>
              <a:spcAft>
                <a:spcPct val="10000"/>
              </a:spcAft>
              <a:buClr>
                <a:schemeClr val="tx2"/>
              </a:buClr>
              <a:buSzPct val="50000"/>
              <a:buFont typeface="Monotype Sorts" pitchFamily="2" charset="2"/>
              <a:buChar char="l"/>
            </a:pPr>
            <a:r>
              <a:rPr lang="en-US" sz="1200" b="1" i="1">
                <a:solidFill>
                  <a:schemeClr val="folHlink"/>
                </a:solidFill>
              </a:rPr>
              <a:t>Workflow captures history of activities</a:t>
            </a:r>
            <a:endParaRPr lang="en-US" sz="1200" b="1" i="1">
              <a:solidFill>
                <a:schemeClr val="tx2"/>
              </a:solidFill>
            </a:endParaRPr>
          </a:p>
        </p:txBody>
      </p:sp>
      <p:sp>
        <p:nvSpPr>
          <p:cNvPr id="991242" name="Line 10"/>
          <p:cNvSpPr>
            <a:spLocks noChangeShapeType="1"/>
          </p:cNvSpPr>
          <p:nvPr/>
        </p:nvSpPr>
        <p:spPr bwMode="auto">
          <a:xfrm flipH="1" flipV="1">
            <a:off x="3581400" y="2711450"/>
            <a:ext cx="2362200" cy="1981200"/>
          </a:xfrm>
          <a:prstGeom prst="line">
            <a:avLst/>
          </a:prstGeom>
          <a:noFill/>
          <a:ln w="12700">
            <a:solidFill>
              <a:schemeClr val="tx2"/>
            </a:solidFill>
            <a:round/>
            <a:headEnd/>
            <a:tailEnd type="triangle" w="sm" len="med"/>
          </a:ln>
          <a:effectLst/>
        </p:spPr>
        <p:txBody>
          <a:bodyPr lIns="92075" tIns="46038" rIns="92075" bIns="46038" anchor="ctr">
            <a:spAutoFit/>
          </a:bodyPr>
          <a:lstStyle/>
          <a:p>
            <a:endParaRPr lang="de-DE"/>
          </a:p>
        </p:txBody>
      </p:sp>
      <p:sp>
        <p:nvSpPr>
          <p:cNvPr id="991243" name="Line 11"/>
          <p:cNvSpPr>
            <a:spLocks noChangeShapeType="1"/>
          </p:cNvSpPr>
          <p:nvPr/>
        </p:nvSpPr>
        <p:spPr bwMode="auto">
          <a:xfrm flipH="1" flipV="1">
            <a:off x="3962400" y="2711450"/>
            <a:ext cx="3200400" cy="1981200"/>
          </a:xfrm>
          <a:prstGeom prst="line">
            <a:avLst/>
          </a:prstGeom>
          <a:noFill/>
          <a:ln w="12700">
            <a:solidFill>
              <a:schemeClr val="tx2"/>
            </a:solidFill>
            <a:round/>
            <a:headEnd/>
            <a:tailEnd type="triangle" w="sm" len="med"/>
          </a:ln>
          <a:effectLst/>
        </p:spPr>
        <p:txBody>
          <a:bodyPr lIns="92075" tIns="46038" rIns="92075" bIns="46038" anchor="ctr">
            <a:spAutoFit/>
          </a:bodyPr>
          <a:lstStyle/>
          <a:p>
            <a:endParaRPr lang="de-DE"/>
          </a:p>
        </p:txBody>
      </p:sp>
      <p:sp>
        <p:nvSpPr>
          <p:cNvPr id="991244" name="Rectangle 12"/>
          <p:cNvSpPr>
            <a:spLocks noGrp="1" noChangeArrowheads="1"/>
          </p:cNvSpPr>
          <p:nvPr>
            <p:ph type="title"/>
          </p:nvPr>
        </p:nvSpPr>
        <p:spPr/>
        <p:txBody>
          <a:bodyPr/>
          <a:lstStyle/>
          <a:p>
            <a:r>
              <a:rPr lang="en-US" u="sng"/>
              <a:t>Workflow Management</a:t>
            </a:r>
          </a:p>
        </p:txBody>
      </p:sp>
      <p:sp>
        <p:nvSpPr>
          <p:cNvPr id="991245" name="Rectangle 13"/>
          <p:cNvSpPr>
            <a:spLocks noChangeArrowheads="1"/>
          </p:cNvSpPr>
          <p:nvPr/>
        </p:nvSpPr>
        <p:spPr bwMode="auto">
          <a:xfrm>
            <a:off x="341313" y="1266825"/>
            <a:ext cx="8445500" cy="2667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80000"/>
              </a:lnSpc>
              <a:spcBef>
                <a:spcPct val="40000"/>
              </a:spcBef>
              <a:spcAft>
                <a:spcPct val="25000"/>
              </a:spcAft>
            </a:pPr>
            <a:r>
              <a:rPr lang="en-US" sz="1900" b="1">
                <a:solidFill>
                  <a:schemeClr val="accent1"/>
                </a:solidFill>
              </a:rPr>
              <a:t>Show how system defined workflows can be created</a:t>
            </a:r>
          </a:p>
        </p:txBody>
      </p:sp>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ACB5B6B0-EAA4-497B-A9FE-1DBEF22D5312}" type="slidenum">
              <a:rPr lang="en-US"/>
              <a:pPr/>
              <a:t>62</a:t>
            </a:fld>
            <a:endParaRPr lang="en-US"/>
          </a:p>
        </p:txBody>
      </p:sp>
      <p:sp>
        <p:nvSpPr>
          <p:cNvPr id="1065986" name="Rectangle 2"/>
          <p:cNvSpPr>
            <a:spLocks noGrp="1" noChangeArrowheads="1"/>
          </p:cNvSpPr>
          <p:nvPr>
            <p:ph type="title"/>
          </p:nvPr>
        </p:nvSpPr>
        <p:spPr/>
        <p:txBody>
          <a:bodyPr/>
          <a:lstStyle/>
          <a:p>
            <a:r>
              <a:rPr lang="en-US" u="sng"/>
              <a:t>History Management</a:t>
            </a:r>
          </a:p>
        </p:txBody>
      </p:sp>
      <p:sp>
        <p:nvSpPr>
          <p:cNvPr id="1065987" name="Rectangle 3"/>
          <p:cNvSpPr>
            <a:spLocks noChangeArrowheads="1"/>
          </p:cNvSpPr>
          <p:nvPr/>
        </p:nvSpPr>
        <p:spPr bwMode="auto">
          <a:xfrm>
            <a:off x="363538" y="1303338"/>
            <a:ext cx="8704262" cy="2471737"/>
          </a:xfrm>
          <a:prstGeom prst="rect">
            <a:avLst/>
          </a:prstGeom>
          <a:noFill/>
          <a:ln w="9525">
            <a:noFill/>
            <a:miter lim="800000"/>
            <a:headEnd/>
            <a:tailEnd/>
          </a:ln>
          <a:effectLst/>
        </p:spPr>
        <p:txBody>
          <a:bodyPr lIns="0" tIns="0" rIns="0" bIns="0" anchor="ctr">
            <a:spAutoFit/>
          </a:bodyPr>
          <a:lstStyle/>
          <a:p>
            <a:pPr>
              <a:buFontTx/>
              <a:buChar char="•"/>
            </a:pPr>
            <a:r>
              <a:rPr lang="en-US" sz="1800"/>
              <a:t> Explain and/or show how the change history of objects and object relations are</a:t>
            </a:r>
          </a:p>
          <a:p>
            <a:r>
              <a:rPr lang="en-US" sz="1800"/>
              <a:t>  stored (e.g. history entry created when a part is linked to a document). How are  </a:t>
            </a:r>
          </a:p>
          <a:p>
            <a:r>
              <a:rPr lang="en-US" sz="1800"/>
              <a:t>  entries protected from deletion?</a:t>
            </a:r>
          </a:p>
          <a:p>
            <a:endParaRPr lang="en-US" sz="1800"/>
          </a:p>
          <a:p>
            <a:pPr>
              <a:buFontTx/>
              <a:buChar char="•"/>
            </a:pPr>
            <a:r>
              <a:rPr lang="en-US" sz="1800"/>
              <a:t> Explain and/or show how to configure system to capture events for auditing. </a:t>
            </a:r>
          </a:p>
          <a:p>
            <a:r>
              <a:rPr lang="en-US" sz="1800"/>
              <a:t>  Show how history can be displayed and printed.</a:t>
            </a:r>
          </a:p>
          <a:p>
            <a:endParaRPr lang="en-US" sz="1800"/>
          </a:p>
          <a:p>
            <a:pPr>
              <a:buFontTx/>
              <a:buChar char="•"/>
            </a:pPr>
            <a:r>
              <a:rPr lang="en-US" sz="1800"/>
              <a:t> Explain and/or show the possibilities users / administrators have to create </a:t>
            </a:r>
          </a:p>
          <a:p>
            <a:r>
              <a:rPr lang="en-US" sz="1800"/>
              <a:t>  history entries? </a:t>
            </a:r>
          </a:p>
        </p:txBody>
      </p:sp>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3"/>
          <p:cNvSpPr>
            <a:spLocks noGrp="1"/>
          </p:cNvSpPr>
          <p:nvPr>
            <p:ph type="ftr" sz="quarter" idx="10"/>
          </p:nvPr>
        </p:nvSpPr>
        <p:spPr/>
        <p:txBody>
          <a:bodyPr/>
          <a:lstStyle/>
          <a:p>
            <a:r>
              <a:rPr lang="en-US"/>
              <a:t>© 2006 PTC</a:t>
            </a:r>
          </a:p>
        </p:txBody>
      </p:sp>
      <p:sp>
        <p:nvSpPr>
          <p:cNvPr id="8" name="Foliennummernplatzhalter 4"/>
          <p:cNvSpPr>
            <a:spLocks noGrp="1"/>
          </p:cNvSpPr>
          <p:nvPr>
            <p:ph type="sldNum" sz="quarter" idx="11"/>
          </p:nvPr>
        </p:nvSpPr>
        <p:spPr/>
        <p:txBody>
          <a:bodyPr/>
          <a:lstStyle/>
          <a:p>
            <a:fld id="{0E91CD8C-5E56-4B43-9393-F28B293FD705}" type="slidenum">
              <a:rPr lang="en-US"/>
              <a:pPr/>
              <a:t>63</a:t>
            </a:fld>
            <a:endParaRPr lang="en-US"/>
          </a:p>
        </p:txBody>
      </p:sp>
      <p:sp>
        <p:nvSpPr>
          <p:cNvPr id="1015810" name="Rectangle 2"/>
          <p:cNvSpPr>
            <a:spLocks noGrp="1" noChangeArrowheads="1"/>
          </p:cNvSpPr>
          <p:nvPr>
            <p:ph type="title"/>
          </p:nvPr>
        </p:nvSpPr>
        <p:spPr/>
        <p:txBody>
          <a:bodyPr/>
          <a:lstStyle/>
          <a:p>
            <a:r>
              <a:rPr lang="en-US" u="sng"/>
              <a:t>History Management</a:t>
            </a:r>
          </a:p>
        </p:txBody>
      </p:sp>
      <p:sp>
        <p:nvSpPr>
          <p:cNvPr id="1015812" name="Rectangle 4"/>
          <p:cNvSpPr>
            <a:spLocks noChangeArrowheads="1"/>
          </p:cNvSpPr>
          <p:nvPr/>
        </p:nvSpPr>
        <p:spPr bwMode="auto">
          <a:xfrm>
            <a:off x="293688" y="1266825"/>
            <a:ext cx="8493125" cy="11049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US" sz="1900" b="1">
                <a:solidFill>
                  <a:schemeClr val="accent1"/>
                </a:solidFill>
              </a:rPr>
              <a:t>Explain and/or show how the change history of objects and object relations are stored (e.g. history entry created when a part is linked to a document). How are entries protected from deletion? How history can be displayed and printed.</a:t>
            </a:r>
          </a:p>
        </p:txBody>
      </p:sp>
      <p:grpSp>
        <p:nvGrpSpPr>
          <p:cNvPr id="1015822" name="Group 14"/>
          <p:cNvGrpSpPr>
            <a:grpSpLocks/>
          </p:cNvGrpSpPr>
          <p:nvPr/>
        </p:nvGrpSpPr>
        <p:grpSpPr bwMode="auto">
          <a:xfrm>
            <a:off x="996950" y="2509838"/>
            <a:ext cx="7427913" cy="4008437"/>
            <a:chOff x="628" y="1251"/>
            <a:chExt cx="4679" cy="2855"/>
          </a:xfrm>
        </p:grpSpPr>
        <p:pic>
          <p:nvPicPr>
            <p:cNvPr id="1015820" name="Picture 12"/>
            <p:cNvPicPr>
              <a:picLocks noChangeAspect="1" noChangeArrowheads="1"/>
            </p:cNvPicPr>
            <p:nvPr/>
          </p:nvPicPr>
          <p:blipFill>
            <a:blip r:embed="rId2" cstate="print"/>
            <a:srcRect/>
            <a:stretch>
              <a:fillRect/>
            </a:stretch>
          </p:blipFill>
          <p:spPr bwMode="auto">
            <a:xfrm>
              <a:off x="628" y="1251"/>
              <a:ext cx="4679" cy="2855"/>
            </a:xfrm>
            <a:prstGeom prst="rect">
              <a:avLst/>
            </a:prstGeom>
            <a:noFill/>
            <a:ln w="9525" algn="ctr">
              <a:noFill/>
              <a:miter lim="800000"/>
              <a:headEnd/>
              <a:tailEnd/>
            </a:ln>
            <a:effectLst/>
          </p:spPr>
        </p:pic>
        <p:sp>
          <p:nvSpPr>
            <p:cNvPr id="1015821" name="Rectangle 13"/>
            <p:cNvSpPr>
              <a:spLocks noChangeArrowheads="1"/>
            </p:cNvSpPr>
            <p:nvPr/>
          </p:nvSpPr>
          <p:spPr bwMode="auto">
            <a:xfrm>
              <a:off x="1440" y="2454"/>
              <a:ext cx="457" cy="1644"/>
            </a:xfrm>
            <a:prstGeom prst="rect">
              <a:avLst/>
            </a:prstGeom>
            <a:noFill/>
            <a:ln w="38100">
              <a:solidFill>
                <a:schemeClr val="hlink"/>
              </a:solidFill>
              <a:miter lim="800000"/>
              <a:headEnd/>
              <a:tailEnd/>
            </a:ln>
            <a:effectLst/>
          </p:spPr>
          <p:txBody>
            <a:bodyPr wrap="none" lIns="92075" tIns="46038" rIns="92075" bIns="46038" anchor="ctr"/>
            <a:lstStyle/>
            <a:p>
              <a:endParaRPr lang="de-DE"/>
            </a:p>
          </p:txBody>
        </p:sp>
      </p:grpSp>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ußzeilenplatzhalter 3"/>
          <p:cNvSpPr>
            <a:spLocks noGrp="1"/>
          </p:cNvSpPr>
          <p:nvPr>
            <p:ph type="ftr" sz="quarter" idx="10"/>
          </p:nvPr>
        </p:nvSpPr>
        <p:spPr/>
        <p:txBody>
          <a:bodyPr/>
          <a:lstStyle/>
          <a:p>
            <a:r>
              <a:rPr lang="en-US"/>
              <a:t>© 2006 PTC</a:t>
            </a:r>
          </a:p>
        </p:txBody>
      </p:sp>
      <p:sp>
        <p:nvSpPr>
          <p:cNvPr id="11" name="Foliennummernplatzhalter 4"/>
          <p:cNvSpPr>
            <a:spLocks noGrp="1"/>
          </p:cNvSpPr>
          <p:nvPr>
            <p:ph type="sldNum" sz="quarter" idx="11"/>
          </p:nvPr>
        </p:nvSpPr>
        <p:spPr/>
        <p:txBody>
          <a:bodyPr/>
          <a:lstStyle/>
          <a:p>
            <a:fld id="{362BDF32-EA32-4F20-9AA1-6F5B5A4AEC6C}" type="slidenum">
              <a:rPr lang="en-US"/>
              <a:pPr/>
              <a:t>64</a:t>
            </a:fld>
            <a:endParaRPr lang="en-US"/>
          </a:p>
        </p:txBody>
      </p:sp>
      <p:sp>
        <p:nvSpPr>
          <p:cNvPr id="1018882" name="Rectangle 2"/>
          <p:cNvSpPr>
            <a:spLocks noGrp="1" noChangeArrowheads="1"/>
          </p:cNvSpPr>
          <p:nvPr>
            <p:ph type="title"/>
          </p:nvPr>
        </p:nvSpPr>
        <p:spPr/>
        <p:txBody>
          <a:bodyPr/>
          <a:lstStyle/>
          <a:p>
            <a:r>
              <a:rPr lang="en-US" u="sng"/>
              <a:t>History Management</a:t>
            </a:r>
          </a:p>
        </p:txBody>
      </p:sp>
      <p:sp>
        <p:nvSpPr>
          <p:cNvPr id="1018883" name="Rectangle 3"/>
          <p:cNvSpPr>
            <a:spLocks noChangeArrowheads="1"/>
          </p:cNvSpPr>
          <p:nvPr/>
        </p:nvSpPr>
        <p:spPr bwMode="auto">
          <a:xfrm>
            <a:off x="293688" y="1266825"/>
            <a:ext cx="8493125" cy="5429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US" sz="1900" b="1">
                <a:solidFill>
                  <a:schemeClr val="accent1"/>
                </a:solidFill>
              </a:rPr>
              <a:t>Explain and/or show how to configure system to capture events for auditing. Show how history can be displayed and printed.</a:t>
            </a:r>
          </a:p>
        </p:txBody>
      </p:sp>
      <p:sp>
        <p:nvSpPr>
          <p:cNvPr id="1018884" name="Rectangle 4"/>
          <p:cNvSpPr>
            <a:spLocks noGrp="1" noChangeArrowheads="1"/>
          </p:cNvSpPr>
          <p:nvPr>
            <p:ph type="body" idx="1"/>
          </p:nvPr>
        </p:nvSpPr>
        <p:spPr>
          <a:xfrm>
            <a:off x="641350" y="2065338"/>
            <a:ext cx="8255000" cy="4487862"/>
          </a:xfrm>
          <a:noFill/>
          <a:ln/>
        </p:spPr>
        <p:txBody>
          <a:bodyPr lIns="90478" tIns="44445" rIns="90478" bIns="44445"/>
          <a:lstStyle/>
          <a:p>
            <a:r>
              <a:rPr lang="en-GB"/>
              <a:t>Audit Reports can be used to record and report System and User events for auditing and tracking</a:t>
            </a:r>
          </a:p>
        </p:txBody>
      </p:sp>
      <p:pic>
        <p:nvPicPr>
          <p:cNvPr id="1018885" name="Picture 5" descr="72"/>
          <p:cNvPicPr>
            <a:picLocks noChangeAspect="1" noChangeArrowheads="1"/>
          </p:cNvPicPr>
          <p:nvPr/>
        </p:nvPicPr>
        <p:blipFill>
          <a:blip r:embed="rId2" cstate="print"/>
          <a:srcRect/>
          <a:stretch>
            <a:fillRect/>
          </a:stretch>
        </p:blipFill>
        <p:spPr bwMode="auto">
          <a:xfrm>
            <a:off x="368300" y="2863850"/>
            <a:ext cx="5816600" cy="3035300"/>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18886" name="Rectangle 6"/>
          <p:cNvSpPr>
            <a:spLocks noChangeArrowheads="1"/>
          </p:cNvSpPr>
          <p:nvPr/>
        </p:nvSpPr>
        <p:spPr bwMode="auto">
          <a:xfrm>
            <a:off x="4743450" y="3151188"/>
            <a:ext cx="1238250" cy="4111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pic>
        <p:nvPicPr>
          <p:cNvPr id="1018887" name="Picture 7" descr="79"/>
          <p:cNvPicPr>
            <a:picLocks noChangeAspect="1" noChangeArrowheads="1"/>
          </p:cNvPicPr>
          <p:nvPr/>
        </p:nvPicPr>
        <p:blipFill>
          <a:blip r:embed="rId3" cstate="print"/>
          <a:srcRect/>
          <a:stretch>
            <a:fillRect/>
          </a:stretch>
        </p:blipFill>
        <p:spPr bwMode="auto">
          <a:xfrm>
            <a:off x="5422900" y="3824288"/>
            <a:ext cx="3403600" cy="1909762"/>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18888" name="Rectangle 8"/>
          <p:cNvSpPr>
            <a:spLocks noChangeArrowheads="1"/>
          </p:cNvSpPr>
          <p:nvPr/>
        </p:nvSpPr>
        <p:spPr bwMode="auto">
          <a:xfrm>
            <a:off x="527050" y="5119688"/>
            <a:ext cx="1390650" cy="3095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18889" name="Line 9"/>
          <p:cNvSpPr>
            <a:spLocks noChangeShapeType="1"/>
          </p:cNvSpPr>
          <p:nvPr/>
        </p:nvSpPr>
        <p:spPr bwMode="auto">
          <a:xfrm flipV="1">
            <a:off x="1943100" y="4489450"/>
            <a:ext cx="3467100" cy="723900"/>
          </a:xfrm>
          <a:prstGeom prst="line">
            <a:avLst/>
          </a:prstGeom>
          <a:noFill/>
          <a:ln w="38100">
            <a:solidFill>
              <a:schemeClr val="hlink"/>
            </a:solidFill>
            <a:round/>
            <a:headEnd/>
            <a:tailEnd type="triangle" w="med" len="med"/>
          </a:ln>
          <a:effectLst/>
        </p:spPr>
        <p:txBody>
          <a:bodyPr lIns="92075" tIns="46038" rIns="92075" bIns="46038" anchor="ctr">
            <a:spAutoFit/>
          </a:bodyPr>
          <a:lstStyle/>
          <a:p>
            <a:endParaRPr lang="de-DE"/>
          </a:p>
        </p:txBody>
      </p:sp>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3"/>
          <p:cNvSpPr>
            <a:spLocks noGrp="1"/>
          </p:cNvSpPr>
          <p:nvPr>
            <p:ph type="ftr" sz="quarter" idx="10"/>
          </p:nvPr>
        </p:nvSpPr>
        <p:spPr/>
        <p:txBody>
          <a:bodyPr/>
          <a:lstStyle/>
          <a:p>
            <a:r>
              <a:rPr lang="en-US"/>
              <a:t>© 2006 PTC</a:t>
            </a:r>
          </a:p>
        </p:txBody>
      </p:sp>
      <p:sp>
        <p:nvSpPr>
          <p:cNvPr id="6" name="Foliennummernplatzhalter 4"/>
          <p:cNvSpPr>
            <a:spLocks noGrp="1"/>
          </p:cNvSpPr>
          <p:nvPr>
            <p:ph type="sldNum" sz="quarter" idx="11"/>
          </p:nvPr>
        </p:nvSpPr>
        <p:spPr/>
        <p:txBody>
          <a:bodyPr/>
          <a:lstStyle/>
          <a:p>
            <a:fld id="{3A770910-19B6-4289-9473-3C6FE657C1BA}" type="slidenum">
              <a:rPr lang="en-US"/>
              <a:pPr/>
              <a:t>65</a:t>
            </a:fld>
            <a:endParaRPr lang="en-US"/>
          </a:p>
        </p:txBody>
      </p:sp>
      <p:sp>
        <p:nvSpPr>
          <p:cNvPr id="1016834" name="Rectangle 2"/>
          <p:cNvSpPr>
            <a:spLocks noGrp="1" noChangeArrowheads="1"/>
          </p:cNvSpPr>
          <p:nvPr>
            <p:ph type="title"/>
          </p:nvPr>
        </p:nvSpPr>
        <p:spPr/>
        <p:txBody>
          <a:bodyPr/>
          <a:lstStyle/>
          <a:p>
            <a:r>
              <a:rPr lang="en-US" u="sng"/>
              <a:t>History Management</a:t>
            </a:r>
          </a:p>
        </p:txBody>
      </p:sp>
      <p:sp>
        <p:nvSpPr>
          <p:cNvPr id="1016835" name="Rectangle 3"/>
          <p:cNvSpPr>
            <a:spLocks noChangeArrowheads="1"/>
          </p:cNvSpPr>
          <p:nvPr/>
        </p:nvSpPr>
        <p:spPr bwMode="auto">
          <a:xfrm>
            <a:off x="293688" y="1266825"/>
            <a:ext cx="8493125" cy="5429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US" sz="1900" b="1">
                <a:solidFill>
                  <a:schemeClr val="accent1"/>
                </a:solidFill>
              </a:rPr>
              <a:t>Explain and/or show how to configure system to capture events for auditing. Show how history can be displayed and printed.</a:t>
            </a:r>
          </a:p>
        </p:txBody>
      </p:sp>
      <p:pic>
        <p:nvPicPr>
          <p:cNvPr id="1016844" name="Picture 12"/>
          <p:cNvPicPr>
            <a:picLocks noChangeAspect="1" noChangeArrowheads="1"/>
          </p:cNvPicPr>
          <p:nvPr/>
        </p:nvPicPr>
        <p:blipFill>
          <a:blip r:embed="rId2" cstate="print"/>
          <a:srcRect/>
          <a:stretch>
            <a:fillRect/>
          </a:stretch>
        </p:blipFill>
        <p:spPr bwMode="auto">
          <a:xfrm>
            <a:off x="2176463" y="2057400"/>
            <a:ext cx="4791075" cy="2743200"/>
          </a:xfrm>
          <a:prstGeom prst="rect">
            <a:avLst/>
          </a:prstGeom>
          <a:noFill/>
          <a:ln w="9525">
            <a:noFill/>
            <a:miter lim="800000"/>
            <a:headEnd/>
            <a:tailEnd/>
          </a:ln>
          <a:effectLst/>
        </p:spPr>
      </p:pic>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ußzeilenplatzhalter 3"/>
          <p:cNvSpPr>
            <a:spLocks noGrp="1"/>
          </p:cNvSpPr>
          <p:nvPr>
            <p:ph type="ftr" sz="quarter" idx="10"/>
          </p:nvPr>
        </p:nvSpPr>
        <p:spPr/>
        <p:txBody>
          <a:bodyPr/>
          <a:lstStyle/>
          <a:p>
            <a:r>
              <a:rPr lang="en-US"/>
              <a:t>© 2006 PTC</a:t>
            </a:r>
          </a:p>
        </p:txBody>
      </p:sp>
      <p:sp>
        <p:nvSpPr>
          <p:cNvPr id="13" name="Foliennummernplatzhalter 4"/>
          <p:cNvSpPr>
            <a:spLocks noGrp="1"/>
          </p:cNvSpPr>
          <p:nvPr>
            <p:ph type="sldNum" sz="quarter" idx="11"/>
          </p:nvPr>
        </p:nvSpPr>
        <p:spPr/>
        <p:txBody>
          <a:bodyPr/>
          <a:lstStyle/>
          <a:p>
            <a:fld id="{009CAC66-9963-4171-985C-1766678DB7DB}" type="slidenum">
              <a:rPr lang="en-US"/>
              <a:pPr/>
              <a:t>66</a:t>
            </a:fld>
            <a:endParaRPr lang="en-US"/>
          </a:p>
        </p:txBody>
      </p:sp>
      <p:sp>
        <p:nvSpPr>
          <p:cNvPr id="1032194" name="Rectangle 2"/>
          <p:cNvSpPr>
            <a:spLocks noGrp="1" noChangeArrowheads="1"/>
          </p:cNvSpPr>
          <p:nvPr>
            <p:ph type="title"/>
          </p:nvPr>
        </p:nvSpPr>
        <p:spPr/>
        <p:txBody>
          <a:bodyPr/>
          <a:lstStyle/>
          <a:p>
            <a:r>
              <a:rPr lang="en-US" u="sng"/>
              <a:t>History Management</a:t>
            </a:r>
          </a:p>
        </p:txBody>
      </p:sp>
      <p:sp>
        <p:nvSpPr>
          <p:cNvPr id="1032195" name="Rectangle 3"/>
          <p:cNvSpPr>
            <a:spLocks noChangeArrowheads="1"/>
          </p:cNvSpPr>
          <p:nvPr/>
        </p:nvSpPr>
        <p:spPr bwMode="auto">
          <a:xfrm>
            <a:off x="293688" y="1266825"/>
            <a:ext cx="8493125" cy="5429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US" sz="1900" b="1">
                <a:solidFill>
                  <a:schemeClr val="accent1"/>
                </a:solidFill>
              </a:rPr>
              <a:t>Explain and/or show the possibilities users / administrators have to create history entries? </a:t>
            </a:r>
          </a:p>
        </p:txBody>
      </p:sp>
      <p:pic>
        <p:nvPicPr>
          <p:cNvPr id="1032197" name="Picture 5"/>
          <p:cNvPicPr>
            <a:picLocks noChangeAspect="1" noChangeArrowheads="1"/>
          </p:cNvPicPr>
          <p:nvPr/>
        </p:nvPicPr>
        <p:blipFill>
          <a:blip r:embed="rId2" cstate="print"/>
          <a:srcRect/>
          <a:stretch>
            <a:fillRect/>
          </a:stretch>
        </p:blipFill>
        <p:spPr bwMode="auto">
          <a:xfrm>
            <a:off x="2062163" y="4324350"/>
            <a:ext cx="6924675" cy="1257300"/>
          </a:xfrm>
          <a:prstGeom prst="rect">
            <a:avLst/>
          </a:prstGeom>
          <a:noFill/>
          <a:ln w="9525">
            <a:noFill/>
            <a:miter lim="800000"/>
            <a:headEnd/>
            <a:tailEnd/>
          </a:ln>
          <a:effectLst/>
        </p:spPr>
      </p:pic>
      <p:pic>
        <p:nvPicPr>
          <p:cNvPr id="1032198" name="Picture 6"/>
          <p:cNvPicPr>
            <a:picLocks noChangeAspect="1" noChangeArrowheads="1"/>
          </p:cNvPicPr>
          <p:nvPr/>
        </p:nvPicPr>
        <p:blipFill>
          <a:blip r:embed="rId3" cstate="print"/>
          <a:srcRect/>
          <a:stretch>
            <a:fillRect/>
          </a:stretch>
        </p:blipFill>
        <p:spPr bwMode="auto">
          <a:xfrm>
            <a:off x="209550" y="3243263"/>
            <a:ext cx="1570038" cy="1533525"/>
          </a:xfrm>
          <a:prstGeom prst="rect">
            <a:avLst/>
          </a:prstGeom>
          <a:noFill/>
          <a:ln w="9525">
            <a:noFill/>
            <a:miter lim="800000"/>
            <a:headEnd/>
            <a:tailEnd/>
          </a:ln>
          <a:effectLst/>
        </p:spPr>
      </p:pic>
      <p:pic>
        <p:nvPicPr>
          <p:cNvPr id="1032199" name="Picture 7"/>
          <p:cNvPicPr>
            <a:picLocks noChangeAspect="1" noChangeArrowheads="1"/>
          </p:cNvPicPr>
          <p:nvPr/>
        </p:nvPicPr>
        <p:blipFill>
          <a:blip r:embed="rId4" cstate="print"/>
          <a:srcRect/>
          <a:stretch>
            <a:fillRect/>
          </a:stretch>
        </p:blipFill>
        <p:spPr bwMode="auto">
          <a:xfrm>
            <a:off x="2009775" y="2009775"/>
            <a:ext cx="6858000" cy="1733550"/>
          </a:xfrm>
          <a:prstGeom prst="rect">
            <a:avLst/>
          </a:prstGeom>
          <a:noFill/>
          <a:ln w="9525">
            <a:noFill/>
            <a:miter lim="800000"/>
            <a:headEnd/>
            <a:tailEnd/>
          </a:ln>
          <a:effectLst/>
        </p:spPr>
      </p:pic>
      <p:sp>
        <p:nvSpPr>
          <p:cNvPr id="1032200" name="Rectangle 8"/>
          <p:cNvSpPr>
            <a:spLocks noChangeArrowheads="1"/>
          </p:cNvSpPr>
          <p:nvPr/>
        </p:nvSpPr>
        <p:spPr bwMode="auto">
          <a:xfrm>
            <a:off x="717550" y="3328988"/>
            <a:ext cx="1057275" cy="21431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32201" name="Line 9"/>
          <p:cNvSpPr>
            <a:spLocks noChangeShapeType="1"/>
          </p:cNvSpPr>
          <p:nvPr/>
        </p:nvSpPr>
        <p:spPr bwMode="auto">
          <a:xfrm flipV="1">
            <a:off x="1746250" y="2322513"/>
            <a:ext cx="425450" cy="1019175"/>
          </a:xfrm>
          <a:prstGeom prst="line">
            <a:avLst/>
          </a:prstGeom>
          <a:noFill/>
          <a:ln w="38100">
            <a:solidFill>
              <a:schemeClr val="hlink"/>
            </a:solidFill>
            <a:round/>
            <a:headEnd/>
            <a:tailEnd type="triangle" w="med" len="med"/>
          </a:ln>
          <a:effectLst/>
        </p:spPr>
        <p:txBody>
          <a:bodyPr lIns="92075" tIns="46038" rIns="92075" bIns="46038" anchor="ctr">
            <a:spAutoFit/>
          </a:bodyPr>
          <a:lstStyle/>
          <a:p>
            <a:endParaRPr lang="de-DE"/>
          </a:p>
        </p:txBody>
      </p:sp>
      <p:sp>
        <p:nvSpPr>
          <p:cNvPr id="1032202" name="Rectangle 10"/>
          <p:cNvSpPr>
            <a:spLocks noChangeArrowheads="1"/>
          </p:cNvSpPr>
          <p:nvPr/>
        </p:nvSpPr>
        <p:spPr bwMode="auto">
          <a:xfrm>
            <a:off x="546100" y="3614738"/>
            <a:ext cx="1219200" cy="21431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32203" name="Line 11"/>
          <p:cNvSpPr>
            <a:spLocks noChangeShapeType="1"/>
          </p:cNvSpPr>
          <p:nvPr/>
        </p:nvSpPr>
        <p:spPr bwMode="auto">
          <a:xfrm>
            <a:off x="1784350" y="3836988"/>
            <a:ext cx="395288" cy="514350"/>
          </a:xfrm>
          <a:prstGeom prst="line">
            <a:avLst/>
          </a:prstGeom>
          <a:noFill/>
          <a:ln w="38100">
            <a:solidFill>
              <a:schemeClr val="hlink"/>
            </a:solidFill>
            <a:round/>
            <a:headEnd/>
            <a:tailEnd type="triangle" w="med" len="med"/>
          </a:ln>
          <a:effectLst/>
        </p:spPr>
        <p:txBody>
          <a:bodyPr lIns="92075" tIns="46038" rIns="92075" bIns="46038" anchor="ctr">
            <a:spAutoFit/>
          </a:bodyPr>
          <a:lstStyle/>
          <a:p>
            <a:endParaRPr lang="de-DE"/>
          </a:p>
        </p:txBody>
      </p:sp>
      <p:sp>
        <p:nvSpPr>
          <p:cNvPr id="1032204" name="Rectangle 12"/>
          <p:cNvSpPr>
            <a:spLocks noChangeArrowheads="1"/>
          </p:cNvSpPr>
          <p:nvPr/>
        </p:nvSpPr>
        <p:spPr bwMode="auto">
          <a:xfrm>
            <a:off x="596900" y="5778500"/>
            <a:ext cx="6245225" cy="366713"/>
          </a:xfrm>
          <a:prstGeom prst="rect">
            <a:avLst/>
          </a:prstGeom>
          <a:noFill/>
          <a:ln w="9525">
            <a:noFill/>
            <a:miter lim="800000"/>
            <a:headEnd/>
            <a:tailEnd/>
          </a:ln>
          <a:effectLst/>
        </p:spPr>
        <p:txBody>
          <a:bodyPr anchor="ctr">
            <a:spAutoFit/>
          </a:bodyPr>
          <a:lstStyle/>
          <a:p>
            <a:r>
              <a:rPr lang="en-US" sz="1800"/>
              <a:t>Windchill provides Out-of-the-box the listed history entries</a:t>
            </a:r>
          </a:p>
        </p:txBody>
      </p:sp>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r>
              <a:rPr lang="en-US"/>
              <a:t>© 2006 PTC</a:t>
            </a:r>
          </a:p>
        </p:txBody>
      </p:sp>
      <p:sp>
        <p:nvSpPr>
          <p:cNvPr id="5" name="Foliennummernplatzhalter 4"/>
          <p:cNvSpPr>
            <a:spLocks noGrp="1"/>
          </p:cNvSpPr>
          <p:nvPr>
            <p:ph type="sldNum" sz="quarter" idx="11"/>
          </p:nvPr>
        </p:nvSpPr>
        <p:spPr/>
        <p:txBody>
          <a:bodyPr/>
          <a:lstStyle/>
          <a:p>
            <a:fld id="{F287B061-9E7C-496D-A715-22C9E89D9B1E}" type="slidenum">
              <a:rPr lang="en-US"/>
              <a:pPr/>
              <a:t>67</a:t>
            </a:fld>
            <a:endParaRPr lang="en-US"/>
          </a:p>
        </p:txBody>
      </p:sp>
      <p:sp>
        <p:nvSpPr>
          <p:cNvPr id="1067010" name="Rectangle 2"/>
          <p:cNvSpPr>
            <a:spLocks noGrp="1" noChangeArrowheads="1"/>
          </p:cNvSpPr>
          <p:nvPr>
            <p:ph type="title"/>
          </p:nvPr>
        </p:nvSpPr>
        <p:spPr/>
        <p:txBody>
          <a:bodyPr/>
          <a:lstStyle/>
          <a:p>
            <a:r>
              <a:rPr lang="en-GB" u="sng"/>
              <a:t>Check-Out / Check-In</a:t>
            </a:r>
            <a:endParaRPr lang="en-US" u="sng"/>
          </a:p>
        </p:txBody>
      </p:sp>
      <p:sp>
        <p:nvSpPr>
          <p:cNvPr id="1067011" name="Rectangle 3"/>
          <p:cNvSpPr>
            <a:spLocks noChangeArrowheads="1"/>
          </p:cNvSpPr>
          <p:nvPr/>
        </p:nvSpPr>
        <p:spPr bwMode="auto">
          <a:xfrm>
            <a:off x="363538" y="1311275"/>
            <a:ext cx="8704262" cy="1922463"/>
          </a:xfrm>
          <a:prstGeom prst="rect">
            <a:avLst/>
          </a:prstGeom>
          <a:noFill/>
          <a:ln w="9525">
            <a:noFill/>
            <a:miter lim="800000"/>
            <a:headEnd/>
            <a:tailEnd/>
          </a:ln>
          <a:effectLst/>
        </p:spPr>
        <p:txBody>
          <a:bodyPr lIns="0" tIns="0" rIns="0" bIns="0" anchor="ctr">
            <a:spAutoFit/>
          </a:bodyPr>
          <a:lstStyle/>
          <a:p>
            <a:pPr>
              <a:buFontTx/>
              <a:buChar char="•"/>
            </a:pPr>
            <a:r>
              <a:rPr lang="en-GB" sz="1800"/>
              <a:t> Show how an object is reserved (and therefore protected from modification) when</a:t>
            </a:r>
          </a:p>
          <a:p>
            <a:r>
              <a:rPr lang="en-GB" sz="1800"/>
              <a:t>  checked out</a:t>
            </a:r>
          </a:p>
          <a:p>
            <a:endParaRPr lang="en-US" sz="1800"/>
          </a:p>
          <a:p>
            <a:pPr>
              <a:buFontTx/>
              <a:buChar char="•"/>
            </a:pPr>
            <a:r>
              <a:rPr lang="en-GB" sz="1800"/>
              <a:t> Show how a system administrator is able to unlock that reservation</a:t>
            </a:r>
          </a:p>
          <a:p>
            <a:pPr>
              <a:buFontTx/>
              <a:buChar char="•"/>
            </a:pPr>
            <a:endParaRPr lang="en-US" sz="1800"/>
          </a:p>
          <a:p>
            <a:pPr>
              <a:buFontTx/>
              <a:buChar char="•"/>
            </a:pPr>
            <a:r>
              <a:rPr lang="en-GB" sz="1800"/>
              <a:t> Explain or show how local copies of files are handled. Are the copies deleted after</a:t>
            </a:r>
          </a:p>
          <a:p>
            <a:r>
              <a:rPr lang="en-GB" sz="1800"/>
              <a:t>  check-in?</a:t>
            </a:r>
            <a:endParaRPr lang="en-US" sz="1800"/>
          </a:p>
        </p:txBody>
      </p:sp>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ßzeilenplatzhalter 3"/>
          <p:cNvSpPr>
            <a:spLocks noGrp="1"/>
          </p:cNvSpPr>
          <p:nvPr>
            <p:ph type="ftr" sz="quarter" idx="10"/>
          </p:nvPr>
        </p:nvSpPr>
        <p:spPr/>
        <p:txBody>
          <a:bodyPr/>
          <a:lstStyle/>
          <a:p>
            <a:r>
              <a:rPr lang="en-US"/>
              <a:t>© 2006 PTC</a:t>
            </a:r>
          </a:p>
        </p:txBody>
      </p:sp>
      <p:sp>
        <p:nvSpPr>
          <p:cNvPr id="10" name="Foliennummernplatzhalter 4"/>
          <p:cNvSpPr>
            <a:spLocks noGrp="1"/>
          </p:cNvSpPr>
          <p:nvPr>
            <p:ph type="sldNum" sz="quarter" idx="11"/>
          </p:nvPr>
        </p:nvSpPr>
        <p:spPr/>
        <p:txBody>
          <a:bodyPr/>
          <a:lstStyle/>
          <a:p>
            <a:fld id="{E7BA790E-2E6E-4A6E-86B3-5E12946D7263}" type="slidenum">
              <a:rPr lang="en-US"/>
              <a:pPr/>
              <a:t>68</a:t>
            </a:fld>
            <a:endParaRPr lang="en-US"/>
          </a:p>
        </p:txBody>
      </p:sp>
      <p:sp>
        <p:nvSpPr>
          <p:cNvPr id="1028098" name="Rectangle 2"/>
          <p:cNvSpPr>
            <a:spLocks noGrp="1" noChangeArrowheads="1"/>
          </p:cNvSpPr>
          <p:nvPr>
            <p:ph type="title"/>
          </p:nvPr>
        </p:nvSpPr>
        <p:spPr/>
        <p:txBody>
          <a:bodyPr/>
          <a:lstStyle/>
          <a:p>
            <a:r>
              <a:rPr lang="en-GB" u="sng"/>
              <a:t>Check-Out / Check-In</a:t>
            </a:r>
            <a:endParaRPr lang="en-US" u="sng"/>
          </a:p>
        </p:txBody>
      </p:sp>
      <p:sp>
        <p:nvSpPr>
          <p:cNvPr id="1028099" name="Rectangle 3"/>
          <p:cNvSpPr>
            <a:spLocks noChangeArrowheads="1"/>
          </p:cNvSpPr>
          <p:nvPr/>
        </p:nvSpPr>
        <p:spPr bwMode="auto">
          <a:xfrm>
            <a:off x="293688" y="1266825"/>
            <a:ext cx="8493125" cy="59055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an object is reserved (and therefore protected from modification) when checked out</a:t>
            </a:r>
            <a:endParaRPr lang="en-US" sz="1900" b="1">
              <a:solidFill>
                <a:schemeClr val="accent1"/>
              </a:solidFill>
            </a:endParaRPr>
          </a:p>
        </p:txBody>
      </p:sp>
      <p:sp>
        <p:nvSpPr>
          <p:cNvPr id="1028100" name="Text Box 4"/>
          <p:cNvSpPr txBox="1">
            <a:spLocks noChangeArrowheads="1"/>
          </p:cNvSpPr>
          <p:nvPr/>
        </p:nvSpPr>
        <p:spPr bwMode="auto">
          <a:xfrm>
            <a:off x="288925" y="2078038"/>
            <a:ext cx="2060575" cy="1739900"/>
          </a:xfrm>
          <a:prstGeom prst="rect">
            <a:avLst/>
          </a:prstGeom>
          <a:noFill/>
          <a:ln w="9525">
            <a:noFill/>
            <a:miter lim="800000"/>
            <a:headEnd/>
            <a:tailEnd/>
          </a:ln>
          <a:effectLst/>
        </p:spPr>
        <p:txBody>
          <a:bodyPr>
            <a:spAutoFit/>
          </a:bodyPr>
          <a:lstStyle/>
          <a:p>
            <a:r>
              <a:rPr lang="en-US" sz="1800"/>
              <a:t>Check out locks a document in order to prevent the document from being updated by others. </a:t>
            </a:r>
          </a:p>
        </p:txBody>
      </p:sp>
      <p:pic>
        <p:nvPicPr>
          <p:cNvPr id="1028101" name="Picture 5"/>
          <p:cNvPicPr>
            <a:picLocks noChangeAspect="1" noChangeArrowheads="1"/>
          </p:cNvPicPr>
          <p:nvPr/>
        </p:nvPicPr>
        <p:blipFill>
          <a:blip r:embed="rId2" cstate="print"/>
          <a:srcRect/>
          <a:stretch>
            <a:fillRect/>
          </a:stretch>
        </p:blipFill>
        <p:spPr bwMode="auto">
          <a:xfrm>
            <a:off x="2366963" y="2020888"/>
            <a:ext cx="6238875" cy="1755775"/>
          </a:xfrm>
          <a:prstGeom prst="rect">
            <a:avLst/>
          </a:prstGeom>
          <a:noFill/>
          <a:ln w="9525">
            <a:noFill/>
            <a:miter lim="800000"/>
            <a:headEnd/>
            <a:tailEnd/>
          </a:ln>
          <a:effectLst/>
        </p:spPr>
      </p:pic>
      <p:sp>
        <p:nvSpPr>
          <p:cNvPr id="1028102" name="Text Box 6"/>
          <p:cNvSpPr txBox="1">
            <a:spLocks noChangeArrowheads="1"/>
          </p:cNvSpPr>
          <p:nvPr/>
        </p:nvSpPr>
        <p:spPr bwMode="auto">
          <a:xfrm>
            <a:off x="3213100" y="3967163"/>
            <a:ext cx="5000625" cy="1465262"/>
          </a:xfrm>
          <a:prstGeom prst="rect">
            <a:avLst/>
          </a:prstGeom>
          <a:noFill/>
          <a:ln w="9525">
            <a:noFill/>
            <a:miter lim="800000"/>
            <a:headEnd/>
            <a:tailEnd/>
          </a:ln>
          <a:effectLst/>
        </p:spPr>
        <p:txBody>
          <a:bodyPr>
            <a:spAutoFit/>
          </a:bodyPr>
          <a:lstStyle/>
          <a:p>
            <a:r>
              <a:rPr lang="en-US" sz="1800"/>
              <a:t>When you check out a document, a working copy of the original document resides in the </a:t>
            </a:r>
            <a:r>
              <a:rPr lang="en-US" sz="1800" b="1"/>
              <a:t>Checked-Out Work </a:t>
            </a:r>
            <a:r>
              <a:rPr lang="en-US" sz="1800"/>
              <a:t>table on the </a:t>
            </a:r>
            <a:r>
              <a:rPr lang="en-US" sz="1800" b="1"/>
              <a:t>Home</a:t>
            </a:r>
            <a:r>
              <a:rPr lang="en-US" sz="1800"/>
              <a:t> tab. Objects which are checked out cannot be checked out by other users. </a:t>
            </a:r>
          </a:p>
        </p:txBody>
      </p:sp>
      <p:sp>
        <p:nvSpPr>
          <p:cNvPr id="1028103" name="Rectangle 7"/>
          <p:cNvSpPr>
            <a:spLocks noChangeArrowheads="1"/>
          </p:cNvSpPr>
          <p:nvPr/>
        </p:nvSpPr>
        <p:spPr bwMode="auto">
          <a:xfrm>
            <a:off x="2495550" y="1960563"/>
            <a:ext cx="1466850" cy="382587"/>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28104" name="Rectangle 8"/>
          <p:cNvSpPr>
            <a:spLocks noChangeArrowheads="1"/>
          </p:cNvSpPr>
          <p:nvPr/>
        </p:nvSpPr>
        <p:spPr bwMode="auto">
          <a:xfrm>
            <a:off x="2705100" y="3370263"/>
            <a:ext cx="361950" cy="27781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ßzeilenplatzhalter 3"/>
          <p:cNvSpPr>
            <a:spLocks noGrp="1"/>
          </p:cNvSpPr>
          <p:nvPr>
            <p:ph type="ftr" sz="quarter" idx="10"/>
          </p:nvPr>
        </p:nvSpPr>
        <p:spPr/>
        <p:txBody>
          <a:bodyPr/>
          <a:lstStyle/>
          <a:p>
            <a:r>
              <a:rPr lang="en-US"/>
              <a:t>© 2006 PTC</a:t>
            </a:r>
          </a:p>
        </p:txBody>
      </p:sp>
      <p:sp>
        <p:nvSpPr>
          <p:cNvPr id="10" name="Foliennummernplatzhalter 4"/>
          <p:cNvSpPr>
            <a:spLocks noGrp="1"/>
          </p:cNvSpPr>
          <p:nvPr>
            <p:ph type="sldNum" sz="quarter" idx="11"/>
          </p:nvPr>
        </p:nvSpPr>
        <p:spPr/>
        <p:txBody>
          <a:bodyPr/>
          <a:lstStyle/>
          <a:p>
            <a:fld id="{DC9A6266-4DBD-46B6-8DBB-3AACCD8E6BC4}" type="slidenum">
              <a:rPr lang="en-US"/>
              <a:pPr/>
              <a:t>69</a:t>
            </a:fld>
            <a:endParaRPr lang="en-US"/>
          </a:p>
        </p:txBody>
      </p:sp>
      <p:sp>
        <p:nvSpPr>
          <p:cNvPr id="1029122" name="Rectangle 2"/>
          <p:cNvSpPr>
            <a:spLocks noGrp="1" noChangeArrowheads="1"/>
          </p:cNvSpPr>
          <p:nvPr>
            <p:ph type="title"/>
          </p:nvPr>
        </p:nvSpPr>
        <p:spPr/>
        <p:txBody>
          <a:bodyPr/>
          <a:lstStyle/>
          <a:p>
            <a:r>
              <a:rPr lang="en-GB" u="sng"/>
              <a:t>Check-Out / Check-In</a:t>
            </a:r>
            <a:endParaRPr lang="en-US" u="sng"/>
          </a:p>
        </p:txBody>
      </p:sp>
      <p:sp>
        <p:nvSpPr>
          <p:cNvPr id="1029123" name="Rectangle 3"/>
          <p:cNvSpPr>
            <a:spLocks noChangeArrowheads="1"/>
          </p:cNvSpPr>
          <p:nvPr/>
        </p:nvSpPr>
        <p:spPr bwMode="auto">
          <a:xfrm>
            <a:off x="293688" y="1266825"/>
            <a:ext cx="8493125" cy="3333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 system administrator is able to unlock that reservation</a:t>
            </a:r>
            <a:endParaRPr lang="en-US" sz="1900" b="1">
              <a:solidFill>
                <a:schemeClr val="accent1"/>
              </a:solidFill>
            </a:endParaRPr>
          </a:p>
        </p:txBody>
      </p:sp>
      <p:pic>
        <p:nvPicPr>
          <p:cNvPr id="1029127" name="Picture 7"/>
          <p:cNvPicPr>
            <a:picLocks noChangeAspect="1" noChangeArrowheads="1"/>
          </p:cNvPicPr>
          <p:nvPr/>
        </p:nvPicPr>
        <p:blipFill>
          <a:blip r:embed="rId2" cstate="print"/>
          <a:srcRect/>
          <a:stretch>
            <a:fillRect/>
          </a:stretch>
        </p:blipFill>
        <p:spPr bwMode="auto">
          <a:xfrm>
            <a:off x="301625" y="1666875"/>
            <a:ext cx="3717925" cy="2181225"/>
          </a:xfrm>
          <a:prstGeom prst="rect">
            <a:avLst/>
          </a:prstGeom>
          <a:noFill/>
          <a:ln w="9525">
            <a:noFill/>
            <a:miter lim="800000"/>
            <a:headEnd/>
            <a:tailEnd/>
          </a:ln>
          <a:effectLst/>
        </p:spPr>
      </p:pic>
      <p:pic>
        <p:nvPicPr>
          <p:cNvPr id="1029128" name="Picture 8"/>
          <p:cNvPicPr>
            <a:picLocks noChangeAspect="1" noChangeArrowheads="1"/>
          </p:cNvPicPr>
          <p:nvPr/>
        </p:nvPicPr>
        <p:blipFill>
          <a:blip r:embed="rId3" cstate="print"/>
          <a:srcRect/>
          <a:stretch>
            <a:fillRect/>
          </a:stretch>
        </p:blipFill>
        <p:spPr bwMode="auto">
          <a:xfrm>
            <a:off x="2028825" y="4138613"/>
            <a:ext cx="6819900" cy="2205037"/>
          </a:xfrm>
          <a:prstGeom prst="rect">
            <a:avLst/>
          </a:prstGeom>
          <a:noFill/>
          <a:ln w="9525">
            <a:noFill/>
            <a:miter lim="800000"/>
            <a:headEnd/>
            <a:tailEnd/>
          </a:ln>
          <a:effectLst/>
        </p:spPr>
      </p:pic>
      <p:sp>
        <p:nvSpPr>
          <p:cNvPr id="1029129" name="Rectangle 9"/>
          <p:cNvSpPr>
            <a:spLocks noChangeArrowheads="1"/>
          </p:cNvSpPr>
          <p:nvPr/>
        </p:nvSpPr>
        <p:spPr bwMode="auto">
          <a:xfrm>
            <a:off x="2771775" y="3217863"/>
            <a:ext cx="1238250" cy="2968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29130" name="Rectangle 10"/>
          <p:cNvSpPr>
            <a:spLocks noChangeArrowheads="1"/>
          </p:cNvSpPr>
          <p:nvPr/>
        </p:nvSpPr>
        <p:spPr bwMode="auto">
          <a:xfrm>
            <a:off x="5124450" y="5456238"/>
            <a:ext cx="1476375" cy="554037"/>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29131" name="Text Box 11"/>
          <p:cNvSpPr txBox="1">
            <a:spLocks noChangeArrowheads="1"/>
          </p:cNvSpPr>
          <p:nvPr/>
        </p:nvSpPr>
        <p:spPr bwMode="auto">
          <a:xfrm>
            <a:off x="4584700" y="2411413"/>
            <a:ext cx="3298825" cy="915987"/>
          </a:xfrm>
          <a:prstGeom prst="rect">
            <a:avLst/>
          </a:prstGeom>
          <a:noFill/>
          <a:ln w="9525">
            <a:noFill/>
            <a:miter lim="800000"/>
            <a:headEnd/>
            <a:tailEnd/>
          </a:ln>
          <a:effectLst/>
        </p:spPr>
        <p:txBody>
          <a:bodyPr>
            <a:spAutoFit/>
          </a:bodyPr>
          <a:lstStyle/>
          <a:p>
            <a:r>
              <a:rPr lang="en-US" sz="1800"/>
              <a:t>Object is checkout by a user.</a:t>
            </a:r>
          </a:p>
          <a:p>
            <a:r>
              <a:rPr lang="de-DE" sz="1800"/>
              <a:t>The administrator is able to unlock the data.</a:t>
            </a:r>
            <a:endParaRPr lang="en-US" sz="1800"/>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ßzeilenplatzhalter 3"/>
          <p:cNvSpPr>
            <a:spLocks noGrp="1"/>
          </p:cNvSpPr>
          <p:nvPr>
            <p:ph type="ftr" sz="quarter" idx="10"/>
          </p:nvPr>
        </p:nvSpPr>
        <p:spPr/>
        <p:txBody>
          <a:bodyPr/>
          <a:lstStyle/>
          <a:p>
            <a:r>
              <a:rPr lang="en-US"/>
              <a:t>© 2006 PTC</a:t>
            </a:r>
          </a:p>
        </p:txBody>
      </p:sp>
      <p:sp>
        <p:nvSpPr>
          <p:cNvPr id="10" name="Foliennummernplatzhalter 4"/>
          <p:cNvSpPr>
            <a:spLocks noGrp="1"/>
          </p:cNvSpPr>
          <p:nvPr>
            <p:ph type="sldNum" sz="quarter" idx="11"/>
          </p:nvPr>
        </p:nvSpPr>
        <p:spPr/>
        <p:txBody>
          <a:bodyPr/>
          <a:lstStyle/>
          <a:p>
            <a:fld id="{D9EDCA68-BCC3-4597-A5DA-40E34B7EE945}" type="slidenum">
              <a:rPr lang="en-US"/>
              <a:pPr/>
              <a:t>7</a:t>
            </a:fld>
            <a:endParaRPr lang="en-US"/>
          </a:p>
        </p:txBody>
      </p:sp>
      <p:sp>
        <p:nvSpPr>
          <p:cNvPr id="999426" name="Rectangle 2"/>
          <p:cNvSpPr>
            <a:spLocks noGrp="1" noChangeArrowheads="1"/>
          </p:cNvSpPr>
          <p:nvPr>
            <p:ph type="title"/>
          </p:nvPr>
        </p:nvSpPr>
        <p:spPr/>
        <p:txBody>
          <a:bodyPr/>
          <a:lstStyle/>
          <a:p>
            <a:r>
              <a:rPr lang="en-GB" u="sng">
                <a:solidFill>
                  <a:schemeClr val="tx1"/>
                </a:solidFill>
              </a:rPr>
              <a:t>User Definition and Rights</a:t>
            </a:r>
            <a:endParaRPr lang="en-US" u="sng">
              <a:solidFill>
                <a:schemeClr val="tx1"/>
              </a:solidFill>
            </a:endParaRPr>
          </a:p>
        </p:txBody>
      </p:sp>
      <p:sp>
        <p:nvSpPr>
          <p:cNvPr id="999428" name="Rectangle 4"/>
          <p:cNvSpPr>
            <a:spLocks noGrp="1" noChangeArrowheads="1"/>
          </p:cNvSpPr>
          <p:nvPr>
            <p:ph type="body" sz="half" idx="1"/>
          </p:nvPr>
        </p:nvSpPr>
        <p:spPr>
          <a:xfrm>
            <a:off x="817563" y="4125913"/>
            <a:ext cx="3792537" cy="1074737"/>
          </a:xfrm>
          <a:noFill/>
          <a:ln/>
        </p:spPr>
        <p:txBody>
          <a:bodyPr/>
          <a:lstStyle/>
          <a:p>
            <a:r>
              <a:rPr lang="en-US" sz="1600">
                <a:solidFill>
                  <a:schemeClr val="tx1"/>
                </a:solidFill>
              </a:rPr>
              <a:t>Allows users to change their passwords by selecting a utility available from the Utilities page of the Home tab </a:t>
            </a:r>
          </a:p>
        </p:txBody>
      </p:sp>
      <p:pic>
        <p:nvPicPr>
          <p:cNvPr id="999429" name="Picture 5" descr="Profile"/>
          <p:cNvPicPr>
            <a:picLocks noChangeAspect="1" noChangeArrowheads="1"/>
          </p:cNvPicPr>
          <p:nvPr/>
        </p:nvPicPr>
        <p:blipFill>
          <a:blip r:embed="rId2" cstate="print"/>
          <a:srcRect/>
          <a:stretch>
            <a:fillRect/>
          </a:stretch>
        </p:blipFill>
        <p:spPr bwMode="auto">
          <a:xfrm>
            <a:off x="728663" y="1704975"/>
            <a:ext cx="4362450" cy="2025650"/>
          </a:xfrm>
          <a:prstGeom prst="rect">
            <a:avLst/>
          </a:prstGeom>
          <a:noFill/>
          <a:ln w="9525">
            <a:noFill/>
            <a:miter lim="800000"/>
            <a:headEnd/>
            <a:tailEnd/>
          </a:ln>
        </p:spPr>
      </p:pic>
      <p:pic>
        <p:nvPicPr>
          <p:cNvPr id="999430" name="Picture 6" descr="ActionUtility"/>
          <p:cNvPicPr>
            <a:picLocks noChangeAspect="1" noChangeArrowheads="1"/>
          </p:cNvPicPr>
          <p:nvPr/>
        </p:nvPicPr>
        <p:blipFill>
          <a:blip r:embed="rId3" cstate="print"/>
          <a:srcRect/>
          <a:stretch>
            <a:fillRect/>
          </a:stretch>
        </p:blipFill>
        <p:spPr bwMode="auto">
          <a:xfrm>
            <a:off x="3568700" y="2478088"/>
            <a:ext cx="1533525" cy="495300"/>
          </a:xfrm>
          <a:prstGeom prst="rect">
            <a:avLst/>
          </a:prstGeom>
          <a:noFill/>
          <a:ln w="9525">
            <a:noFill/>
            <a:miter lim="800000"/>
            <a:headEnd/>
            <a:tailEnd/>
          </a:ln>
        </p:spPr>
      </p:pic>
      <p:pic>
        <p:nvPicPr>
          <p:cNvPr id="999431" name="Picture 7" descr="ChangePassword"/>
          <p:cNvPicPr>
            <a:picLocks noChangeAspect="1" noChangeArrowheads="1"/>
          </p:cNvPicPr>
          <p:nvPr/>
        </p:nvPicPr>
        <p:blipFill>
          <a:blip r:embed="rId4" cstate="print"/>
          <a:srcRect/>
          <a:stretch>
            <a:fillRect/>
          </a:stretch>
        </p:blipFill>
        <p:spPr bwMode="auto">
          <a:xfrm>
            <a:off x="4926013" y="2841625"/>
            <a:ext cx="4003675" cy="2689225"/>
          </a:xfrm>
          <a:prstGeom prst="rect">
            <a:avLst/>
          </a:prstGeom>
          <a:noFill/>
          <a:ln w="9525">
            <a:solidFill>
              <a:schemeClr val="tx1"/>
            </a:solidFill>
            <a:miter lim="800000"/>
            <a:headEnd/>
            <a:tailEnd/>
          </a:ln>
        </p:spPr>
      </p:pic>
      <p:pic>
        <p:nvPicPr>
          <p:cNvPr id="999432" name="Picture 8" descr="Confirm"/>
          <p:cNvPicPr>
            <a:picLocks noChangeAspect="1" noChangeArrowheads="1"/>
          </p:cNvPicPr>
          <p:nvPr/>
        </p:nvPicPr>
        <p:blipFill>
          <a:blip r:embed="rId5" cstate="print"/>
          <a:srcRect/>
          <a:stretch>
            <a:fillRect/>
          </a:stretch>
        </p:blipFill>
        <p:spPr bwMode="auto">
          <a:xfrm>
            <a:off x="3721100" y="5427663"/>
            <a:ext cx="2079625" cy="962025"/>
          </a:xfrm>
          <a:prstGeom prst="rect">
            <a:avLst/>
          </a:prstGeom>
          <a:noFill/>
          <a:ln w="9525">
            <a:noFill/>
            <a:miter lim="800000"/>
            <a:headEnd/>
            <a:tailEnd/>
          </a:ln>
        </p:spPr>
      </p:pic>
      <p:sp>
        <p:nvSpPr>
          <p:cNvPr id="999433" name="Rectangle 9"/>
          <p:cNvSpPr>
            <a:spLocks noChangeArrowheads="1"/>
          </p:cNvSpPr>
          <p:nvPr/>
        </p:nvSpPr>
        <p:spPr bwMode="auto">
          <a:xfrm>
            <a:off x="341313" y="1266825"/>
            <a:ext cx="8445500" cy="2667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80000"/>
              </a:lnSpc>
              <a:spcBef>
                <a:spcPct val="40000"/>
              </a:spcBef>
              <a:spcAft>
                <a:spcPct val="25000"/>
              </a:spcAft>
            </a:pPr>
            <a:r>
              <a:rPr lang="en-GB" sz="1900" b="1">
                <a:solidFill>
                  <a:schemeClr val="accent1"/>
                </a:solidFill>
              </a:rPr>
              <a:t>Show the password reset functionality</a:t>
            </a:r>
            <a:endParaRPr lang="en-US" sz="1900" b="1">
              <a:solidFill>
                <a:schemeClr val="accent1"/>
              </a:solidFill>
            </a:endParaRPr>
          </a:p>
        </p:txBody>
      </p:sp>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ußzeilenplatzhalter 3"/>
          <p:cNvSpPr>
            <a:spLocks noGrp="1"/>
          </p:cNvSpPr>
          <p:nvPr>
            <p:ph type="ftr" sz="quarter" idx="10"/>
          </p:nvPr>
        </p:nvSpPr>
        <p:spPr/>
        <p:txBody>
          <a:bodyPr/>
          <a:lstStyle/>
          <a:p>
            <a:r>
              <a:rPr lang="en-US"/>
              <a:t>© 2006 PTC</a:t>
            </a:r>
          </a:p>
        </p:txBody>
      </p:sp>
      <p:sp>
        <p:nvSpPr>
          <p:cNvPr id="11" name="Foliennummernplatzhalter 4"/>
          <p:cNvSpPr>
            <a:spLocks noGrp="1"/>
          </p:cNvSpPr>
          <p:nvPr>
            <p:ph type="sldNum" sz="quarter" idx="11"/>
          </p:nvPr>
        </p:nvSpPr>
        <p:spPr/>
        <p:txBody>
          <a:bodyPr/>
          <a:lstStyle/>
          <a:p>
            <a:fld id="{97E2CAF9-2B56-4F1E-B4B8-D57E1CE86A7E}" type="slidenum">
              <a:rPr lang="en-US"/>
              <a:pPr/>
              <a:t>70</a:t>
            </a:fld>
            <a:endParaRPr lang="en-US"/>
          </a:p>
        </p:txBody>
      </p:sp>
      <p:sp>
        <p:nvSpPr>
          <p:cNvPr id="1030146" name="Rectangle 2"/>
          <p:cNvSpPr>
            <a:spLocks noGrp="1" noChangeArrowheads="1"/>
          </p:cNvSpPr>
          <p:nvPr>
            <p:ph type="title"/>
          </p:nvPr>
        </p:nvSpPr>
        <p:spPr/>
        <p:txBody>
          <a:bodyPr/>
          <a:lstStyle/>
          <a:p>
            <a:r>
              <a:rPr lang="en-GB" u="sng"/>
              <a:t>Check-Out / Check-In</a:t>
            </a:r>
            <a:endParaRPr lang="en-US" u="sng"/>
          </a:p>
        </p:txBody>
      </p:sp>
      <p:sp>
        <p:nvSpPr>
          <p:cNvPr id="1030147" name="Rectangle 3"/>
          <p:cNvSpPr>
            <a:spLocks noChangeArrowheads="1"/>
          </p:cNvSpPr>
          <p:nvPr/>
        </p:nvSpPr>
        <p:spPr bwMode="auto">
          <a:xfrm>
            <a:off x="293688" y="1266825"/>
            <a:ext cx="8493125" cy="33337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 system administrator is able to unlock that reservation</a:t>
            </a:r>
            <a:endParaRPr lang="en-US" sz="1900" b="1">
              <a:solidFill>
                <a:schemeClr val="accent1"/>
              </a:solidFill>
            </a:endParaRPr>
          </a:p>
        </p:txBody>
      </p:sp>
      <p:pic>
        <p:nvPicPr>
          <p:cNvPr id="1030150" name="Picture 6"/>
          <p:cNvPicPr>
            <a:picLocks noChangeAspect="1" noChangeArrowheads="1"/>
          </p:cNvPicPr>
          <p:nvPr/>
        </p:nvPicPr>
        <p:blipFill>
          <a:blip r:embed="rId2" cstate="print"/>
          <a:srcRect/>
          <a:stretch>
            <a:fillRect/>
          </a:stretch>
        </p:blipFill>
        <p:spPr bwMode="auto">
          <a:xfrm>
            <a:off x="3170238" y="3365500"/>
            <a:ext cx="5711825" cy="2606675"/>
          </a:xfrm>
          <a:prstGeom prst="rect">
            <a:avLst/>
          </a:prstGeom>
          <a:noFill/>
          <a:ln w="9525">
            <a:noFill/>
            <a:miter lim="800000"/>
            <a:headEnd/>
            <a:tailEnd/>
          </a:ln>
          <a:effectLst/>
        </p:spPr>
      </p:pic>
      <p:pic>
        <p:nvPicPr>
          <p:cNvPr id="1030151" name="Picture 7"/>
          <p:cNvPicPr>
            <a:picLocks noChangeAspect="1" noChangeArrowheads="1"/>
          </p:cNvPicPr>
          <p:nvPr/>
        </p:nvPicPr>
        <p:blipFill>
          <a:blip r:embed="rId3" cstate="print"/>
          <a:srcRect/>
          <a:stretch>
            <a:fillRect/>
          </a:stretch>
        </p:blipFill>
        <p:spPr bwMode="auto">
          <a:xfrm>
            <a:off x="328613" y="1724025"/>
            <a:ext cx="4305300" cy="1143000"/>
          </a:xfrm>
          <a:prstGeom prst="rect">
            <a:avLst/>
          </a:prstGeom>
          <a:noFill/>
          <a:ln w="9525">
            <a:noFill/>
            <a:miter lim="800000"/>
            <a:headEnd/>
            <a:tailEnd/>
          </a:ln>
          <a:effectLst/>
        </p:spPr>
      </p:pic>
      <p:sp>
        <p:nvSpPr>
          <p:cNvPr id="1030152" name="Rectangle 8"/>
          <p:cNvSpPr>
            <a:spLocks noChangeArrowheads="1"/>
          </p:cNvSpPr>
          <p:nvPr/>
        </p:nvSpPr>
        <p:spPr bwMode="auto">
          <a:xfrm>
            <a:off x="1933575" y="2093913"/>
            <a:ext cx="381000" cy="363537"/>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30153" name="Rectangle 9"/>
          <p:cNvSpPr>
            <a:spLocks noChangeArrowheads="1"/>
          </p:cNvSpPr>
          <p:nvPr/>
        </p:nvSpPr>
        <p:spPr bwMode="auto">
          <a:xfrm>
            <a:off x="2038350" y="2513013"/>
            <a:ext cx="2562225" cy="29686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30154" name="Rectangle 10"/>
          <p:cNvSpPr>
            <a:spLocks noChangeArrowheads="1"/>
          </p:cNvSpPr>
          <p:nvPr/>
        </p:nvSpPr>
        <p:spPr bwMode="auto">
          <a:xfrm>
            <a:off x="3562350" y="4227513"/>
            <a:ext cx="914400" cy="35401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30155" name="Text Box 11"/>
          <p:cNvSpPr txBox="1">
            <a:spLocks noChangeArrowheads="1"/>
          </p:cNvSpPr>
          <p:nvPr/>
        </p:nvSpPr>
        <p:spPr bwMode="auto">
          <a:xfrm>
            <a:off x="355600" y="4087813"/>
            <a:ext cx="2622550" cy="915987"/>
          </a:xfrm>
          <a:prstGeom prst="rect">
            <a:avLst/>
          </a:prstGeom>
          <a:noFill/>
          <a:ln w="9525">
            <a:noFill/>
            <a:miter lim="800000"/>
            <a:headEnd/>
            <a:tailEnd/>
          </a:ln>
          <a:effectLst/>
        </p:spPr>
        <p:txBody>
          <a:bodyPr>
            <a:spAutoFit/>
          </a:bodyPr>
          <a:lstStyle/>
          <a:p>
            <a:r>
              <a:rPr lang="de-DE" sz="1800"/>
              <a:t>The administrator is able to select the data and to make an unlock</a:t>
            </a:r>
            <a:endParaRPr lang="en-US" sz="1800"/>
          </a:p>
        </p:txBody>
      </p:sp>
    </p:spTree>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ußzeilenplatzhalter 3"/>
          <p:cNvSpPr>
            <a:spLocks noGrp="1"/>
          </p:cNvSpPr>
          <p:nvPr>
            <p:ph type="ftr" sz="quarter" idx="10"/>
          </p:nvPr>
        </p:nvSpPr>
        <p:spPr/>
        <p:txBody>
          <a:bodyPr/>
          <a:lstStyle/>
          <a:p>
            <a:r>
              <a:rPr lang="en-US"/>
              <a:t>© 2006 PTC</a:t>
            </a:r>
          </a:p>
        </p:txBody>
      </p:sp>
      <p:sp>
        <p:nvSpPr>
          <p:cNvPr id="11" name="Foliennummernplatzhalter 4"/>
          <p:cNvSpPr>
            <a:spLocks noGrp="1"/>
          </p:cNvSpPr>
          <p:nvPr>
            <p:ph type="sldNum" sz="quarter" idx="11"/>
          </p:nvPr>
        </p:nvSpPr>
        <p:spPr/>
        <p:txBody>
          <a:bodyPr/>
          <a:lstStyle/>
          <a:p>
            <a:fld id="{EC2827EE-1D03-4D7D-8C27-CD4FA955DC34}" type="slidenum">
              <a:rPr lang="en-US"/>
              <a:pPr/>
              <a:t>71</a:t>
            </a:fld>
            <a:endParaRPr lang="en-US"/>
          </a:p>
        </p:txBody>
      </p:sp>
      <p:sp>
        <p:nvSpPr>
          <p:cNvPr id="1031170" name="Rectangle 2"/>
          <p:cNvSpPr>
            <a:spLocks noGrp="1" noChangeArrowheads="1"/>
          </p:cNvSpPr>
          <p:nvPr>
            <p:ph type="title"/>
          </p:nvPr>
        </p:nvSpPr>
        <p:spPr/>
        <p:txBody>
          <a:bodyPr/>
          <a:lstStyle/>
          <a:p>
            <a:r>
              <a:rPr lang="en-GB" u="sng"/>
              <a:t>Check-Out / Check-In</a:t>
            </a:r>
            <a:endParaRPr lang="en-US" u="sng"/>
          </a:p>
        </p:txBody>
      </p:sp>
      <p:sp>
        <p:nvSpPr>
          <p:cNvPr id="1031171" name="Rectangle 3"/>
          <p:cNvSpPr>
            <a:spLocks noChangeArrowheads="1"/>
          </p:cNvSpPr>
          <p:nvPr/>
        </p:nvSpPr>
        <p:spPr bwMode="auto">
          <a:xfrm>
            <a:off x="293688" y="1266825"/>
            <a:ext cx="8493125" cy="657225"/>
          </a:xfrm>
          <a:prstGeom prst="rect">
            <a:avLst/>
          </a:prstGeom>
          <a:solidFill>
            <a:srgbClr val="FFFF99"/>
          </a:solidFill>
          <a:ln w="19050">
            <a:solidFill>
              <a:schemeClr val="tx1"/>
            </a:solidFill>
            <a:miter lim="800000"/>
            <a:headEnd/>
            <a:tailEnd/>
          </a:ln>
        </p:spPr>
        <p:txBody>
          <a:bodyPr lIns="0" tIns="0" rIns="0" bIns="0"/>
          <a:lstStyle/>
          <a:p>
            <a:pPr algn="ctr"/>
            <a:r>
              <a:rPr lang="en-GB" sz="1900" b="1">
                <a:solidFill>
                  <a:schemeClr val="accent1"/>
                </a:solidFill>
              </a:rPr>
              <a:t>Explain or show how local copies of files are handled. Are the copies deleted after check-in?</a:t>
            </a:r>
            <a:endParaRPr lang="en-US" sz="1900" b="1">
              <a:solidFill>
                <a:schemeClr val="accent1"/>
              </a:solidFill>
            </a:endParaRPr>
          </a:p>
          <a:p>
            <a:pPr algn="ctr" eaLnBrk="1" hangingPunct="1">
              <a:lnSpc>
                <a:spcPct val="90000"/>
              </a:lnSpc>
              <a:spcBef>
                <a:spcPct val="40000"/>
              </a:spcBef>
              <a:spcAft>
                <a:spcPct val="25000"/>
              </a:spcAft>
            </a:pPr>
            <a:endParaRPr lang="en-US" sz="1900" b="1">
              <a:solidFill>
                <a:schemeClr val="accent1"/>
              </a:solidFill>
            </a:endParaRPr>
          </a:p>
        </p:txBody>
      </p:sp>
      <p:pic>
        <p:nvPicPr>
          <p:cNvPr id="1031177" name="Picture 9"/>
          <p:cNvPicPr>
            <a:picLocks noChangeAspect="1" noChangeArrowheads="1"/>
          </p:cNvPicPr>
          <p:nvPr/>
        </p:nvPicPr>
        <p:blipFill>
          <a:blip r:embed="rId2" cstate="print"/>
          <a:srcRect/>
          <a:stretch>
            <a:fillRect/>
          </a:stretch>
        </p:blipFill>
        <p:spPr bwMode="auto">
          <a:xfrm>
            <a:off x="304800" y="2078038"/>
            <a:ext cx="4038600" cy="2879725"/>
          </a:xfrm>
          <a:prstGeom prst="rect">
            <a:avLst/>
          </a:prstGeom>
          <a:noFill/>
          <a:ln w="9525">
            <a:noFill/>
            <a:miter lim="800000"/>
            <a:headEnd/>
            <a:tailEnd/>
          </a:ln>
          <a:effectLst/>
        </p:spPr>
      </p:pic>
      <p:pic>
        <p:nvPicPr>
          <p:cNvPr id="1031178" name="Picture 10"/>
          <p:cNvPicPr>
            <a:picLocks noChangeAspect="1" noChangeArrowheads="1"/>
          </p:cNvPicPr>
          <p:nvPr/>
        </p:nvPicPr>
        <p:blipFill>
          <a:blip r:embed="rId3" cstate="print"/>
          <a:srcRect/>
          <a:stretch>
            <a:fillRect/>
          </a:stretch>
        </p:blipFill>
        <p:spPr bwMode="auto">
          <a:xfrm>
            <a:off x="4386263" y="4038600"/>
            <a:ext cx="4543425" cy="2581275"/>
          </a:xfrm>
          <a:prstGeom prst="rect">
            <a:avLst/>
          </a:prstGeom>
          <a:noFill/>
          <a:ln w="9525">
            <a:noFill/>
            <a:miter lim="800000"/>
            <a:headEnd/>
            <a:tailEnd/>
          </a:ln>
          <a:effectLst/>
        </p:spPr>
      </p:pic>
      <p:sp>
        <p:nvSpPr>
          <p:cNvPr id="1031179" name="Rectangle 11"/>
          <p:cNvSpPr>
            <a:spLocks noChangeArrowheads="1"/>
          </p:cNvSpPr>
          <p:nvPr/>
        </p:nvSpPr>
        <p:spPr bwMode="auto">
          <a:xfrm>
            <a:off x="219075" y="2036763"/>
            <a:ext cx="914400" cy="35401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31180" name="Rectangle 12"/>
          <p:cNvSpPr>
            <a:spLocks noChangeArrowheads="1"/>
          </p:cNvSpPr>
          <p:nvPr/>
        </p:nvSpPr>
        <p:spPr bwMode="auto">
          <a:xfrm>
            <a:off x="3619500" y="4694238"/>
            <a:ext cx="295275" cy="230187"/>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31181" name="Rectangle 13"/>
          <p:cNvSpPr>
            <a:spLocks noChangeArrowheads="1"/>
          </p:cNvSpPr>
          <p:nvPr/>
        </p:nvSpPr>
        <p:spPr bwMode="auto">
          <a:xfrm>
            <a:off x="4371975" y="5256213"/>
            <a:ext cx="1647825" cy="544512"/>
          </a:xfrm>
          <a:prstGeom prst="rect">
            <a:avLst/>
          </a:prstGeom>
          <a:noFill/>
          <a:ln w="38100">
            <a:solidFill>
              <a:schemeClr val="hlink"/>
            </a:solidFill>
            <a:miter lim="800000"/>
            <a:headEnd/>
            <a:tailEnd/>
          </a:ln>
          <a:effectLst/>
        </p:spPr>
        <p:txBody>
          <a:bodyPr lIns="92075" tIns="46038" rIns="92075" bIns="46038" anchor="ctr">
            <a:spAutoFit/>
          </a:bodyPr>
          <a:lstStyle/>
          <a:p>
            <a:endParaRPr lang="de-DE"/>
          </a:p>
        </p:txBody>
      </p:sp>
      <p:sp>
        <p:nvSpPr>
          <p:cNvPr id="1031182" name="Text Box 14"/>
          <p:cNvSpPr txBox="1">
            <a:spLocks noChangeArrowheads="1"/>
          </p:cNvSpPr>
          <p:nvPr/>
        </p:nvSpPr>
        <p:spPr bwMode="auto">
          <a:xfrm>
            <a:off x="4841875" y="2325688"/>
            <a:ext cx="3413125" cy="1465262"/>
          </a:xfrm>
          <a:prstGeom prst="rect">
            <a:avLst/>
          </a:prstGeom>
          <a:noFill/>
          <a:ln w="9525">
            <a:noFill/>
            <a:miter lim="800000"/>
            <a:headEnd/>
            <a:tailEnd/>
          </a:ln>
          <a:effectLst/>
        </p:spPr>
        <p:txBody>
          <a:bodyPr>
            <a:spAutoFit/>
          </a:bodyPr>
          <a:lstStyle/>
          <a:p>
            <a:r>
              <a:rPr lang="de-DE" sz="1800"/>
              <a:t>Windchill provides the functionality during check-in process to select the option to remove the content from local disk</a:t>
            </a:r>
            <a:endParaRPr lang="en-US" sz="1800"/>
          </a:p>
        </p:txBody>
      </p:sp>
    </p:spTree>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3"/>
          <p:cNvSpPr>
            <a:spLocks noGrp="1"/>
          </p:cNvSpPr>
          <p:nvPr>
            <p:ph type="ftr" sz="quarter" idx="10"/>
          </p:nvPr>
        </p:nvSpPr>
        <p:spPr/>
        <p:txBody>
          <a:bodyPr/>
          <a:lstStyle/>
          <a:p>
            <a:r>
              <a:rPr lang="en-US"/>
              <a:t>© 2006 PTC</a:t>
            </a:r>
          </a:p>
        </p:txBody>
      </p:sp>
      <p:sp>
        <p:nvSpPr>
          <p:cNvPr id="6" name="Foliennummernplatzhalter 4"/>
          <p:cNvSpPr>
            <a:spLocks noGrp="1"/>
          </p:cNvSpPr>
          <p:nvPr>
            <p:ph type="sldNum" sz="quarter" idx="11"/>
          </p:nvPr>
        </p:nvSpPr>
        <p:spPr/>
        <p:txBody>
          <a:bodyPr/>
          <a:lstStyle/>
          <a:p>
            <a:fld id="{FEB60A0E-24B5-4321-B5C1-EE9F0DA93C9C}" type="slidenum">
              <a:rPr lang="en-US"/>
              <a:pPr/>
              <a:t>72</a:t>
            </a:fld>
            <a:endParaRPr lang="en-US"/>
          </a:p>
        </p:txBody>
      </p:sp>
      <p:sp>
        <p:nvSpPr>
          <p:cNvPr id="979970" name="Rectangle 2"/>
          <p:cNvSpPr>
            <a:spLocks noGrp="1" noChangeArrowheads="1"/>
          </p:cNvSpPr>
          <p:nvPr>
            <p:ph type="title"/>
          </p:nvPr>
        </p:nvSpPr>
        <p:spPr/>
        <p:txBody>
          <a:bodyPr/>
          <a:lstStyle/>
          <a:p>
            <a:r>
              <a:rPr lang="en-GB" u="sng"/>
              <a:t>Programming Interface</a:t>
            </a:r>
            <a:endParaRPr lang="en-US" u="sng"/>
          </a:p>
        </p:txBody>
      </p:sp>
      <p:pic>
        <p:nvPicPr>
          <p:cNvPr id="979972" name="Picture 4"/>
          <p:cNvPicPr>
            <a:picLocks noChangeAspect="1" noChangeArrowheads="1"/>
          </p:cNvPicPr>
          <p:nvPr/>
        </p:nvPicPr>
        <p:blipFill>
          <a:blip r:embed="rId2" cstate="print"/>
          <a:srcRect t="17253" b="3125"/>
          <a:stretch>
            <a:fillRect/>
          </a:stretch>
        </p:blipFill>
        <p:spPr bwMode="auto">
          <a:xfrm>
            <a:off x="361950" y="2259013"/>
            <a:ext cx="8362950" cy="4283075"/>
          </a:xfrm>
          <a:prstGeom prst="rect">
            <a:avLst/>
          </a:prstGeom>
          <a:noFill/>
          <a:ln w="19050">
            <a:noFill/>
            <a:miter lim="800000"/>
            <a:headEnd/>
            <a:tailEnd/>
          </a:ln>
          <a:effectLst/>
        </p:spPr>
      </p:pic>
      <p:sp>
        <p:nvSpPr>
          <p:cNvPr id="979973" name="Rectangle 5"/>
          <p:cNvSpPr>
            <a:spLocks noChangeArrowheads="1"/>
          </p:cNvSpPr>
          <p:nvPr/>
        </p:nvSpPr>
        <p:spPr bwMode="auto">
          <a:xfrm>
            <a:off x="341313" y="1314450"/>
            <a:ext cx="8445500" cy="8477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how an external application can access PLM functionality through an API. Give examples of third parties which offer software which use that kind of interface</a:t>
            </a:r>
            <a:r>
              <a:rPr lang="en-US" sz="1900" b="1">
                <a:solidFill>
                  <a:schemeClr val="accent1"/>
                </a:solidFill>
              </a:rPr>
              <a:t> </a:t>
            </a:r>
          </a:p>
        </p:txBody>
      </p:sp>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3"/>
          <p:cNvSpPr>
            <a:spLocks noGrp="1"/>
          </p:cNvSpPr>
          <p:nvPr>
            <p:ph type="ftr" sz="quarter" idx="10"/>
          </p:nvPr>
        </p:nvSpPr>
        <p:spPr/>
        <p:txBody>
          <a:bodyPr/>
          <a:lstStyle/>
          <a:p>
            <a:r>
              <a:rPr lang="en-US"/>
              <a:t>© 2006 PTC</a:t>
            </a:r>
          </a:p>
        </p:txBody>
      </p:sp>
      <p:sp>
        <p:nvSpPr>
          <p:cNvPr id="8" name="Foliennummernplatzhalter 4"/>
          <p:cNvSpPr>
            <a:spLocks noGrp="1"/>
          </p:cNvSpPr>
          <p:nvPr>
            <p:ph type="sldNum" sz="quarter" idx="11"/>
          </p:nvPr>
        </p:nvSpPr>
        <p:spPr/>
        <p:txBody>
          <a:bodyPr/>
          <a:lstStyle/>
          <a:p>
            <a:fld id="{ADE00B62-BF79-42EB-B015-C1B8AD587C54}" type="slidenum">
              <a:rPr lang="en-US"/>
              <a:pPr/>
              <a:t>73</a:t>
            </a:fld>
            <a:endParaRPr lang="en-US"/>
          </a:p>
        </p:txBody>
      </p:sp>
      <p:sp>
        <p:nvSpPr>
          <p:cNvPr id="980994" name="Rectangle 2"/>
          <p:cNvSpPr>
            <a:spLocks noGrp="1" noChangeArrowheads="1"/>
          </p:cNvSpPr>
          <p:nvPr>
            <p:ph type="title"/>
          </p:nvPr>
        </p:nvSpPr>
        <p:spPr/>
        <p:txBody>
          <a:bodyPr/>
          <a:lstStyle/>
          <a:p>
            <a:r>
              <a:rPr lang="en-GB" u="sng">
                <a:solidFill>
                  <a:schemeClr val="tx1"/>
                </a:solidFill>
              </a:rPr>
              <a:t>Set-up Routines</a:t>
            </a:r>
            <a:endParaRPr lang="en-US" u="sng">
              <a:solidFill>
                <a:schemeClr val="tx1"/>
              </a:solidFill>
            </a:endParaRPr>
          </a:p>
        </p:txBody>
      </p:sp>
      <p:pic>
        <p:nvPicPr>
          <p:cNvPr id="980996" name="Picture 4"/>
          <p:cNvPicPr>
            <a:picLocks noChangeAspect="1" noChangeArrowheads="1"/>
          </p:cNvPicPr>
          <p:nvPr/>
        </p:nvPicPr>
        <p:blipFill>
          <a:blip r:embed="rId2" cstate="print"/>
          <a:srcRect/>
          <a:stretch>
            <a:fillRect/>
          </a:stretch>
        </p:blipFill>
        <p:spPr bwMode="auto">
          <a:xfrm>
            <a:off x="319088" y="2084388"/>
            <a:ext cx="4254500" cy="2935287"/>
          </a:xfrm>
          <a:prstGeom prst="rect">
            <a:avLst/>
          </a:prstGeom>
          <a:noFill/>
          <a:ln w="9525">
            <a:noFill/>
            <a:miter lim="800000"/>
            <a:headEnd/>
            <a:tailEnd/>
          </a:ln>
          <a:effectLst/>
        </p:spPr>
      </p:pic>
      <p:pic>
        <p:nvPicPr>
          <p:cNvPr id="980997" name="Picture 5"/>
          <p:cNvPicPr>
            <a:picLocks noChangeAspect="1" noChangeArrowheads="1"/>
          </p:cNvPicPr>
          <p:nvPr/>
        </p:nvPicPr>
        <p:blipFill>
          <a:blip r:embed="rId3" cstate="print"/>
          <a:srcRect/>
          <a:stretch>
            <a:fillRect/>
          </a:stretch>
        </p:blipFill>
        <p:spPr bwMode="auto">
          <a:xfrm>
            <a:off x="4786313" y="2419350"/>
            <a:ext cx="4162425" cy="4143375"/>
          </a:xfrm>
          <a:prstGeom prst="rect">
            <a:avLst/>
          </a:prstGeom>
          <a:noFill/>
          <a:ln w="9525">
            <a:noFill/>
            <a:miter lim="800000"/>
            <a:headEnd/>
            <a:tailEnd/>
          </a:ln>
          <a:effectLst/>
        </p:spPr>
      </p:pic>
      <p:sp>
        <p:nvSpPr>
          <p:cNvPr id="980998" name="Text Box 6"/>
          <p:cNvSpPr txBox="1">
            <a:spLocks noChangeArrowheads="1"/>
          </p:cNvSpPr>
          <p:nvPr/>
        </p:nvSpPr>
        <p:spPr bwMode="auto">
          <a:xfrm>
            <a:off x="174625" y="5253038"/>
            <a:ext cx="4503738" cy="822325"/>
          </a:xfrm>
          <a:prstGeom prst="rect">
            <a:avLst/>
          </a:prstGeom>
          <a:noFill/>
          <a:ln w="9525">
            <a:noFill/>
            <a:miter lim="800000"/>
            <a:headEnd/>
            <a:tailEnd/>
          </a:ln>
          <a:effectLst/>
        </p:spPr>
        <p:txBody>
          <a:bodyPr>
            <a:spAutoFit/>
          </a:bodyPr>
          <a:lstStyle/>
          <a:p>
            <a:r>
              <a:rPr lang="en-US" sz="1200"/>
              <a:t>User preferences can be set throughout Windchill. Out of the box, users can set preferences for their own workstations, and administrators can set preferences for each scope, where the preferences can be available to all lower level scopes.</a:t>
            </a:r>
          </a:p>
        </p:txBody>
      </p:sp>
      <p:sp>
        <p:nvSpPr>
          <p:cNvPr id="980999" name="Rectangle 7"/>
          <p:cNvSpPr>
            <a:spLocks noChangeArrowheads="1"/>
          </p:cNvSpPr>
          <p:nvPr/>
        </p:nvSpPr>
        <p:spPr bwMode="auto">
          <a:xfrm>
            <a:off x="341313" y="1304925"/>
            <a:ext cx="8445500" cy="60960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the defaults which can be assigned to users at user login (e.g. correct user language or other preferences)</a:t>
            </a:r>
            <a:endParaRPr lang="en-US" sz="1900" b="1">
              <a:solidFill>
                <a:schemeClr val="accent1"/>
              </a:solidFill>
            </a:endParaRPr>
          </a:p>
        </p:txBody>
      </p:sp>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3"/>
          <p:cNvSpPr>
            <a:spLocks noGrp="1"/>
          </p:cNvSpPr>
          <p:nvPr>
            <p:ph type="ftr" sz="quarter" idx="10"/>
          </p:nvPr>
        </p:nvSpPr>
        <p:spPr/>
        <p:txBody>
          <a:bodyPr/>
          <a:lstStyle/>
          <a:p>
            <a:r>
              <a:rPr lang="en-US"/>
              <a:t>© 2006 PTC</a:t>
            </a:r>
          </a:p>
        </p:txBody>
      </p:sp>
      <p:sp>
        <p:nvSpPr>
          <p:cNvPr id="6" name="Foliennummernplatzhalter 4"/>
          <p:cNvSpPr>
            <a:spLocks noGrp="1"/>
          </p:cNvSpPr>
          <p:nvPr>
            <p:ph type="sldNum" sz="quarter" idx="11"/>
          </p:nvPr>
        </p:nvSpPr>
        <p:spPr/>
        <p:txBody>
          <a:bodyPr/>
          <a:lstStyle/>
          <a:p>
            <a:fld id="{C73EE7B0-1558-4F45-AFF7-21010CB22CD5}" type="slidenum">
              <a:rPr lang="en-US"/>
              <a:pPr/>
              <a:t>74</a:t>
            </a:fld>
            <a:endParaRPr lang="en-US"/>
          </a:p>
        </p:txBody>
      </p:sp>
      <p:sp>
        <p:nvSpPr>
          <p:cNvPr id="982018" name="Rectangle 2"/>
          <p:cNvSpPr>
            <a:spLocks noGrp="1" noChangeArrowheads="1"/>
          </p:cNvSpPr>
          <p:nvPr>
            <p:ph type="title"/>
          </p:nvPr>
        </p:nvSpPr>
        <p:spPr/>
        <p:txBody>
          <a:bodyPr/>
          <a:lstStyle/>
          <a:p>
            <a:r>
              <a:rPr lang="en-GB" u="sng">
                <a:solidFill>
                  <a:schemeClr val="tx1"/>
                </a:solidFill>
              </a:rPr>
              <a:t>Software</a:t>
            </a:r>
            <a:endParaRPr lang="en-US" u="sng">
              <a:solidFill>
                <a:schemeClr val="tx1"/>
              </a:solidFill>
            </a:endParaRPr>
          </a:p>
        </p:txBody>
      </p:sp>
      <p:pic>
        <p:nvPicPr>
          <p:cNvPr id="982020" name="Picture 4"/>
          <p:cNvPicPr>
            <a:picLocks noChangeAspect="1" noChangeArrowheads="1"/>
          </p:cNvPicPr>
          <p:nvPr/>
        </p:nvPicPr>
        <p:blipFill>
          <a:blip r:embed="rId2" cstate="print"/>
          <a:srcRect t="17253" b="3125"/>
          <a:stretch>
            <a:fillRect/>
          </a:stretch>
        </p:blipFill>
        <p:spPr bwMode="auto">
          <a:xfrm>
            <a:off x="361950" y="2230438"/>
            <a:ext cx="8362950" cy="4311650"/>
          </a:xfrm>
          <a:prstGeom prst="rect">
            <a:avLst/>
          </a:prstGeom>
          <a:noFill/>
          <a:ln w="19050">
            <a:noFill/>
            <a:miter lim="800000"/>
            <a:headEnd/>
            <a:tailEnd/>
          </a:ln>
          <a:effectLst/>
        </p:spPr>
      </p:pic>
      <p:sp>
        <p:nvSpPr>
          <p:cNvPr id="982021" name="Rectangle 5"/>
          <p:cNvSpPr>
            <a:spLocks noChangeArrowheads="1"/>
          </p:cNvSpPr>
          <p:nvPr/>
        </p:nvSpPr>
        <p:spPr bwMode="auto">
          <a:xfrm>
            <a:off x="341313" y="1304925"/>
            <a:ext cx="8445500" cy="857250"/>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Explain what parts of the required PLM functionality would be made available using third party software and how this software interfaces with the PLM system</a:t>
            </a:r>
            <a:endParaRPr lang="en-US" sz="1900" b="1">
              <a:solidFill>
                <a:schemeClr val="accent1"/>
              </a:solidFill>
            </a:endParaRPr>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3"/>
          <p:cNvSpPr>
            <a:spLocks noGrp="1"/>
          </p:cNvSpPr>
          <p:nvPr>
            <p:ph type="ftr" sz="quarter" idx="10"/>
          </p:nvPr>
        </p:nvSpPr>
        <p:spPr/>
        <p:txBody>
          <a:bodyPr/>
          <a:lstStyle/>
          <a:p>
            <a:r>
              <a:rPr lang="en-US"/>
              <a:t>© 2006 PTC</a:t>
            </a:r>
          </a:p>
        </p:txBody>
      </p:sp>
      <p:sp>
        <p:nvSpPr>
          <p:cNvPr id="7" name="Foliennummernplatzhalter 4"/>
          <p:cNvSpPr>
            <a:spLocks noGrp="1"/>
          </p:cNvSpPr>
          <p:nvPr>
            <p:ph type="sldNum" sz="quarter" idx="11"/>
          </p:nvPr>
        </p:nvSpPr>
        <p:spPr/>
        <p:txBody>
          <a:bodyPr/>
          <a:lstStyle/>
          <a:p>
            <a:fld id="{F73ECBB4-7199-43F9-9C84-20AEF6CF687D}" type="slidenum">
              <a:rPr lang="en-US"/>
              <a:pPr/>
              <a:t>8</a:t>
            </a:fld>
            <a:endParaRPr lang="en-US"/>
          </a:p>
        </p:txBody>
      </p:sp>
      <p:sp>
        <p:nvSpPr>
          <p:cNvPr id="1003522" name="Rectangle 2"/>
          <p:cNvSpPr>
            <a:spLocks noGrp="1" noChangeArrowheads="1"/>
          </p:cNvSpPr>
          <p:nvPr>
            <p:ph type="title"/>
          </p:nvPr>
        </p:nvSpPr>
        <p:spPr/>
        <p:txBody>
          <a:bodyPr/>
          <a:lstStyle/>
          <a:p>
            <a:r>
              <a:rPr lang="en-GB" u="sng">
                <a:solidFill>
                  <a:schemeClr val="tx1"/>
                </a:solidFill>
              </a:rPr>
              <a:t>User Definition and Rights</a:t>
            </a:r>
            <a:endParaRPr lang="en-US" u="sng">
              <a:solidFill>
                <a:schemeClr val="tx1"/>
              </a:solidFill>
            </a:endParaRPr>
          </a:p>
        </p:txBody>
      </p:sp>
      <p:sp>
        <p:nvSpPr>
          <p:cNvPr id="1003525" name="Rectangle 5"/>
          <p:cNvSpPr>
            <a:spLocks noGrp="1" noChangeArrowheads="1"/>
          </p:cNvSpPr>
          <p:nvPr>
            <p:ph type="body" idx="1"/>
          </p:nvPr>
        </p:nvSpPr>
        <p:spPr>
          <a:xfrm>
            <a:off x="355600" y="2198688"/>
            <a:ext cx="8255000" cy="4487862"/>
          </a:xfrm>
          <a:noFill/>
          <a:ln/>
        </p:spPr>
        <p:txBody>
          <a:bodyPr lIns="90478" tIns="44445" rIns="90478" bIns="44445"/>
          <a:lstStyle/>
          <a:p>
            <a:r>
              <a:rPr lang="en-GB"/>
              <a:t>Administration Policies</a:t>
            </a:r>
          </a:p>
          <a:p>
            <a:pPr lvl="1"/>
            <a:r>
              <a:rPr lang="en-GB"/>
              <a:t>Access Control Rules </a:t>
            </a:r>
          </a:p>
          <a:p>
            <a:pPr lvl="2"/>
            <a:r>
              <a:rPr lang="en-GB"/>
              <a:t>Define who can access specific objects types, when they are accessed and what actions can be performed</a:t>
            </a:r>
          </a:p>
          <a:p>
            <a:pPr lvl="2"/>
            <a:r>
              <a:rPr lang="en-GB"/>
              <a:t>Configure Object Type, Lifecycle State, Principal, Permissions (Grant/Deny)</a:t>
            </a:r>
          </a:p>
          <a:p>
            <a:pPr lvl="1"/>
            <a:endParaRPr lang="en-GB"/>
          </a:p>
          <a:p>
            <a:pPr lvl="1"/>
            <a:endParaRPr lang="en-GB"/>
          </a:p>
        </p:txBody>
      </p:sp>
      <p:pic>
        <p:nvPicPr>
          <p:cNvPr id="1003526" name="Picture 6" descr="277"/>
          <p:cNvPicPr>
            <a:picLocks noChangeAspect="1" noChangeArrowheads="1"/>
          </p:cNvPicPr>
          <p:nvPr/>
        </p:nvPicPr>
        <p:blipFill>
          <a:blip r:embed="rId2" cstate="print"/>
          <a:srcRect/>
          <a:stretch>
            <a:fillRect/>
          </a:stretch>
        </p:blipFill>
        <p:spPr bwMode="auto">
          <a:xfrm>
            <a:off x="762000" y="4095750"/>
            <a:ext cx="7353300" cy="1447800"/>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03527" name="Rectangle 7"/>
          <p:cNvSpPr>
            <a:spLocks noChangeArrowheads="1"/>
          </p:cNvSpPr>
          <p:nvPr/>
        </p:nvSpPr>
        <p:spPr bwMode="auto">
          <a:xfrm>
            <a:off x="341313" y="1266825"/>
            <a:ext cx="8445500" cy="8477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access rights can be restricted on the object types (e.g. documents, parts, projects etc) as well as subtypes (access rights for different document types).</a:t>
            </a:r>
            <a:endParaRPr lang="en-US" sz="1900" b="1">
              <a:solidFill>
                <a:schemeClr val="accent1"/>
              </a:solidFill>
            </a:endParaRPr>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ßzeilenplatzhalter 3"/>
          <p:cNvSpPr>
            <a:spLocks noGrp="1"/>
          </p:cNvSpPr>
          <p:nvPr>
            <p:ph type="ftr" sz="quarter" idx="10"/>
          </p:nvPr>
        </p:nvSpPr>
        <p:spPr/>
        <p:txBody>
          <a:bodyPr/>
          <a:lstStyle/>
          <a:p>
            <a:r>
              <a:rPr lang="en-US"/>
              <a:t>© 2006 PTC</a:t>
            </a:r>
          </a:p>
        </p:txBody>
      </p:sp>
      <p:sp>
        <p:nvSpPr>
          <p:cNvPr id="10" name="Foliennummernplatzhalter 4"/>
          <p:cNvSpPr>
            <a:spLocks noGrp="1"/>
          </p:cNvSpPr>
          <p:nvPr>
            <p:ph type="sldNum" sz="quarter" idx="11"/>
          </p:nvPr>
        </p:nvSpPr>
        <p:spPr/>
        <p:txBody>
          <a:bodyPr/>
          <a:lstStyle/>
          <a:p>
            <a:fld id="{1A926C38-A580-4A60-BEA9-BA510850D70C}" type="slidenum">
              <a:rPr lang="en-US"/>
              <a:pPr/>
              <a:t>9</a:t>
            </a:fld>
            <a:endParaRPr lang="en-US"/>
          </a:p>
        </p:txBody>
      </p:sp>
      <p:sp>
        <p:nvSpPr>
          <p:cNvPr id="1006594" name="Rectangle 2"/>
          <p:cNvSpPr>
            <a:spLocks noGrp="1" noChangeArrowheads="1"/>
          </p:cNvSpPr>
          <p:nvPr>
            <p:ph type="title"/>
          </p:nvPr>
        </p:nvSpPr>
        <p:spPr/>
        <p:txBody>
          <a:bodyPr/>
          <a:lstStyle/>
          <a:p>
            <a:r>
              <a:rPr lang="en-GB" u="sng">
                <a:solidFill>
                  <a:schemeClr val="tx1"/>
                </a:solidFill>
              </a:rPr>
              <a:t>User Definition and Rights</a:t>
            </a:r>
            <a:endParaRPr lang="en-US" u="sng">
              <a:solidFill>
                <a:schemeClr val="tx1"/>
              </a:solidFill>
            </a:endParaRPr>
          </a:p>
        </p:txBody>
      </p:sp>
      <p:sp>
        <p:nvSpPr>
          <p:cNvPr id="1006599" name="Rectangle 7"/>
          <p:cNvSpPr>
            <a:spLocks noGrp="1" noChangeArrowheads="1"/>
          </p:cNvSpPr>
          <p:nvPr>
            <p:ph type="body" idx="1"/>
          </p:nvPr>
        </p:nvSpPr>
        <p:spPr>
          <a:xfrm>
            <a:off x="6375400" y="2751138"/>
            <a:ext cx="2781300" cy="3725862"/>
          </a:xfrm>
          <a:noFill/>
          <a:ln/>
        </p:spPr>
        <p:txBody>
          <a:bodyPr lIns="90478" tIns="44445" rIns="90478" bIns="44445"/>
          <a:lstStyle/>
          <a:p>
            <a:pPr lvl="1"/>
            <a:r>
              <a:rPr lang="en-GB"/>
              <a:t>Steps:</a:t>
            </a:r>
          </a:p>
          <a:p>
            <a:pPr lvl="2"/>
            <a:r>
              <a:rPr lang="en-GB"/>
              <a:t>Define Access Rule using PTC Product1 Engineers pseudo group as Principal</a:t>
            </a:r>
          </a:p>
          <a:p>
            <a:pPr lvl="3"/>
            <a:r>
              <a:rPr lang="en-GB" b="1"/>
              <a:t>WTPart, In Work, Full Control</a:t>
            </a:r>
            <a:r>
              <a:rPr lang="en-GB"/>
              <a:t>               </a:t>
            </a:r>
          </a:p>
          <a:p>
            <a:pPr lvl="3"/>
            <a:endParaRPr lang="en-GB" sz="1900"/>
          </a:p>
        </p:txBody>
      </p:sp>
      <p:pic>
        <p:nvPicPr>
          <p:cNvPr id="1006600" name="Picture 8" descr="288"/>
          <p:cNvPicPr>
            <a:picLocks noChangeAspect="1" noChangeArrowheads="1"/>
          </p:cNvPicPr>
          <p:nvPr/>
        </p:nvPicPr>
        <p:blipFill>
          <a:blip r:embed="rId2" cstate="print"/>
          <a:srcRect/>
          <a:stretch>
            <a:fillRect/>
          </a:stretch>
        </p:blipFill>
        <p:spPr bwMode="auto">
          <a:xfrm>
            <a:off x="400050" y="2525713"/>
            <a:ext cx="5915025" cy="3844925"/>
          </a:xfrm>
          <a:prstGeom prst="rect">
            <a:avLst/>
          </a:prstGeom>
          <a:noFill/>
          <a:ln w="9525">
            <a:solidFill>
              <a:schemeClr val="tx1"/>
            </a:solidFill>
            <a:miter lim="800000"/>
            <a:headEnd/>
            <a:tailEnd/>
          </a:ln>
          <a:effectLst>
            <a:outerShdw dist="35921" dir="2700000" algn="ctr" rotWithShape="0">
              <a:srgbClr val="808080"/>
            </a:outerShdw>
          </a:effectLst>
        </p:spPr>
      </p:pic>
      <p:sp>
        <p:nvSpPr>
          <p:cNvPr id="1006601" name="Rectangle 9"/>
          <p:cNvSpPr>
            <a:spLocks noChangeArrowheads="1"/>
          </p:cNvSpPr>
          <p:nvPr/>
        </p:nvSpPr>
        <p:spPr bwMode="auto">
          <a:xfrm>
            <a:off x="311150" y="2141538"/>
            <a:ext cx="5394325" cy="357187"/>
          </a:xfrm>
          <a:prstGeom prst="rect">
            <a:avLst/>
          </a:prstGeom>
          <a:noFill/>
          <a:ln w="12700">
            <a:noFill/>
            <a:miter lim="800000"/>
            <a:headEnd/>
            <a:tailEnd/>
          </a:ln>
          <a:effectLst/>
        </p:spPr>
        <p:txBody>
          <a:bodyPr lIns="90478" tIns="44445" rIns="90478" bIns="44445"/>
          <a:lstStyle/>
          <a:p>
            <a:pPr>
              <a:lnSpc>
                <a:spcPct val="95000"/>
              </a:lnSpc>
              <a:spcBef>
                <a:spcPct val="75000"/>
              </a:spcBef>
              <a:spcAft>
                <a:spcPct val="40000"/>
              </a:spcAft>
              <a:buClr>
                <a:schemeClr val="accent1"/>
              </a:buClr>
              <a:buSzPct val="75000"/>
              <a:buFont typeface="Wingdings" pitchFamily="2" charset="2"/>
              <a:buNone/>
            </a:pPr>
            <a:r>
              <a:rPr lang="en-GB" sz="2000" b="1">
                <a:solidFill>
                  <a:srgbClr val="2267A4"/>
                </a:solidFill>
              </a:rPr>
              <a:t>Example – Configure Access Control Rule</a:t>
            </a:r>
            <a:endParaRPr lang="en-GB" sz="2000">
              <a:solidFill>
                <a:srgbClr val="587588"/>
              </a:solidFill>
            </a:endParaRPr>
          </a:p>
        </p:txBody>
      </p:sp>
      <p:sp>
        <p:nvSpPr>
          <p:cNvPr id="1006602" name="Line 10"/>
          <p:cNvSpPr>
            <a:spLocks noChangeShapeType="1"/>
          </p:cNvSpPr>
          <p:nvPr/>
        </p:nvSpPr>
        <p:spPr bwMode="auto">
          <a:xfrm flipH="1" flipV="1">
            <a:off x="1981200" y="5270500"/>
            <a:ext cx="3009900" cy="838200"/>
          </a:xfrm>
          <a:prstGeom prst="line">
            <a:avLst/>
          </a:prstGeom>
          <a:noFill/>
          <a:ln w="28575">
            <a:solidFill>
              <a:schemeClr val="hlink"/>
            </a:solidFill>
            <a:round/>
            <a:headEnd/>
            <a:tailEnd type="triangle" w="med" len="med"/>
          </a:ln>
          <a:effectLst/>
        </p:spPr>
        <p:txBody>
          <a:bodyPr lIns="92075" tIns="46038" rIns="92075" bIns="46038" anchor="ctr">
            <a:spAutoFit/>
          </a:bodyPr>
          <a:lstStyle/>
          <a:p>
            <a:endParaRPr lang="de-DE"/>
          </a:p>
        </p:txBody>
      </p:sp>
      <p:sp>
        <p:nvSpPr>
          <p:cNvPr id="1006603" name="Text Box 11"/>
          <p:cNvSpPr txBox="1">
            <a:spLocks noChangeArrowheads="1"/>
          </p:cNvSpPr>
          <p:nvPr/>
        </p:nvSpPr>
        <p:spPr bwMode="auto">
          <a:xfrm>
            <a:off x="4924425" y="5664200"/>
            <a:ext cx="2840038" cy="8794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lIns="92075" tIns="46038" rIns="92075" bIns="46038">
            <a:spAutoFit/>
          </a:bodyPr>
          <a:lstStyle/>
          <a:p>
            <a:pPr>
              <a:lnSpc>
                <a:spcPct val="90000"/>
              </a:lnSpc>
            </a:pPr>
            <a:r>
              <a:rPr lang="en-GB" sz="1400" b="1">
                <a:solidFill>
                  <a:schemeClr val="hlink"/>
                </a:solidFill>
              </a:rPr>
              <a:t>Select Type (WTPart)</a:t>
            </a:r>
          </a:p>
          <a:p>
            <a:pPr>
              <a:lnSpc>
                <a:spcPct val="90000"/>
              </a:lnSpc>
            </a:pPr>
            <a:r>
              <a:rPr lang="en-GB" sz="1400" b="1">
                <a:solidFill>
                  <a:schemeClr val="hlink"/>
                </a:solidFill>
              </a:rPr>
              <a:t>Select Lifecycle State (In Work)</a:t>
            </a:r>
          </a:p>
          <a:p>
            <a:pPr>
              <a:lnSpc>
                <a:spcPct val="90000"/>
              </a:lnSpc>
            </a:pPr>
            <a:r>
              <a:rPr lang="en-GB" sz="1400" b="1">
                <a:solidFill>
                  <a:schemeClr val="hlink"/>
                </a:solidFill>
              </a:rPr>
              <a:t>Select Permissions</a:t>
            </a:r>
          </a:p>
          <a:p>
            <a:pPr>
              <a:lnSpc>
                <a:spcPct val="90000"/>
              </a:lnSpc>
            </a:pPr>
            <a:r>
              <a:rPr lang="en-GB" sz="1400" b="1">
                <a:solidFill>
                  <a:schemeClr val="hlink"/>
                </a:solidFill>
              </a:rPr>
              <a:t>Search for and Select Principal</a:t>
            </a:r>
          </a:p>
        </p:txBody>
      </p:sp>
      <p:sp>
        <p:nvSpPr>
          <p:cNvPr id="1006604" name="Rectangle 12"/>
          <p:cNvSpPr>
            <a:spLocks noChangeArrowheads="1"/>
          </p:cNvSpPr>
          <p:nvPr/>
        </p:nvSpPr>
        <p:spPr bwMode="auto">
          <a:xfrm>
            <a:off x="341313" y="1266825"/>
            <a:ext cx="8445500" cy="847725"/>
          </a:xfrm>
          <a:prstGeom prst="rect">
            <a:avLst/>
          </a:prstGeom>
          <a:solidFill>
            <a:srgbClr val="FFFF99"/>
          </a:solidFill>
          <a:ln w="19050">
            <a:solidFill>
              <a:schemeClr val="tx1"/>
            </a:solidFill>
            <a:miter lim="800000"/>
            <a:headEnd/>
            <a:tailEnd/>
          </a:ln>
        </p:spPr>
        <p:txBody>
          <a:bodyPr lIns="0" tIns="0" rIns="0" bIns="0"/>
          <a:lstStyle/>
          <a:p>
            <a:pPr algn="ctr" eaLnBrk="1" hangingPunct="1">
              <a:lnSpc>
                <a:spcPct val="90000"/>
              </a:lnSpc>
              <a:spcBef>
                <a:spcPct val="40000"/>
              </a:spcBef>
              <a:spcAft>
                <a:spcPct val="25000"/>
              </a:spcAft>
            </a:pPr>
            <a:r>
              <a:rPr lang="en-GB" sz="1900" b="1">
                <a:solidFill>
                  <a:schemeClr val="accent1"/>
                </a:solidFill>
              </a:rPr>
              <a:t>Show how access rights can be restricted on the object types (e.g. documents, parts, projects etc) as well as subtypes (access rights for different document types).</a:t>
            </a:r>
            <a:endParaRPr lang="en-US" sz="1900" b="1">
              <a:solidFill>
                <a:schemeClr val="accent1"/>
              </a:solidFill>
            </a:endParaRPr>
          </a:p>
        </p:txBody>
      </p:sp>
    </p:spTree>
  </p:cSld>
  <p:clrMapOvr>
    <a:masterClrMapping/>
  </p:clrMapOvr>
  <p:transition>
    <p:wipe dir="r"/>
  </p:transition>
</p:sld>
</file>

<file path=ppt/theme/theme1.xml><?xml version="1.0" encoding="utf-8"?>
<a:theme xmlns:a="http://schemas.openxmlformats.org/drawingml/2006/main" name="PTC_template_2006">
  <a:themeElements>
    <a:clrScheme name="PTC_template_2006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fontScheme name="PTC_template_2006">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PTC_template_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TC_template_2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TC_template_2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TC_template_2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TC_template_2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TC_template_2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TC_template_2006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TC_template_2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TC_template_2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TC_template_2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TC_template_2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TC_template_2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TC_template_2006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PTC_template_2006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FOOTWEAR">
  <a:themeElements>
    <a:clrScheme name="FOOTWEAR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FOOTWEAR">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FOOTWEA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OTWEA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OTWEA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OTWEA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OTWEA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OTWEA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OTWEAR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OTWEA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OTWEA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OTWEA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OTWEA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OTWEA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OTWEAR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FOOTWEAR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INDUSTRIAL">
  <a:themeElements>
    <a:clrScheme name="INDUSTRIAL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INDUSTRIAL">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INDUSTRI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DUSTRI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DUSTRI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DUSTRI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DUSTRI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DUSTRI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DUSTRIAL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DUSTRI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DUSTRI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DUSTRI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DUSTRI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DUSTRI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NDUSTRIAL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INDUSTRIAL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ARTNER ADVANTAGE">
  <a:themeElements>
    <a:clrScheme name="PARTNER ADVANTAG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PARTNER ADVANTAGE">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PARTNER ADVANT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TNER ADVANT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TNER ADVANT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TNER ADVANT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TNER ADVANT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TNER ADVANT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TNER ADVANTAG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TNER ADVANT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TNER ADVANT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TNER ADVANT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TNER ADVANT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TNER ADVANT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ARTNER ADVANTAG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PARTNER ADVANTAGE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PTC_template_2006">
  <a:themeElements>
    <a:clrScheme name="2_PTC_template_2006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fontScheme name="2_PTC_template_2006">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2_PTC_template_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PTC_template_2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PTC_template_2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PTC_template_2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PTC_template_2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PTC_template_2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PTC_template_2006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PTC_template_2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PTC_template_2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PTC_template_2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PTC_template_2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PTC_template_2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PTC_template_2006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2_PTC_template_2006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ANNEL title">
  <a:themeElements>
    <a:clrScheme name="CHANNEL titl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CHANNEL title">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CHANNEL 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NNEL tit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NNEL tit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NNEL tit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NNEL tit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NNEL tit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NNEL tit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NNEL tit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NNEL tit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NNEL tit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NNEL tit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NNEL tit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HANNEL titl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CHANNEL title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ERVICES title">
  <a:themeElements>
    <a:clrScheme name="SERVICES titl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SERVICES title">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SERVICES 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ERVICES tit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ERVICES tit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ERVICES tit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ERVICES tit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ERVICES tit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ERVICES tit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ERVICES tit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ERVICES tit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ERVICES tit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ERVICES tit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ERVICES tit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ERVICES titl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SERVICES title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MAINTENANCE slide">
  <a:themeElements>
    <a:clrScheme name="MAINTENANCE slid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MAINTENANCE slide">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MAINTENANC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INTENANCE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INTENANCE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INTENANCE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INTENANCE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INTENANCE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INTENANCE slid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INTENANCE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INTENANCE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INTENANCE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INTENANCE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INTENANCE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MAINTENANCE slid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MAINTENANCE slide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VISIT CTR">
  <a:themeElements>
    <a:clrScheme name="VISIT CTR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VISIT CTR">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VISIT CT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ISIT CT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ISIT CT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ISIT CT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ISIT CT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ISIT CT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ISIT CTR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ISIT CT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ISIT CT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ISIT CT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ISIT CT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ISIT CT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VISIT CTR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VISIT CTR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ERO &amp; DEFENSE">
  <a:themeElements>
    <a:clrScheme name="AERO &amp; DEFENS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AERO &amp; DEFENSE">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AERO &amp; DEFEN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ERO &amp; DEFENS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ERO &amp; DEFENS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ERO &amp; DEFENS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ERO &amp; DEFENS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ERO &amp; DEFENS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ERO &amp; DEFENS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ERO &amp; DEFENS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ERO &amp; DEFENS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ERO &amp; DEFENS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ERO &amp; DEFENS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ERO &amp; DEFENS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ERO &amp; DEFENS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AERO &amp; DEFENSE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ELEC &amp; HIGH TECH">
  <a:themeElements>
    <a:clrScheme name="ELEC &amp; HIGH TECH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ELEC &amp; HIGH TECH">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ELEC &amp; HIGH TEC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LEC &amp; HIGH TECH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LEC &amp; HIGH TECH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LEC &amp; HIGH TECH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LEC &amp; HIGH TECH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LEC &amp; HIGH TECH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LEC &amp; HIGH TECH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LEC &amp; HIGH TECH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LEC &amp; HIGH TECH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LEC &amp; HIGH TECH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LEC &amp; HIGH TECH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LEC &amp; HIGH TECH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LEC &amp; HIGH TECH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ELEC &amp; HIGH TECH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LIFE SCIENCES">
  <a:themeElements>
    <a:clrScheme name="LIFE SCIENCES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LIFE SCIENCES">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LIFE SCIENC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IFE SCIENC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IFE SCIENC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IFE SCIENC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IFE SCIENC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IFE SCIENC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IFE SCIENCE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IFE SCIENC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IFE SCIENC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IFE SCIENC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IFE SCIENC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IFE SCIENC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IFE SCIENCES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LIFE SCIENCES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UTOMOTIVE">
  <a:themeElements>
    <a:clrScheme name="AUTOMOTIV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fontScheme name="AUTOMOTIVE">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AUTOMOTI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OMOTIV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OMOTIV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OMOTIV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OMOTIV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OMOTIV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OMOTIV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OMOTIV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OMOTIV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OMOTIV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OMOTIV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OMOTIV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TOMOTIVE 13">
        <a:dk1>
          <a:srgbClr val="000000"/>
        </a:dk1>
        <a:lt1>
          <a:srgbClr val="FFFFFF"/>
        </a:lt1>
        <a:dk2>
          <a:srgbClr val="000000"/>
        </a:dk2>
        <a:lt2>
          <a:srgbClr val="808080"/>
        </a:lt2>
        <a:accent1>
          <a:srgbClr val="40637A"/>
        </a:accent1>
        <a:accent2>
          <a:srgbClr val="CBE62D"/>
        </a:accent2>
        <a:accent3>
          <a:srgbClr val="FFFFFF"/>
        </a:accent3>
        <a:accent4>
          <a:srgbClr val="000000"/>
        </a:accent4>
        <a:accent5>
          <a:srgbClr val="AFB7BE"/>
        </a:accent5>
        <a:accent6>
          <a:srgbClr val="B8D028"/>
        </a:accent6>
        <a:hlink>
          <a:srgbClr val="8BA1AF"/>
        </a:hlink>
        <a:folHlink>
          <a:srgbClr val="2F83B8"/>
        </a:folHlink>
      </a:clrScheme>
      <a:clrMap bg1="lt1" tx1="dk1" bg2="lt2" tx2="dk2" accent1="accent1" accent2="accent2" accent3="accent3" accent4="accent4" accent5="accent5" accent6="accent6" hlink="hlink" folHlink="folHlink"/>
    </a:extraClrScheme>
    <a:extraClrScheme>
      <a:clrScheme name="AUTOMOTIVE 14">
        <a:dk1>
          <a:srgbClr val="000000"/>
        </a:dk1>
        <a:lt1>
          <a:srgbClr val="FFFFFF"/>
        </a:lt1>
        <a:dk2>
          <a:srgbClr val="000000"/>
        </a:dk2>
        <a:lt2>
          <a:srgbClr val="8BA1AF"/>
        </a:lt2>
        <a:accent1>
          <a:srgbClr val="40637A"/>
        </a:accent1>
        <a:accent2>
          <a:srgbClr val="CBE62D"/>
        </a:accent2>
        <a:accent3>
          <a:srgbClr val="FFFFFF"/>
        </a:accent3>
        <a:accent4>
          <a:srgbClr val="000000"/>
        </a:accent4>
        <a:accent5>
          <a:srgbClr val="AFB7BE"/>
        </a:accent5>
        <a:accent6>
          <a:srgbClr val="B8D028"/>
        </a:accent6>
        <a:hlink>
          <a:srgbClr val="FF6600"/>
        </a:hlink>
        <a:folHlink>
          <a:srgbClr val="2F83B8"/>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PTC_template_2006</Template>
  <TotalTime>0</TotalTime>
  <Words>7983</Words>
  <Application>Microsoft Office PowerPoint</Application>
  <PresentationFormat>Bildschirmpräsentation (4:3)</PresentationFormat>
  <Paragraphs>846</Paragraphs>
  <Slides>74</Slides>
  <Notes>13</Notes>
  <HiddenSlides>0</HiddenSlides>
  <MMClips>0</MMClips>
  <ScaleCrop>false</ScaleCrop>
  <HeadingPairs>
    <vt:vector size="8" baseType="variant">
      <vt:variant>
        <vt:lpstr>Verwendete Schriftarten</vt:lpstr>
      </vt:variant>
      <vt:variant>
        <vt:i4>7</vt:i4>
      </vt:variant>
      <vt:variant>
        <vt:lpstr>Design</vt:lpstr>
      </vt:variant>
      <vt:variant>
        <vt:i4>13</vt:i4>
      </vt:variant>
      <vt:variant>
        <vt:lpstr>Eingebettete OLE-Server</vt:lpstr>
      </vt:variant>
      <vt:variant>
        <vt:i4>1</vt:i4>
      </vt:variant>
      <vt:variant>
        <vt:lpstr>Folientitel</vt:lpstr>
      </vt:variant>
      <vt:variant>
        <vt:i4>74</vt:i4>
      </vt:variant>
    </vt:vector>
  </HeadingPairs>
  <TitlesOfParts>
    <vt:vector size="95" baseType="lpstr">
      <vt:lpstr>Arial</vt:lpstr>
      <vt:lpstr>MS PGothic</vt:lpstr>
      <vt:lpstr>Wingdings</vt:lpstr>
      <vt:lpstr>Symbol</vt:lpstr>
      <vt:lpstr>Arial Narrow</vt:lpstr>
      <vt:lpstr>Times New Roman</vt:lpstr>
      <vt:lpstr>Monotype Sorts</vt:lpstr>
      <vt:lpstr>PTC_template_2006</vt:lpstr>
      <vt:lpstr>CHANNEL title</vt:lpstr>
      <vt:lpstr>SERVICES title</vt:lpstr>
      <vt:lpstr>MAINTENANCE slide</vt:lpstr>
      <vt:lpstr>VISIT CTR</vt:lpstr>
      <vt:lpstr>AERO &amp; DEFENSE</vt:lpstr>
      <vt:lpstr>ELEC &amp; HIGH TECH</vt:lpstr>
      <vt:lpstr>LIFE SCIENCES</vt:lpstr>
      <vt:lpstr>AUTOMOTIVE</vt:lpstr>
      <vt:lpstr>FOOTWEAR</vt:lpstr>
      <vt:lpstr>INDUSTRIAL</vt:lpstr>
      <vt:lpstr>PARTNER ADVANTAGE</vt:lpstr>
      <vt:lpstr>2_PTC_template_2006</vt:lpstr>
      <vt:lpstr>Microsoft Clip Gallery</vt:lpstr>
      <vt:lpstr>Synthes – Proof of Concept</vt:lpstr>
      <vt:lpstr>User Definition and Rights</vt:lpstr>
      <vt:lpstr>User Definition and Rights</vt:lpstr>
      <vt:lpstr>User Definition and Rights</vt:lpstr>
      <vt:lpstr>User Definition and Rights</vt:lpstr>
      <vt:lpstr>User Definition and Rights</vt:lpstr>
      <vt:lpstr>User Definition and Rights</vt:lpstr>
      <vt:lpstr>User Definition and Rights</vt:lpstr>
      <vt:lpstr>User Definition and Rights</vt:lpstr>
      <vt:lpstr>User Definition and Rights</vt:lpstr>
      <vt:lpstr>User Definition and Rights</vt:lpstr>
      <vt:lpstr>User Definition and Rights</vt:lpstr>
      <vt:lpstr>Customizing</vt:lpstr>
      <vt:lpstr>Customizing – Type Manager</vt:lpstr>
      <vt:lpstr>Customizing – Type Manager</vt:lpstr>
      <vt:lpstr>Customizing – Type Manager</vt:lpstr>
      <vt:lpstr>Customizing – Type Manager</vt:lpstr>
      <vt:lpstr>Customizing</vt:lpstr>
      <vt:lpstr>Customizing</vt:lpstr>
      <vt:lpstr>Data Security</vt:lpstr>
      <vt:lpstr>Data Security</vt:lpstr>
      <vt:lpstr>Data Security</vt:lpstr>
      <vt:lpstr>Backup</vt:lpstr>
      <vt:lpstr>Backup</vt:lpstr>
      <vt:lpstr>Backup</vt:lpstr>
      <vt:lpstr>Backup - Example on our ProjectLink Server: </vt:lpstr>
      <vt:lpstr>Backup - Example on our ProjectLink Server:</vt:lpstr>
      <vt:lpstr>Recovery</vt:lpstr>
      <vt:lpstr>Recovery</vt:lpstr>
      <vt:lpstr>Recovery</vt:lpstr>
      <vt:lpstr>Information Warehouse / Data Model</vt:lpstr>
      <vt:lpstr>Information Warehouse / Data Model</vt:lpstr>
      <vt:lpstr>Data Replication</vt:lpstr>
      <vt:lpstr>Data Replication</vt:lpstr>
      <vt:lpstr>Data Replication</vt:lpstr>
      <vt:lpstr>Data Replication</vt:lpstr>
      <vt:lpstr>Input /Digitising</vt:lpstr>
      <vt:lpstr>Input /Digitising</vt:lpstr>
      <vt:lpstr>Input /Digitising</vt:lpstr>
      <vt:lpstr>Output-/Plot-/Print-Formats</vt:lpstr>
      <vt:lpstr>Output-/Plot-/Print-Formats</vt:lpstr>
      <vt:lpstr>Output-/Plot-/Print-Formats</vt:lpstr>
      <vt:lpstr>Output-/Plot-/Print-Formats</vt:lpstr>
      <vt:lpstr>Output-/Plot-/Print-Formats</vt:lpstr>
      <vt:lpstr>Output-/Plot-/Print-Formats</vt:lpstr>
      <vt:lpstr>Output-/Plot-/Print-Formats</vt:lpstr>
      <vt:lpstr>Miscellaneous Requirements</vt:lpstr>
      <vt:lpstr>Miscellaneous Requirements</vt:lpstr>
      <vt:lpstr>Miscellaneous Requirements</vt:lpstr>
      <vt:lpstr>Miscellaneous Requirements</vt:lpstr>
      <vt:lpstr>Miscellaneous Requirements</vt:lpstr>
      <vt:lpstr>Miscellaneous Requirements</vt:lpstr>
      <vt:lpstr>Miscellaneous Requirements</vt:lpstr>
      <vt:lpstr>Miscellaneous Requirements</vt:lpstr>
      <vt:lpstr>User Interface</vt:lpstr>
      <vt:lpstr>User Interface</vt:lpstr>
      <vt:lpstr>User Interface</vt:lpstr>
      <vt:lpstr>Workflow Management</vt:lpstr>
      <vt:lpstr>Workflow Management</vt:lpstr>
      <vt:lpstr>Workflow Management</vt:lpstr>
      <vt:lpstr>Workflow Management</vt:lpstr>
      <vt:lpstr>History Management</vt:lpstr>
      <vt:lpstr>History Management</vt:lpstr>
      <vt:lpstr>History Management</vt:lpstr>
      <vt:lpstr>History Management</vt:lpstr>
      <vt:lpstr>History Management</vt:lpstr>
      <vt:lpstr>Check-Out / Check-In</vt:lpstr>
      <vt:lpstr>Check-Out / Check-In</vt:lpstr>
      <vt:lpstr>Check-Out / Check-In</vt:lpstr>
      <vt:lpstr>Check-Out / Check-In</vt:lpstr>
      <vt:lpstr>Check-Out / Check-In</vt:lpstr>
      <vt:lpstr>Programming Interface</vt:lpstr>
      <vt:lpstr>Set-up Routines</vt:lpstr>
      <vt:lpstr>Software</vt:lpstr>
    </vt:vector>
  </TitlesOfParts>
  <Company>PTC</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PTC PowerPoint Template</dc:title>
  <dc:subject>2006</dc:subject>
  <dc:creator>Jill St. George</dc:creator>
  <cp:lastModifiedBy>Deniz Kirazli</cp:lastModifiedBy>
  <cp:revision>371</cp:revision>
  <cp:lastPrinted>2006-02-07T21:42:25Z</cp:lastPrinted>
  <dcterms:created xsi:type="dcterms:W3CDTF">2006-03-13T21:34:10Z</dcterms:created>
  <dcterms:modified xsi:type="dcterms:W3CDTF">2009-09-09T14:06:52Z</dcterms:modified>
</cp:coreProperties>
</file>